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 id="2147483660" r:id="rId2"/>
  </p:sldMasterIdLst>
  <p:notesMasterIdLst>
    <p:notesMasterId r:id="rId12"/>
  </p:notesMasterIdLst>
  <p:sldIdLst>
    <p:sldId id="298" r:id="rId3"/>
    <p:sldId id="258" r:id="rId4"/>
    <p:sldId id="302" r:id="rId5"/>
    <p:sldId id="321" r:id="rId6"/>
    <p:sldId id="322" r:id="rId7"/>
    <p:sldId id="323" r:id="rId8"/>
    <p:sldId id="324" r:id="rId9"/>
    <p:sldId id="317" r:id="rId10"/>
    <p:sldId id="306"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Proxima Nova Rg" panose="02000506030000020004" pitchFamily="2" charset="0"/>
      <p:regular r:id="rId17"/>
    </p:embeddedFont>
    <p:embeddedFont>
      <p:font typeface="Proxima Nova Lt" panose="02000506030000020004" charset="0"/>
      <p:regular r:id="rId18"/>
      <p:bold r:id="rId19"/>
      <p:italic r:id="rId20"/>
      <p:boldItalic r:id="rId21"/>
    </p:embeddedFont>
    <p:embeddedFont>
      <p:font typeface="Gotham Medium" pitchFamily="50" charset="0"/>
      <p:regular r:id="rId22"/>
      <p:italic r:id="rId23"/>
    </p:embeddedFont>
    <p:embeddedFont>
      <p:font typeface="Calibri Light" panose="020F0302020204030204" pitchFamily="34" charset="0"/>
      <p:regular r:id="rId24"/>
      <p: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068C"/>
    <a:srgbClr val="70AD47"/>
    <a:srgbClr val="ED7D31"/>
    <a:srgbClr val="A89AD3"/>
    <a:srgbClr val="C9AB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74" autoAdjust="0"/>
    <p:restoredTop sz="94684"/>
  </p:normalViewPr>
  <p:slideViewPr>
    <p:cSldViewPr snapToGrid="0">
      <p:cViewPr varScale="1">
        <p:scale>
          <a:sx n="86" d="100"/>
          <a:sy n="86" d="100"/>
        </p:scale>
        <p:origin x="36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751496-A2C9-9E4B-A455-44F0A049C932}" type="datetimeFigureOut">
              <a:rPr lang="en-US" smtClean="0"/>
              <a:t>9/2/2022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0E5E07-5C7E-3546-9E90-84F08637D3E3}" type="slidenum">
              <a:rPr lang="en-US" smtClean="0"/>
              <a:t>‹#›</a:t>
            </a:fld>
            <a:endParaRPr lang="en-US" dirty="0"/>
          </a:p>
        </p:txBody>
      </p:sp>
    </p:spTree>
    <p:extLst>
      <p:ext uri="{BB962C8B-B14F-4D97-AF65-F5344CB8AC3E}">
        <p14:creationId xmlns:p14="http://schemas.microsoft.com/office/powerpoint/2010/main" val="95487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students time to discuss this question in groups and/or have a  larger group discussion**</a:t>
            </a:r>
          </a:p>
        </p:txBody>
      </p:sp>
      <p:sp>
        <p:nvSpPr>
          <p:cNvPr id="4" name="Slide Number Placeholder 3"/>
          <p:cNvSpPr>
            <a:spLocks noGrp="1"/>
          </p:cNvSpPr>
          <p:nvPr>
            <p:ph type="sldNum" sz="quarter" idx="5"/>
          </p:nvPr>
        </p:nvSpPr>
        <p:spPr/>
        <p:txBody>
          <a:bodyPr/>
          <a:lstStyle/>
          <a:p>
            <a:fld id="{9F0E5E07-5C7E-3546-9E90-84F08637D3E3}" type="slidenum">
              <a:rPr lang="en-US" smtClean="0"/>
              <a:t>3</a:t>
            </a:fld>
            <a:endParaRPr lang="en-US" dirty="0"/>
          </a:p>
        </p:txBody>
      </p:sp>
    </p:spTree>
    <p:extLst>
      <p:ext uri="{BB962C8B-B14F-4D97-AF65-F5344CB8AC3E}">
        <p14:creationId xmlns:p14="http://schemas.microsoft.com/office/powerpoint/2010/main" val="3750228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 A has two outcomes: the car can continue straight on course and kill several pedestrians or swerve and kill one passer-by</a:t>
            </a:r>
          </a:p>
          <a:p>
            <a:r>
              <a:rPr lang="en-US" dirty="0"/>
              <a:t>Option B has two outcomes: the car can continue straight on course and kill one passer-by or swerve and kill its passenger</a:t>
            </a:r>
          </a:p>
          <a:p>
            <a:r>
              <a:rPr lang="en-US" dirty="0"/>
              <a:t>Option C has two outcomes: the car can continue straight on course and kill several pedestrians or swerve and kill its passenger</a:t>
            </a:r>
          </a:p>
          <a:p>
            <a:endParaRPr lang="en-US" dirty="0"/>
          </a:p>
          <a:p>
            <a:r>
              <a:rPr lang="en-US" dirty="0"/>
              <a:t>There are not objective, correct answers to each of these situations. Autonomous technology cannot make its own ethical decisions, the engineers who program and design the technology do. </a:t>
            </a:r>
          </a:p>
        </p:txBody>
      </p:sp>
      <p:sp>
        <p:nvSpPr>
          <p:cNvPr id="4" name="Slide Number Placeholder 3"/>
          <p:cNvSpPr>
            <a:spLocks noGrp="1"/>
          </p:cNvSpPr>
          <p:nvPr>
            <p:ph type="sldNum" sz="quarter" idx="5"/>
          </p:nvPr>
        </p:nvSpPr>
        <p:spPr/>
        <p:txBody>
          <a:bodyPr/>
          <a:lstStyle/>
          <a:p>
            <a:fld id="{9F0E5E07-5C7E-3546-9E90-84F08637D3E3}" type="slidenum">
              <a:rPr lang="en-US" smtClean="0"/>
              <a:t>4</a:t>
            </a:fld>
            <a:endParaRPr lang="en-US" dirty="0"/>
          </a:p>
        </p:txBody>
      </p:sp>
    </p:spTree>
    <p:extLst>
      <p:ext uri="{BB962C8B-B14F-4D97-AF65-F5344CB8AC3E}">
        <p14:creationId xmlns:p14="http://schemas.microsoft.com/office/powerpoint/2010/main" val="1730859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students time to discuss this question in groups and/or have a  larger group discussion**</a:t>
            </a:r>
          </a:p>
        </p:txBody>
      </p:sp>
      <p:sp>
        <p:nvSpPr>
          <p:cNvPr id="4" name="Slide Number Placeholder 3"/>
          <p:cNvSpPr>
            <a:spLocks noGrp="1"/>
          </p:cNvSpPr>
          <p:nvPr>
            <p:ph type="sldNum" sz="quarter" idx="5"/>
          </p:nvPr>
        </p:nvSpPr>
        <p:spPr/>
        <p:txBody>
          <a:bodyPr/>
          <a:lstStyle/>
          <a:p>
            <a:fld id="{9F0E5E07-5C7E-3546-9E90-84F08637D3E3}" type="slidenum">
              <a:rPr lang="en-US" smtClean="0"/>
              <a:t>5</a:t>
            </a:fld>
            <a:endParaRPr lang="en-US" dirty="0"/>
          </a:p>
        </p:txBody>
      </p:sp>
    </p:spTree>
    <p:extLst>
      <p:ext uri="{BB962C8B-B14F-4D97-AF65-F5344CB8AC3E}">
        <p14:creationId xmlns:p14="http://schemas.microsoft.com/office/powerpoint/2010/main" val="1005249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students time to discuss this question in groups and/or have a  larger group discussion**</a:t>
            </a:r>
          </a:p>
        </p:txBody>
      </p:sp>
      <p:sp>
        <p:nvSpPr>
          <p:cNvPr id="4" name="Slide Number Placeholder 3"/>
          <p:cNvSpPr>
            <a:spLocks noGrp="1"/>
          </p:cNvSpPr>
          <p:nvPr>
            <p:ph type="sldNum" sz="quarter" idx="5"/>
          </p:nvPr>
        </p:nvSpPr>
        <p:spPr/>
        <p:txBody>
          <a:bodyPr/>
          <a:lstStyle/>
          <a:p>
            <a:fld id="{9F0E5E07-5C7E-3546-9E90-84F08637D3E3}" type="slidenum">
              <a:rPr lang="en-US" smtClean="0"/>
              <a:t>6</a:t>
            </a:fld>
            <a:endParaRPr lang="en-US" dirty="0"/>
          </a:p>
        </p:txBody>
      </p:sp>
    </p:spTree>
    <p:extLst>
      <p:ext uri="{BB962C8B-B14F-4D97-AF65-F5344CB8AC3E}">
        <p14:creationId xmlns:p14="http://schemas.microsoft.com/office/powerpoint/2010/main" val="2755431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Absences must be excused through the office of student affairs or you will not be able to complete makeup labs, receive a grade for your report or presentations. Communication is key! </a:t>
            </a:r>
          </a:p>
          <a:p>
            <a:r>
              <a:rPr lang="en-US" dirty="0"/>
              <a:t>Attendance at lecture adds up over time, make it a priority to attend every lecture. </a:t>
            </a:r>
          </a:p>
          <a:p>
            <a:r>
              <a:rPr lang="en-US" dirty="0"/>
              <a:t>If your lab absence is excused/in the process of being excused, you may request a makeup lab through the EG website. </a:t>
            </a:r>
          </a:p>
          <a:p>
            <a:r>
              <a:rPr lang="en-US" dirty="0"/>
              <a:t>Plagiarism is not a small slip up. It is a very major offense. Remember that for most courses, including this one, software are used to detect plagiarism. </a:t>
            </a:r>
          </a:p>
          <a:p>
            <a:r>
              <a:rPr lang="en-US" dirty="0"/>
              <a:t>Stay on top of your deadlines- this is a tough way to loose points since you are doing the work anyway, just do it on time. </a:t>
            </a:r>
          </a:p>
          <a:p>
            <a:r>
              <a:rPr lang="en-US" dirty="0"/>
              <a:t>Grow from mistakes you’ve made on presentations and lab reports by reviewing feedback from your TAs, Professors and Writing Consultants. As the semester goes on, you will be penalized for repeatedly making the same mistakes</a:t>
            </a:r>
            <a:br>
              <a:rPr lang="en-US" dirty="0"/>
            </a:br>
            <a:endParaRPr lang="en-US" dirty="0"/>
          </a:p>
        </p:txBody>
      </p:sp>
      <p:sp>
        <p:nvSpPr>
          <p:cNvPr id="4" name="Slide Number Placeholder 3"/>
          <p:cNvSpPr>
            <a:spLocks noGrp="1"/>
          </p:cNvSpPr>
          <p:nvPr>
            <p:ph type="sldNum" sz="quarter" idx="5"/>
          </p:nvPr>
        </p:nvSpPr>
        <p:spPr/>
        <p:txBody>
          <a:bodyPr/>
          <a:lstStyle/>
          <a:p>
            <a:fld id="{9F0E5E07-5C7E-3546-9E90-84F08637D3E3}" type="slidenum">
              <a:rPr lang="en-US" smtClean="0"/>
              <a:t>7</a:t>
            </a:fld>
            <a:endParaRPr lang="en-US" dirty="0"/>
          </a:p>
        </p:txBody>
      </p:sp>
    </p:spTree>
    <p:extLst>
      <p:ext uri="{BB962C8B-B14F-4D97-AF65-F5344CB8AC3E}">
        <p14:creationId xmlns:p14="http://schemas.microsoft.com/office/powerpoint/2010/main" val="893420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xmlns="" id="{94EC714C-897E-E54C-8A81-15D372C8B67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28139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ADDDCB-D232-4F83-BAB3-08983185F7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F5EBA33-536B-4743-88B2-7F4A42A148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E9A0289-62B1-452B-B6B4-C7F4D7A8E914}"/>
              </a:ext>
            </a:extLst>
          </p:cNvPr>
          <p:cNvSpPr>
            <a:spLocks noGrp="1"/>
          </p:cNvSpPr>
          <p:nvPr>
            <p:ph type="dt" sz="half" idx="10"/>
          </p:nvPr>
        </p:nvSpPr>
        <p:spPr/>
        <p:txBody>
          <a:bodyPr/>
          <a:lstStyle/>
          <a:p>
            <a:fld id="{6D3D9E1E-6E84-B340-91C9-AF6614030D5C}" type="datetime1">
              <a:rPr lang="en-US" smtClean="0"/>
              <a:t>9/2/2022</a:t>
            </a:fld>
            <a:endParaRPr lang="en-US" dirty="0"/>
          </a:p>
        </p:txBody>
      </p:sp>
      <p:sp>
        <p:nvSpPr>
          <p:cNvPr id="5" name="Footer Placeholder 4">
            <a:extLst>
              <a:ext uri="{FF2B5EF4-FFF2-40B4-BE49-F238E27FC236}">
                <a16:creationId xmlns:a16="http://schemas.microsoft.com/office/drawing/2014/main" xmlns="" id="{A9C0B67A-E348-4499-8F21-0B6E20E34E0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DC9D4D05-4031-4BCC-A37B-3632026CAB00}"/>
              </a:ext>
            </a:extLst>
          </p:cNvPr>
          <p:cNvSpPr>
            <a:spLocks noGrp="1"/>
          </p:cNvSpPr>
          <p:nvPr>
            <p:ph type="sldNum" sz="quarter" idx="12"/>
          </p:nvPr>
        </p:nvSpPr>
        <p:spPr/>
        <p:txBody>
          <a:bodyPr/>
          <a:lstStyle>
            <a:lvl1pPr>
              <a:defRPr sz="1800" b="0" i="0">
                <a:solidFill>
                  <a:schemeClr val="bg1"/>
                </a:solidFill>
                <a:latin typeface="Proxima Nova Lt" panose="02000506030000020004" pitchFamily="2" charset="77"/>
              </a:defRPr>
            </a:lvl1pPr>
          </a:lstStyle>
          <a:p>
            <a:fld id="{60A1212D-38B2-4DEE-B25F-5C96C2761F56}" type="slidenum">
              <a:rPr lang="en-US" smtClean="0"/>
              <a:pPr/>
              <a:t>‹#›</a:t>
            </a:fld>
            <a:endParaRPr lang="en-US" dirty="0"/>
          </a:p>
        </p:txBody>
      </p:sp>
    </p:spTree>
    <p:extLst>
      <p:ext uri="{BB962C8B-B14F-4D97-AF65-F5344CB8AC3E}">
        <p14:creationId xmlns:p14="http://schemas.microsoft.com/office/powerpoint/2010/main" val="403999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BE9FEE-29A2-4AB8-AAAE-B9E3DC61CE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685D904-FAA6-4629-A2F6-6972D51B8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CA137BF-5EA8-49BC-AC3F-87896B0005F7}"/>
              </a:ext>
            </a:extLst>
          </p:cNvPr>
          <p:cNvSpPr>
            <a:spLocks noGrp="1"/>
          </p:cNvSpPr>
          <p:nvPr>
            <p:ph type="dt" sz="half" idx="10"/>
          </p:nvPr>
        </p:nvSpPr>
        <p:spPr/>
        <p:txBody>
          <a:bodyPr/>
          <a:lstStyle/>
          <a:p>
            <a:fld id="{84B48C13-B1FF-3F40-9FCF-988778AE23B3}" type="datetime1">
              <a:rPr lang="en-US" smtClean="0"/>
              <a:t>9/2/2022</a:t>
            </a:fld>
            <a:endParaRPr lang="en-US" dirty="0"/>
          </a:p>
        </p:txBody>
      </p:sp>
      <p:sp>
        <p:nvSpPr>
          <p:cNvPr id="5" name="Footer Placeholder 4">
            <a:extLst>
              <a:ext uri="{FF2B5EF4-FFF2-40B4-BE49-F238E27FC236}">
                <a16:creationId xmlns:a16="http://schemas.microsoft.com/office/drawing/2014/main" xmlns="" id="{69DBB771-2664-4844-8B81-A231D2BBCAA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B89B07D2-50E8-419E-B2BD-CE66FEEBF142}"/>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53487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8AD8DFD-763F-424D-8F8E-DEEDAC67ED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C15362FD-6D19-4A30-ABCE-7C84BF4868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99E4538-5C45-4EF7-B87B-AA6826A6DECA}"/>
              </a:ext>
            </a:extLst>
          </p:cNvPr>
          <p:cNvSpPr>
            <a:spLocks noGrp="1"/>
          </p:cNvSpPr>
          <p:nvPr>
            <p:ph type="dt" sz="half" idx="10"/>
          </p:nvPr>
        </p:nvSpPr>
        <p:spPr/>
        <p:txBody>
          <a:bodyPr/>
          <a:lstStyle/>
          <a:p>
            <a:fld id="{B480AE01-D21B-AE49-B36A-67D47A7FD6D3}" type="datetime1">
              <a:rPr lang="en-US" smtClean="0"/>
              <a:t>9/2/2022</a:t>
            </a:fld>
            <a:endParaRPr lang="en-US" dirty="0"/>
          </a:p>
        </p:txBody>
      </p:sp>
      <p:sp>
        <p:nvSpPr>
          <p:cNvPr id="5" name="Footer Placeholder 4">
            <a:extLst>
              <a:ext uri="{FF2B5EF4-FFF2-40B4-BE49-F238E27FC236}">
                <a16:creationId xmlns:a16="http://schemas.microsoft.com/office/drawing/2014/main" xmlns="" id="{20B2D492-EEBE-4E26-9CAB-8EAAF4E2529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05237A7B-FED1-4DEF-9242-8BEC5BEDB7D1}"/>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4118022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7D5C11-7EE2-2041-A607-895EC8A6C1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CA5A13DF-7B4E-6547-BE62-43E5CC042F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BAA52AE-BFFE-0B4A-96EA-6765ED00506A}"/>
              </a:ext>
            </a:extLst>
          </p:cNvPr>
          <p:cNvSpPr>
            <a:spLocks noGrp="1"/>
          </p:cNvSpPr>
          <p:nvPr>
            <p:ph type="dt" sz="half" idx="10"/>
          </p:nvPr>
        </p:nvSpPr>
        <p:spPr/>
        <p:txBody>
          <a:bodyPr/>
          <a:lstStyle/>
          <a:p>
            <a:fld id="{FBDF848D-8015-0448-880C-9B870E23B3B8}" type="datetime1">
              <a:rPr lang="en-US" smtClean="0"/>
              <a:t>9/2/2022</a:t>
            </a:fld>
            <a:endParaRPr lang="en-US" dirty="0"/>
          </a:p>
        </p:txBody>
      </p:sp>
      <p:sp>
        <p:nvSpPr>
          <p:cNvPr id="5" name="Footer Placeholder 4">
            <a:extLst>
              <a:ext uri="{FF2B5EF4-FFF2-40B4-BE49-F238E27FC236}">
                <a16:creationId xmlns:a16="http://schemas.microsoft.com/office/drawing/2014/main" xmlns="" id="{25440785-3F5C-374B-BCFB-44A7364BEF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2239D708-67FF-714E-A33E-59370B95A19E}"/>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3435243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C3BA7D-6DC6-404B-913F-D299A40C1C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10832A3-95E0-B441-B0EF-23BA10483F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29E1230-8CB5-CE4B-86BF-BAD922A0192D}"/>
              </a:ext>
            </a:extLst>
          </p:cNvPr>
          <p:cNvSpPr>
            <a:spLocks noGrp="1"/>
          </p:cNvSpPr>
          <p:nvPr>
            <p:ph type="dt" sz="half" idx="10"/>
          </p:nvPr>
        </p:nvSpPr>
        <p:spPr/>
        <p:txBody>
          <a:bodyPr/>
          <a:lstStyle/>
          <a:p>
            <a:fld id="{E5615E1D-24DB-054A-96D5-3ECE7450746E}" type="datetime1">
              <a:rPr lang="en-US" smtClean="0"/>
              <a:t>9/2/2022</a:t>
            </a:fld>
            <a:endParaRPr lang="en-US" dirty="0"/>
          </a:p>
        </p:txBody>
      </p:sp>
      <p:sp>
        <p:nvSpPr>
          <p:cNvPr id="5" name="Footer Placeholder 4">
            <a:extLst>
              <a:ext uri="{FF2B5EF4-FFF2-40B4-BE49-F238E27FC236}">
                <a16:creationId xmlns:a16="http://schemas.microsoft.com/office/drawing/2014/main" xmlns="" id="{E6C2C9BF-5593-C540-A7C0-0F53E9646B4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DFD1B1E9-58E4-B849-B096-8FEE96EC4417}"/>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3710230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1821D0-16D1-5843-A9A7-3779F2DD57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F60CEE7-79CB-BA4F-BD30-43EBAAC131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4623DB85-5EA7-BE42-83BC-ACC899BC641E}"/>
              </a:ext>
            </a:extLst>
          </p:cNvPr>
          <p:cNvSpPr>
            <a:spLocks noGrp="1"/>
          </p:cNvSpPr>
          <p:nvPr>
            <p:ph type="dt" sz="half" idx="10"/>
          </p:nvPr>
        </p:nvSpPr>
        <p:spPr/>
        <p:txBody>
          <a:bodyPr/>
          <a:lstStyle/>
          <a:p>
            <a:fld id="{A6F037B4-756F-9C48-8395-6E1AFF0ECDCC}" type="datetime1">
              <a:rPr lang="en-US" smtClean="0"/>
              <a:t>9/2/2022</a:t>
            </a:fld>
            <a:endParaRPr lang="en-US" dirty="0"/>
          </a:p>
        </p:txBody>
      </p:sp>
      <p:sp>
        <p:nvSpPr>
          <p:cNvPr id="5" name="Footer Placeholder 4">
            <a:extLst>
              <a:ext uri="{FF2B5EF4-FFF2-40B4-BE49-F238E27FC236}">
                <a16:creationId xmlns:a16="http://schemas.microsoft.com/office/drawing/2014/main" xmlns="" id="{552258EE-C4DD-CF4A-9636-9C24BF4B6B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B063EF1B-352E-0347-AE36-5442E0741876}"/>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4205004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9C90F3-621C-BA48-A7ED-3F89795D0D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7C22DF2-30A7-9C42-A16F-4F9BD2DA1E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D7B98B0D-FC65-FC4D-AD80-8A02064F0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0FE4892-7FFF-A442-9F01-AA62D06A8880}"/>
              </a:ext>
            </a:extLst>
          </p:cNvPr>
          <p:cNvSpPr>
            <a:spLocks noGrp="1"/>
          </p:cNvSpPr>
          <p:nvPr>
            <p:ph type="dt" sz="half" idx="10"/>
          </p:nvPr>
        </p:nvSpPr>
        <p:spPr/>
        <p:txBody>
          <a:bodyPr/>
          <a:lstStyle/>
          <a:p>
            <a:fld id="{B0DA0B89-FAF1-8C43-9E34-C69AD3064FA3}" type="datetime1">
              <a:rPr lang="en-US" smtClean="0"/>
              <a:t>9/2/2022</a:t>
            </a:fld>
            <a:endParaRPr lang="en-US" dirty="0"/>
          </a:p>
        </p:txBody>
      </p:sp>
      <p:sp>
        <p:nvSpPr>
          <p:cNvPr id="6" name="Footer Placeholder 5">
            <a:extLst>
              <a:ext uri="{FF2B5EF4-FFF2-40B4-BE49-F238E27FC236}">
                <a16:creationId xmlns:a16="http://schemas.microsoft.com/office/drawing/2014/main" xmlns="" id="{929D4B1E-B299-6940-8CB8-DEA77221564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1C722834-894D-464A-8D95-0F3F7CD8169D}"/>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3368624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20E52C-B57A-364C-BBE4-D796BF9447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EF2469F-2162-F54B-816C-177F25FAD6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AEC4F868-4D08-0147-8539-825213DB6B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D35C66AB-6031-E941-A0B0-3132116672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896B597-190A-4E4D-B404-076B1DFBF6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65EC11D-D692-A24B-9461-3F2B177265D4}"/>
              </a:ext>
            </a:extLst>
          </p:cNvPr>
          <p:cNvSpPr>
            <a:spLocks noGrp="1"/>
          </p:cNvSpPr>
          <p:nvPr>
            <p:ph type="dt" sz="half" idx="10"/>
          </p:nvPr>
        </p:nvSpPr>
        <p:spPr/>
        <p:txBody>
          <a:bodyPr/>
          <a:lstStyle/>
          <a:p>
            <a:fld id="{C2832326-880B-3647-BF1C-4247C18D4C8C}" type="datetime1">
              <a:rPr lang="en-US" smtClean="0"/>
              <a:t>9/2/2022</a:t>
            </a:fld>
            <a:endParaRPr lang="en-US" dirty="0"/>
          </a:p>
        </p:txBody>
      </p:sp>
      <p:sp>
        <p:nvSpPr>
          <p:cNvPr id="8" name="Footer Placeholder 7">
            <a:extLst>
              <a:ext uri="{FF2B5EF4-FFF2-40B4-BE49-F238E27FC236}">
                <a16:creationId xmlns:a16="http://schemas.microsoft.com/office/drawing/2014/main" xmlns="" id="{D2EA41EE-13B9-E543-B86F-348F7459CED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7829B8A1-3FD1-8E40-8730-FD650F71F97A}"/>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1844549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CBBC94-BE63-AC46-B09D-B3865CE739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A24A4197-E07F-D841-A61D-834FB33576B0}"/>
              </a:ext>
            </a:extLst>
          </p:cNvPr>
          <p:cNvSpPr>
            <a:spLocks noGrp="1"/>
          </p:cNvSpPr>
          <p:nvPr>
            <p:ph type="dt" sz="half" idx="10"/>
          </p:nvPr>
        </p:nvSpPr>
        <p:spPr/>
        <p:txBody>
          <a:bodyPr/>
          <a:lstStyle/>
          <a:p>
            <a:fld id="{3535258E-C18B-E440-959A-BC5960765903}" type="datetime1">
              <a:rPr lang="en-US" smtClean="0"/>
              <a:t>9/2/2022</a:t>
            </a:fld>
            <a:endParaRPr lang="en-US" dirty="0"/>
          </a:p>
        </p:txBody>
      </p:sp>
      <p:sp>
        <p:nvSpPr>
          <p:cNvPr id="4" name="Footer Placeholder 3">
            <a:extLst>
              <a:ext uri="{FF2B5EF4-FFF2-40B4-BE49-F238E27FC236}">
                <a16:creationId xmlns:a16="http://schemas.microsoft.com/office/drawing/2014/main" xmlns="" id="{8F28AFCD-AFFC-754D-A3CF-34250892826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53E1D78F-D4A4-6842-9B39-C6F54068D2CD}"/>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3876517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459D9A5-C899-FB4C-9E59-9DCDE9AE1E3C}"/>
              </a:ext>
            </a:extLst>
          </p:cNvPr>
          <p:cNvSpPr>
            <a:spLocks noGrp="1"/>
          </p:cNvSpPr>
          <p:nvPr>
            <p:ph type="dt" sz="half" idx="10"/>
          </p:nvPr>
        </p:nvSpPr>
        <p:spPr/>
        <p:txBody>
          <a:bodyPr/>
          <a:lstStyle/>
          <a:p>
            <a:fld id="{D38379BE-85AE-BF46-BBF4-C01AEE04D4A1}" type="datetime1">
              <a:rPr lang="en-US" smtClean="0"/>
              <a:t>9/2/2022</a:t>
            </a:fld>
            <a:endParaRPr lang="en-US" dirty="0"/>
          </a:p>
        </p:txBody>
      </p:sp>
      <p:sp>
        <p:nvSpPr>
          <p:cNvPr id="3" name="Footer Placeholder 2">
            <a:extLst>
              <a:ext uri="{FF2B5EF4-FFF2-40B4-BE49-F238E27FC236}">
                <a16:creationId xmlns:a16="http://schemas.microsoft.com/office/drawing/2014/main" xmlns="" id="{2051FB69-0733-3A4F-8C07-96BA92D92F20}"/>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6B9A87E4-E18B-B547-AA01-A7B99427081A}"/>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886938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77F1D8-E50E-0747-8FE0-748068964E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86BD10C-DDC6-2046-80C9-B37946A95F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E252E37-496A-2B4E-AE1A-EE87B48952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E9B2319-F80A-DD47-B53F-5E47F7E85C47}"/>
              </a:ext>
            </a:extLst>
          </p:cNvPr>
          <p:cNvSpPr>
            <a:spLocks noGrp="1"/>
          </p:cNvSpPr>
          <p:nvPr>
            <p:ph type="dt" sz="half" idx="10"/>
          </p:nvPr>
        </p:nvSpPr>
        <p:spPr/>
        <p:txBody>
          <a:bodyPr/>
          <a:lstStyle/>
          <a:p>
            <a:fld id="{FA2AB0D7-BBC2-834F-AC41-5FFC04485AB8}" type="datetime1">
              <a:rPr lang="en-US" smtClean="0"/>
              <a:t>9/2/2022</a:t>
            </a:fld>
            <a:endParaRPr lang="en-US" dirty="0"/>
          </a:p>
        </p:txBody>
      </p:sp>
      <p:sp>
        <p:nvSpPr>
          <p:cNvPr id="6" name="Footer Placeholder 5">
            <a:extLst>
              <a:ext uri="{FF2B5EF4-FFF2-40B4-BE49-F238E27FC236}">
                <a16:creationId xmlns:a16="http://schemas.microsoft.com/office/drawing/2014/main" xmlns="" id="{294F9626-C871-1B42-9324-968C2A6DE5B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707EA13B-26C5-FD42-8EE5-5F219858C3B0}"/>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1799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42BB19-D22C-46A5-A20E-C73A6E4696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7AD6A59-B46F-493D-AC9F-212844C2A4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568BA7B-F87D-49B0-8A54-F57AF1A63BD1}"/>
              </a:ext>
            </a:extLst>
          </p:cNvPr>
          <p:cNvSpPr>
            <a:spLocks noGrp="1"/>
          </p:cNvSpPr>
          <p:nvPr>
            <p:ph type="dt" sz="half" idx="10"/>
          </p:nvPr>
        </p:nvSpPr>
        <p:spPr/>
        <p:txBody>
          <a:bodyPr/>
          <a:lstStyle/>
          <a:p>
            <a:fld id="{4D4E5070-8853-3E41-A744-BFD2C9347D42}" type="datetime1">
              <a:rPr lang="en-US" smtClean="0"/>
              <a:t>9/2/2022</a:t>
            </a:fld>
            <a:endParaRPr lang="en-US" dirty="0"/>
          </a:p>
        </p:txBody>
      </p:sp>
      <p:sp>
        <p:nvSpPr>
          <p:cNvPr id="5" name="Footer Placeholder 4">
            <a:extLst>
              <a:ext uri="{FF2B5EF4-FFF2-40B4-BE49-F238E27FC236}">
                <a16:creationId xmlns:a16="http://schemas.microsoft.com/office/drawing/2014/main" xmlns="" id="{153D98F3-723F-4C1A-956E-39F9543B7D5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DB7A55C9-EBD0-479F-A00C-3BA4B55BAE3F}"/>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4207986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BD90EA-AC56-8848-83BE-09F0D75DBF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EE90271-BA5B-BD41-856D-5F5145296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CDB3344F-AE2C-2E4F-93DC-66A108D5C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3C05A79-8C87-C446-B668-CCF826D09108}"/>
              </a:ext>
            </a:extLst>
          </p:cNvPr>
          <p:cNvSpPr>
            <a:spLocks noGrp="1"/>
          </p:cNvSpPr>
          <p:nvPr>
            <p:ph type="dt" sz="half" idx="10"/>
          </p:nvPr>
        </p:nvSpPr>
        <p:spPr/>
        <p:txBody>
          <a:bodyPr/>
          <a:lstStyle/>
          <a:p>
            <a:fld id="{B03CA1F0-0ED9-5B47-8149-C190C0614E7E}" type="datetime1">
              <a:rPr lang="en-US" smtClean="0"/>
              <a:t>9/2/2022</a:t>
            </a:fld>
            <a:endParaRPr lang="en-US" dirty="0"/>
          </a:p>
        </p:txBody>
      </p:sp>
      <p:sp>
        <p:nvSpPr>
          <p:cNvPr id="6" name="Footer Placeholder 5">
            <a:extLst>
              <a:ext uri="{FF2B5EF4-FFF2-40B4-BE49-F238E27FC236}">
                <a16:creationId xmlns:a16="http://schemas.microsoft.com/office/drawing/2014/main" xmlns="" id="{572A63D5-9A60-014C-86EA-657716CA8F7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72590273-8582-FA4D-B341-60EA93A68CF0}"/>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2787740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6DBB26-0D0E-1A4B-A80C-9279019449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8150C31-B510-B341-9F66-070B0FD2C2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66C02D2-93CC-DE4C-9660-27D96B99BD45}"/>
              </a:ext>
            </a:extLst>
          </p:cNvPr>
          <p:cNvSpPr>
            <a:spLocks noGrp="1"/>
          </p:cNvSpPr>
          <p:nvPr>
            <p:ph type="dt" sz="half" idx="10"/>
          </p:nvPr>
        </p:nvSpPr>
        <p:spPr/>
        <p:txBody>
          <a:bodyPr/>
          <a:lstStyle/>
          <a:p>
            <a:fld id="{82161855-0550-3949-B37E-792D2E8EF040}" type="datetime1">
              <a:rPr lang="en-US" smtClean="0"/>
              <a:t>9/2/2022</a:t>
            </a:fld>
            <a:endParaRPr lang="en-US" dirty="0"/>
          </a:p>
        </p:txBody>
      </p:sp>
      <p:sp>
        <p:nvSpPr>
          <p:cNvPr id="5" name="Footer Placeholder 4">
            <a:extLst>
              <a:ext uri="{FF2B5EF4-FFF2-40B4-BE49-F238E27FC236}">
                <a16:creationId xmlns:a16="http://schemas.microsoft.com/office/drawing/2014/main" xmlns="" id="{D93A8F64-7092-B146-897A-E0E69A91186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33FA9513-0464-4049-8FEB-AD7726745012}"/>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661378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52986F8-49B4-744C-BE94-F833463D07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554D357D-56ED-7E4B-BE3F-4DB27183EF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216B0B5-B05D-6049-9863-81A7F04741BD}"/>
              </a:ext>
            </a:extLst>
          </p:cNvPr>
          <p:cNvSpPr>
            <a:spLocks noGrp="1"/>
          </p:cNvSpPr>
          <p:nvPr>
            <p:ph type="dt" sz="half" idx="10"/>
          </p:nvPr>
        </p:nvSpPr>
        <p:spPr/>
        <p:txBody>
          <a:bodyPr/>
          <a:lstStyle/>
          <a:p>
            <a:fld id="{4AE60AB6-90FB-6C4C-A5DF-D053F080667D}" type="datetime1">
              <a:rPr lang="en-US" smtClean="0"/>
              <a:t>9/2/2022</a:t>
            </a:fld>
            <a:endParaRPr lang="en-US" dirty="0"/>
          </a:p>
        </p:txBody>
      </p:sp>
      <p:sp>
        <p:nvSpPr>
          <p:cNvPr id="5" name="Footer Placeholder 4">
            <a:extLst>
              <a:ext uri="{FF2B5EF4-FFF2-40B4-BE49-F238E27FC236}">
                <a16:creationId xmlns:a16="http://schemas.microsoft.com/office/drawing/2014/main" xmlns="" id="{9AB61C26-1A32-FF44-8C4C-8D1B1CC6CC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840BA198-E08C-924A-A35C-506109125BC6}"/>
              </a:ext>
            </a:extLst>
          </p:cNvPr>
          <p:cNvSpPr>
            <a:spLocks noGrp="1"/>
          </p:cNvSpPr>
          <p:nvPr>
            <p:ph type="sldNum" sz="quarter" idx="12"/>
          </p:nvPr>
        </p:nvSpPr>
        <p:spPr/>
        <p:txBody>
          <a:bodyPr/>
          <a:lstStyle/>
          <a:p>
            <a:fld id="{76FBACC8-05A8-284E-8C0F-BED1A3B3DB4F}" type="slidenum">
              <a:rPr lang="en-US" smtClean="0"/>
              <a:t>‹#›</a:t>
            </a:fld>
            <a:endParaRPr lang="en-US" dirty="0"/>
          </a:p>
        </p:txBody>
      </p:sp>
    </p:spTree>
    <p:extLst>
      <p:ext uri="{BB962C8B-B14F-4D97-AF65-F5344CB8AC3E}">
        <p14:creationId xmlns:p14="http://schemas.microsoft.com/office/powerpoint/2010/main" val="651581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A9D03E-7486-4823-A2D1-0A0C013FBA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04B77E7-2038-4D0E-B294-9CCC841642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B78ED6B-0C3A-47E2-AB88-B1CF85F393BE}"/>
              </a:ext>
            </a:extLst>
          </p:cNvPr>
          <p:cNvSpPr>
            <a:spLocks noGrp="1"/>
          </p:cNvSpPr>
          <p:nvPr>
            <p:ph type="dt" sz="half" idx="10"/>
          </p:nvPr>
        </p:nvSpPr>
        <p:spPr/>
        <p:txBody>
          <a:bodyPr/>
          <a:lstStyle/>
          <a:p>
            <a:fld id="{95D11745-B2D1-2843-B82D-2EF1718AF31E}" type="datetime1">
              <a:rPr lang="en-US" smtClean="0"/>
              <a:t>9/2/2022</a:t>
            </a:fld>
            <a:endParaRPr lang="en-US" dirty="0"/>
          </a:p>
        </p:txBody>
      </p:sp>
      <p:sp>
        <p:nvSpPr>
          <p:cNvPr id="5" name="Footer Placeholder 4">
            <a:extLst>
              <a:ext uri="{FF2B5EF4-FFF2-40B4-BE49-F238E27FC236}">
                <a16:creationId xmlns:a16="http://schemas.microsoft.com/office/drawing/2014/main" xmlns="" id="{6B985856-500F-4E64-B56C-375990E2EC3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F3A43DC7-CE4B-4A17-9601-5E1960BB03B4}"/>
              </a:ext>
            </a:extLst>
          </p:cNvPr>
          <p:cNvSpPr>
            <a:spLocks noGrp="1"/>
          </p:cNvSpPr>
          <p:nvPr>
            <p:ph type="sldNum" sz="quarter" idx="12"/>
          </p:nvPr>
        </p:nvSpPr>
        <p:spPr/>
        <p:txBody>
          <a:bodyPr/>
          <a:lstStyle>
            <a:lvl1pPr>
              <a:defRPr>
                <a:solidFill>
                  <a:schemeClr val="bg1"/>
                </a:solidFill>
              </a:defRPr>
            </a:lvl1pPr>
          </a:lstStyle>
          <a:p>
            <a:fld id="{60A1212D-38B2-4DEE-B25F-5C96C2761F56}" type="slidenum">
              <a:rPr lang="en-US" smtClean="0"/>
              <a:pPr/>
              <a:t>‹#›</a:t>
            </a:fld>
            <a:endParaRPr lang="en-US" dirty="0"/>
          </a:p>
        </p:txBody>
      </p:sp>
    </p:spTree>
    <p:extLst>
      <p:ext uri="{BB962C8B-B14F-4D97-AF65-F5344CB8AC3E}">
        <p14:creationId xmlns:p14="http://schemas.microsoft.com/office/powerpoint/2010/main" val="2486918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463917-B6CE-4B6C-91B6-741BF6EE60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B5DA8E0-FBEF-4F39-A737-39BE7D1F60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4A324A8-0E98-423E-8B77-484F47103D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E5D0482-2E35-4C09-9E1E-46651F4F7006}"/>
              </a:ext>
            </a:extLst>
          </p:cNvPr>
          <p:cNvSpPr>
            <a:spLocks noGrp="1"/>
          </p:cNvSpPr>
          <p:nvPr>
            <p:ph type="dt" sz="half" idx="10"/>
          </p:nvPr>
        </p:nvSpPr>
        <p:spPr/>
        <p:txBody>
          <a:bodyPr/>
          <a:lstStyle/>
          <a:p>
            <a:fld id="{6A559BCB-F43F-3A43-B613-29E777C14673}" type="datetime1">
              <a:rPr lang="en-US" smtClean="0"/>
              <a:t>9/2/2022</a:t>
            </a:fld>
            <a:endParaRPr lang="en-US" dirty="0"/>
          </a:p>
        </p:txBody>
      </p:sp>
      <p:sp>
        <p:nvSpPr>
          <p:cNvPr id="6" name="Footer Placeholder 5">
            <a:extLst>
              <a:ext uri="{FF2B5EF4-FFF2-40B4-BE49-F238E27FC236}">
                <a16:creationId xmlns:a16="http://schemas.microsoft.com/office/drawing/2014/main" xmlns="" id="{3E2EED08-4716-4F59-A128-F0267AD9770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FEFB3926-66F9-4287-9D4D-A9E0DB0BF526}"/>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355268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5B0BBD-1178-4D6D-9400-132CD729B1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D664B506-67E6-4792-A8EA-9790EBF40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FC0CE71-54CD-40E2-B614-DF8F33B035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5D631BA-2BFD-42E7-9257-A18080235D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0E4B3A7E-C30C-493C-A820-8C6C518972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80DB4C6-166A-4F12-9174-9E5DBF242F38}"/>
              </a:ext>
            </a:extLst>
          </p:cNvPr>
          <p:cNvSpPr>
            <a:spLocks noGrp="1"/>
          </p:cNvSpPr>
          <p:nvPr>
            <p:ph type="dt" sz="half" idx="10"/>
          </p:nvPr>
        </p:nvSpPr>
        <p:spPr/>
        <p:txBody>
          <a:bodyPr/>
          <a:lstStyle/>
          <a:p>
            <a:fld id="{A7B16FEF-22A6-0349-8AC2-1CA346584499}" type="datetime1">
              <a:rPr lang="en-US" smtClean="0"/>
              <a:t>9/2/2022</a:t>
            </a:fld>
            <a:endParaRPr lang="en-US" dirty="0"/>
          </a:p>
        </p:txBody>
      </p:sp>
      <p:sp>
        <p:nvSpPr>
          <p:cNvPr id="8" name="Footer Placeholder 7">
            <a:extLst>
              <a:ext uri="{FF2B5EF4-FFF2-40B4-BE49-F238E27FC236}">
                <a16:creationId xmlns:a16="http://schemas.microsoft.com/office/drawing/2014/main" xmlns="" id="{05F0EDAF-0F1A-4F8E-989E-C2FF68918D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1C12389A-ECD3-4204-9A96-F98B4E330482}"/>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10386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F6BBA1-F74F-4608-952F-CD4E805710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EB98E42-7412-4380-A1E4-A971AF84F21B}"/>
              </a:ext>
            </a:extLst>
          </p:cNvPr>
          <p:cNvSpPr>
            <a:spLocks noGrp="1"/>
          </p:cNvSpPr>
          <p:nvPr>
            <p:ph type="dt" sz="half" idx="10"/>
          </p:nvPr>
        </p:nvSpPr>
        <p:spPr/>
        <p:txBody>
          <a:bodyPr/>
          <a:lstStyle/>
          <a:p>
            <a:fld id="{D406BC81-6EF1-4A44-9F4F-445DEC08A6A5}" type="datetime1">
              <a:rPr lang="en-US" smtClean="0"/>
              <a:t>9/2/2022</a:t>
            </a:fld>
            <a:endParaRPr lang="en-US" dirty="0"/>
          </a:p>
        </p:txBody>
      </p:sp>
      <p:sp>
        <p:nvSpPr>
          <p:cNvPr id="4" name="Footer Placeholder 3">
            <a:extLst>
              <a:ext uri="{FF2B5EF4-FFF2-40B4-BE49-F238E27FC236}">
                <a16:creationId xmlns:a16="http://schemas.microsoft.com/office/drawing/2014/main" xmlns="" id="{61FF28FC-BF1D-487A-8244-67FF3FE7011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4560DAE3-8C09-47A1-9B7F-7669CF0F9892}"/>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3415301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656ACAA-DC8F-46F9-AB22-B89F6840CBE2}"/>
              </a:ext>
            </a:extLst>
          </p:cNvPr>
          <p:cNvSpPr>
            <a:spLocks noGrp="1"/>
          </p:cNvSpPr>
          <p:nvPr>
            <p:ph type="dt" sz="half" idx="10"/>
          </p:nvPr>
        </p:nvSpPr>
        <p:spPr/>
        <p:txBody>
          <a:bodyPr/>
          <a:lstStyle/>
          <a:p>
            <a:fld id="{96A86100-4F31-7347-8D34-870C85B1DE61}" type="datetime1">
              <a:rPr lang="en-US" smtClean="0"/>
              <a:t>9/2/2022</a:t>
            </a:fld>
            <a:endParaRPr lang="en-US" dirty="0"/>
          </a:p>
        </p:txBody>
      </p:sp>
      <p:sp>
        <p:nvSpPr>
          <p:cNvPr id="3" name="Footer Placeholder 2">
            <a:extLst>
              <a:ext uri="{FF2B5EF4-FFF2-40B4-BE49-F238E27FC236}">
                <a16:creationId xmlns:a16="http://schemas.microsoft.com/office/drawing/2014/main" xmlns="" id="{E60AB0D9-AE6C-4523-AB7B-AE84639C2A4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151DC9C9-55DA-4AD8-B70E-0E3A98011F89}"/>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1514440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581E5E-98E3-4DE3-9604-DD442DF63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A80224D-9CC3-46A6-A05B-DF33598D05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44F9B30-568C-45D8-9F28-1FE65F92D0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490D6C4-4C51-4D40-9226-8974EFDEC17F}"/>
              </a:ext>
            </a:extLst>
          </p:cNvPr>
          <p:cNvSpPr>
            <a:spLocks noGrp="1"/>
          </p:cNvSpPr>
          <p:nvPr>
            <p:ph type="dt" sz="half" idx="10"/>
          </p:nvPr>
        </p:nvSpPr>
        <p:spPr/>
        <p:txBody>
          <a:bodyPr/>
          <a:lstStyle/>
          <a:p>
            <a:fld id="{4155E5B0-5BFA-4F4B-B51F-85F45FFA437F}" type="datetime1">
              <a:rPr lang="en-US" smtClean="0"/>
              <a:t>9/2/2022</a:t>
            </a:fld>
            <a:endParaRPr lang="en-US" dirty="0"/>
          </a:p>
        </p:txBody>
      </p:sp>
      <p:sp>
        <p:nvSpPr>
          <p:cNvPr id="6" name="Footer Placeholder 5">
            <a:extLst>
              <a:ext uri="{FF2B5EF4-FFF2-40B4-BE49-F238E27FC236}">
                <a16:creationId xmlns:a16="http://schemas.microsoft.com/office/drawing/2014/main" xmlns="" id="{DBF137B0-99C5-4906-993F-BA9087695A4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9B49A788-2213-4170-B8DC-1A7D6055A54C}"/>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180609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9094D5-69B4-4055-ABBD-3836DC0F3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29091B0C-149C-4A29-99C9-67F1C0DF9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xmlns="" id="{6C4DF8D7-4930-42F2-9ABF-5E6BC9086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9B8BBEA-8EBC-44C9-A016-A662E1CCDECD}"/>
              </a:ext>
            </a:extLst>
          </p:cNvPr>
          <p:cNvSpPr>
            <a:spLocks noGrp="1"/>
          </p:cNvSpPr>
          <p:nvPr>
            <p:ph type="dt" sz="half" idx="10"/>
          </p:nvPr>
        </p:nvSpPr>
        <p:spPr/>
        <p:txBody>
          <a:bodyPr/>
          <a:lstStyle/>
          <a:p>
            <a:fld id="{11D051C3-A24B-EF4A-B9B7-C2BF34724FBB}" type="datetime1">
              <a:rPr lang="en-US" smtClean="0"/>
              <a:t>9/2/2022</a:t>
            </a:fld>
            <a:endParaRPr lang="en-US" dirty="0"/>
          </a:p>
        </p:txBody>
      </p:sp>
      <p:sp>
        <p:nvSpPr>
          <p:cNvPr id="6" name="Footer Placeholder 5">
            <a:extLst>
              <a:ext uri="{FF2B5EF4-FFF2-40B4-BE49-F238E27FC236}">
                <a16:creationId xmlns:a16="http://schemas.microsoft.com/office/drawing/2014/main" xmlns="" id="{18B71032-29CA-415F-BF45-8BF18D4197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CB795705-83B3-4051-90E2-8DACAED34B12}"/>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2528668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31923A5-51A8-4DE5-8396-146BDFA96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9A12EA93-A0E8-4931-B163-506EB68073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DD30351-95B8-4867-BB8A-4F8F9E161F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0543C1-7428-404F-8363-029D0C5ECF8D}" type="datetime1">
              <a:rPr lang="en-US" smtClean="0"/>
              <a:t>9/2/2022</a:t>
            </a:fld>
            <a:endParaRPr lang="en-US" dirty="0"/>
          </a:p>
        </p:txBody>
      </p:sp>
      <p:sp>
        <p:nvSpPr>
          <p:cNvPr id="5" name="Footer Placeholder 4">
            <a:extLst>
              <a:ext uri="{FF2B5EF4-FFF2-40B4-BE49-F238E27FC236}">
                <a16:creationId xmlns:a16="http://schemas.microsoft.com/office/drawing/2014/main" xmlns="" id="{A2B919AD-A1B6-4754-A503-26DC74DFDF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D09D43DB-5E80-49B7-A6DA-228CDC072204}"/>
              </a:ext>
            </a:extLst>
          </p:cNvPr>
          <p:cNvSpPr>
            <a:spLocks noGrp="1"/>
          </p:cNvSpPr>
          <p:nvPr>
            <p:ph type="sldNum" sz="quarter" idx="4"/>
          </p:nvPr>
        </p:nvSpPr>
        <p:spPr>
          <a:xfrm>
            <a:off x="11606273" y="47625"/>
            <a:ext cx="473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7" name="TextBox 6">
            <a:extLst>
              <a:ext uri="{FF2B5EF4-FFF2-40B4-BE49-F238E27FC236}">
                <a16:creationId xmlns:a16="http://schemas.microsoft.com/office/drawing/2014/main" xmlns="" id="{824550AC-44EF-C445-B2BF-13419CD53B20}"/>
              </a:ext>
            </a:extLst>
          </p:cNvPr>
          <p:cNvSpPr txBox="1"/>
          <p:nvPr userDrawn="1"/>
        </p:nvSpPr>
        <p:spPr>
          <a:xfrm>
            <a:off x="11718388" y="84405"/>
            <a:ext cx="473612" cy="369332"/>
          </a:xfrm>
          <a:prstGeom prst="rect">
            <a:avLst/>
          </a:prstGeom>
          <a:noFill/>
        </p:spPr>
        <p:txBody>
          <a:bodyPr wrap="square" rtlCol="0">
            <a:spAutoFit/>
          </a:bodyPr>
          <a:lstStyle/>
          <a:p>
            <a:fld id="{1D550CB4-4F5D-C147-8DB1-686BBDC38555}" type="slidenum">
              <a:rPr lang="en-US" b="1" smtClean="0">
                <a:solidFill>
                  <a:schemeClr val="bg1"/>
                </a:solidFill>
                <a:latin typeface="Proxima Nova Lt" panose="02000506030000020004" pitchFamily="2" charset="77"/>
              </a:rPr>
              <a:t>‹#›</a:t>
            </a:fld>
            <a:endParaRPr lang="en-US" b="1" dirty="0">
              <a:solidFill>
                <a:schemeClr val="bg1"/>
              </a:solidFill>
              <a:latin typeface="Proxima Nova Lt" panose="02000506030000020004" pitchFamily="2" charset="77"/>
            </a:endParaRPr>
          </a:p>
        </p:txBody>
      </p:sp>
    </p:spTree>
    <p:extLst>
      <p:ext uri="{BB962C8B-B14F-4D97-AF65-F5344CB8AC3E}">
        <p14:creationId xmlns:p14="http://schemas.microsoft.com/office/powerpoint/2010/main" val="3687103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D53A857-30E2-F241-9568-F9FA4F59A5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C3CA9625-E09B-7149-A122-69D0929028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73966D5-46D0-DF43-81D0-19D664959C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4EDA4-5FBB-4647-B762-284C2A89AD7D}" type="datetime1">
              <a:rPr lang="en-US" smtClean="0"/>
              <a:t>9/2/2022</a:t>
            </a:fld>
            <a:endParaRPr lang="en-US" dirty="0"/>
          </a:p>
        </p:txBody>
      </p:sp>
      <p:sp>
        <p:nvSpPr>
          <p:cNvPr id="5" name="Footer Placeholder 4">
            <a:extLst>
              <a:ext uri="{FF2B5EF4-FFF2-40B4-BE49-F238E27FC236}">
                <a16:creationId xmlns:a16="http://schemas.microsoft.com/office/drawing/2014/main" xmlns="" id="{92A92548-FF11-824E-B93B-0A006E95BD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BD1E4F86-E449-C747-A0CA-C94394D863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FBACC8-05A8-284E-8C0F-BED1A3B3DB4F}" type="slidenum">
              <a:rPr lang="en-US" smtClean="0"/>
              <a:t>‹#›</a:t>
            </a:fld>
            <a:endParaRPr lang="en-US" dirty="0"/>
          </a:p>
        </p:txBody>
      </p:sp>
    </p:spTree>
    <p:extLst>
      <p:ext uri="{BB962C8B-B14F-4D97-AF65-F5344CB8AC3E}">
        <p14:creationId xmlns:p14="http://schemas.microsoft.com/office/powerpoint/2010/main" val="2901495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hyperlink" Target="http://www.technologyreview.com/view/542626/why-self-driving-cars-must-be-programmed-to-kil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s://www.ncbi.nlm.nih.gov/search/research-news/12312/"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s://www.nspe.org/resources/ethics/code-ethics"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2035210" y="1359914"/>
            <a:ext cx="8121580" cy="2387600"/>
          </a:xfrm>
        </p:spPr>
        <p:txBody>
          <a:bodyPr>
            <a:normAutofit/>
          </a:bodyPr>
          <a:lstStyle/>
          <a:p>
            <a:r>
              <a:rPr lang="en-US" sz="5400" dirty="0">
                <a:latin typeface="Gotham Medium" panose="02000604030000020004" pitchFamily="50" charset="0"/>
              </a:rPr>
              <a:t>RECITATION 6 </a:t>
            </a:r>
          </a:p>
        </p:txBody>
      </p:sp>
      <p:sp>
        <p:nvSpPr>
          <p:cNvPr id="3" name="Subtitle 2">
            <a:extLst>
              <a:ext uri="{FF2B5EF4-FFF2-40B4-BE49-F238E27FC236}">
                <a16:creationId xmlns:a16="http://schemas.microsoft.com/office/drawing/2014/main" xmlns="" id="{5CCE3B30-923C-4344-A43D-814F7C6CF015}"/>
              </a:ext>
            </a:extLst>
          </p:cNvPr>
          <p:cNvSpPr>
            <a:spLocks noGrp="1"/>
          </p:cNvSpPr>
          <p:nvPr>
            <p:ph type="subTitle" idx="1"/>
          </p:nvPr>
        </p:nvSpPr>
        <p:spPr>
          <a:xfrm>
            <a:off x="1502229" y="4126685"/>
            <a:ext cx="9144000" cy="473561"/>
          </a:xfrm>
        </p:spPr>
        <p:txBody>
          <a:bodyPr>
            <a:noAutofit/>
          </a:bodyPr>
          <a:lstStyle/>
          <a:p>
            <a:r>
              <a:rPr lang="en-US" sz="2800" dirty="0">
                <a:latin typeface="Proxima Nova Rg" panose="02000506030000020004" pitchFamily="2" charset="0"/>
              </a:rPr>
              <a:t>EG1003</a:t>
            </a:r>
          </a:p>
        </p:txBody>
      </p:sp>
      <p:cxnSp>
        <p:nvCxnSpPr>
          <p:cNvPr id="5" name="Straight Connector 4">
            <a:extLst>
              <a:ext uri="{FF2B5EF4-FFF2-40B4-BE49-F238E27FC236}">
                <a16:creationId xmlns:a16="http://schemas.microsoft.com/office/drawing/2014/main" xmlns="" id="{983FF81A-ABFC-4B49-B288-68646E07F2FD}"/>
              </a:ext>
            </a:extLst>
          </p:cNvPr>
          <p:cNvCxnSpPr>
            <a:cxnSpLocks/>
          </p:cNvCxnSpPr>
          <p:nvPr/>
        </p:nvCxnSpPr>
        <p:spPr>
          <a:xfrm>
            <a:off x="4193177" y="3937099"/>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xmlns=""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xmlns="" id="{F8109B66-0296-4DA0-97B5-15803D47E000}"/>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xmlns=""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660075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1637730" y="827033"/>
            <a:ext cx="8889242" cy="965147"/>
          </a:xfrm>
        </p:spPr>
        <p:txBody>
          <a:bodyPr>
            <a:normAutofit/>
          </a:bodyPr>
          <a:lstStyle/>
          <a:p>
            <a:r>
              <a:rPr lang="en-US" sz="5400" dirty="0">
                <a:latin typeface="Gotham Medium" panose="02000604030000020004" pitchFamily="50" charset="0"/>
              </a:rPr>
              <a:t>AGENDA</a:t>
            </a:r>
          </a:p>
        </p:txBody>
      </p:sp>
      <p:sp>
        <p:nvSpPr>
          <p:cNvPr id="3" name="Subtitle 2">
            <a:extLst>
              <a:ext uri="{FF2B5EF4-FFF2-40B4-BE49-F238E27FC236}">
                <a16:creationId xmlns:a16="http://schemas.microsoft.com/office/drawing/2014/main" xmlns="" id="{5CCE3B30-923C-4344-A43D-814F7C6CF015}"/>
              </a:ext>
            </a:extLst>
          </p:cNvPr>
          <p:cNvSpPr>
            <a:spLocks noGrp="1"/>
          </p:cNvSpPr>
          <p:nvPr>
            <p:ph type="subTitle" idx="1"/>
          </p:nvPr>
        </p:nvSpPr>
        <p:spPr>
          <a:xfrm>
            <a:off x="1364775" y="2097280"/>
            <a:ext cx="9435151" cy="3556324"/>
          </a:xfrm>
        </p:spPr>
        <p:txBody>
          <a:bodyPr anchor="ctr">
            <a:normAutofit/>
          </a:bodyPr>
          <a:lstStyle/>
          <a:p>
            <a:pPr marL="342900" indent="-342900" algn="l">
              <a:buFont typeface="Arial" panose="020B0604020202020204" pitchFamily="34" charset="0"/>
              <a:buChar char="•"/>
            </a:pPr>
            <a:r>
              <a:rPr lang="en-US" sz="2800" dirty="0">
                <a:latin typeface="Proxima Nova Rg" panose="02000506030000020004" pitchFamily="2" charset="0"/>
              </a:rPr>
              <a:t>Ethics in Engineering</a:t>
            </a:r>
          </a:p>
        </p:txBody>
      </p:sp>
      <p:cxnSp>
        <p:nvCxnSpPr>
          <p:cNvPr id="5" name="Straight Connector 4">
            <a:extLst>
              <a:ext uri="{FF2B5EF4-FFF2-40B4-BE49-F238E27FC236}">
                <a16:creationId xmlns:a16="http://schemas.microsoft.com/office/drawing/2014/main" xmlns="" id="{983FF81A-ABFC-4B49-B288-68646E07F2FD}"/>
              </a:ext>
            </a:extLst>
          </p:cNvPr>
          <p:cNvCxnSpPr>
            <a:cxnSpLocks/>
          </p:cNvCxnSpPr>
          <p:nvPr/>
        </p:nvCxnSpPr>
        <p:spPr>
          <a:xfrm>
            <a:off x="946860" y="3240911"/>
            <a:ext cx="0" cy="1215342"/>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71552" y="6377447"/>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xmlns=""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xmlns=""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a:t>
            </a:r>
          </a:p>
        </p:txBody>
      </p:sp>
    </p:spTree>
    <p:extLst>
      <p:ext uri="{BB962C8B-B14F-4D97-AF65-F5344CB8AC3E}">
        <p14:creationId xmlns:p14="http://schemas.microsoft.com/office/powerpoint/2010/main" val="3054325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B4B0CD-6B70-40D3-BDBA-4CF952B65F63}"/>
              </a:ext>
            </a:extLst>
          </p:cNvPr>
          <p:cNvSpPr/>
          <p:nvPr/>
        </p:nvSpPr>
        <p:spPr>
          <a:xfrm>
            <a:off x="0" y="21195"/>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xmlns="" id="{B3D24E8D-FD5C-460C-99AC-B8CB709D7CE0}"/>
              </a:ext>
            </a:extLst>
          </p:cNvPr>
          <p:cNvSpPr txBox="1">
            <a:spLocks/>
          </p:cNvSpPr>
          <p:nvPr/>
        </p:nvSpPr>
        <p:spPr>
          <a:xfrm>
            <a:off x="564107" y="652864"/>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DISCUSSION QUESTION</a:t>
            </a:r>
          </a:p>
        </p:txBody>
      </p:sp>
      <p:sp>
        <p:nvSpPr>
          <p:cNvPr id="14" name="Title 1">
            <a:extLst>
              <a:ext uri="{FF2B5EF4-FFF2-40B4-BE49-F238E27FC236}">
                <a16:creationId xmlns:a16="http://schemas.microsoft.com/office/drawing/2014/main" xmlns="" id="{211574B3-9B18-9843-8BF9-AFAF7E9B4F31}"/>
              </a:ext>
            </a:extLst>
          </p:cNvPr>
          <p:cNvSpPr>
            <a:spLocks noGrp="1"/>
          </p:cNvSpPr>
          <p:nvPr>
            <p:ph type="ctrTitle"/>
          </p:nvPr>
        </p:nvSpPr>
        <p:spPr>
          <a:xfrm>
            <a:off x="1128593" y="2011578"/>
            <a:ext cx="10140876" cy="2387600"/>
          </a:xfrm>
        </p:spPr>
        <p:txBody>
          <a:bodyPr>
            <a:normAutofit/>
          </a:bodyPr>
          <a:lstStyle/>
          <a:p>
            <a:r>
              <a:rPr lang="en-US" sz="4000" dirty="0">
                <a:solidFill>
                  <a:srgbClr val="57068C"/>
                </a:solidFill>
                <a:latin typeface="Proxima Nova Rg" panose="02000506030000020004" pitchFamily="2" charset="0"/>
              </a:rPr>
              <a:t>What </a:t>
            </a:r>
            <a:r>
              <a:rPr lang="en-US" sz="4000" dirty="0">
                <a:solidFill>
                  <a:srgbClr val="57068C"/>
                </a:solidFill>
                <a:latin typeface="Proxima Nova Rg" panose="02000506030000020004" pitchFamily="2" charset="0"/>
              </a:rPr>
              <a:t>ethical &amp; social issues </a:t>
            </a:r>
            <a:r>
              <a:rPr lang="en-US" sz="4000" dirty="0">
                <a:solidFill>
                  <a:srgbClr val="57068C"/>
                </a:solidFill>
                <a:latin typeface="Proxima Nova Rg" panose="02000506030000020004" pitchFamily="2" charset="0"/>
              </a:rPr>
              <a:t>will arise with the </a:t>
            </a:r>
            <a:r>
              <a:rPr lang="en-US" sz="4000" dirty="0" smtClean="0">
                <a:solidFill>
                  <a:srgbClr val="57068C"/>
                </a:solidFill>
                <a:latin typeface="Proxima Nova Rg" panose="02000506030000020004" pitchFamily="2" charset="0"/>
              </a:rPr>
              <a:t>increase in use </a:t>
            </a:r>
            <a:r>
              <a:rPr lang="en-US" sz="4000" dirty="0">
                <a:solidFill>
                  <a:srgbClr val="57068C"/>
                </a:solidFill>
                <a:latin typeface="Proxima Nova Rg" panose="02000506030000020004" pitchFamily="2" charset="0"/>
              </a:rPr>
              <a:t>of autonomous vehicles?</a:t>
            </a:r>
          </a:p>
        </p:txBody>
      </p:sp>
      <p:pic>
        <p:nvPicPr>
          <p:cNvPr id="10" name="Picture 9" descr="A picture containing drawing&#10;&#10;Description automatically generated">
            <a:extLst>
              <a:ext uri="{FF2B5EF4-FFF2-40B4-BE49-F238E27FC236}">
                <a16:creationId xmlns:a16="http://schemas.microsoft.com/office/drawing/2014/main" xmlns=""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1" name="TextBox 10">
            <a:extLst>
              <a:ext uri="{FF2B5EF4-FFF2-40B4-BE49-F238E27FC236}">
                <a16:creationId xmlns:a16="http://schemas.microsoft.com/office/drawing/2014/main" xmlns=""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2</a:t>
            </a:r>
            <a:endParaRPr lang="en-US" sz="1600" dirty="0">
              <a:latin typeface="Proxima Nova Lt" panose="02000506030000020004" pitchFamily="50" charset="0"/>
            </a:endParaRPr>
          </a:p>
        </p:txBody>
      </p:sp>
    </p:spTree>
    <p:extLst>
      <p:ext uri="{BB962C8B-B14F-4D97-AF65-F5344CB8AC3E}">
        <p14:creationId xmlns:p14="http://schemas.microsoft.com/office/powerpoint/2010/main" val="1423333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9470" y="588965"/>
            <a:ext cx="12192000" cy="965147"/>
          </a:xfrm>
        </p:spPr>
        <p:txBody>
          <a:bodyPr>
            <a:noAutofit/>
          </a:bodyPr>
          <a:lstStyle/>
          <a:p>
            <a:r>
              <a:rPr lang="en-US" sz="4800" dirty="0">
                <a:latin typeface="Gotham Medium" panose="02000604030000020004" pitchFamily="50" charset="0"/>
              </a:rPr>
              <a:t>ETHICS OF AUTONOMOUS VEHICLES </a:t>
            </a:r>
          </a:p>
        </p:txBody>
      </p: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71552" y="6377447"/>
            <a:ext cx="2586446" cy="402883"/>
          </a:xfrm>
          <a:prstGeom prst="rect">
            <a:avLst/>
          </a:prstGeom>
        </p:spPr>
      </p:pic>
      <p:pic>
        <p:nvPicPr>
          <p:cNvPr id="11" name="Picture 10" descr="http://www.technologyreview.com/sites/default/files/styles/view_body_embed/public/images/Ethical%20cars.png?itok=A_wye_WL">
            <a:hlinkClick r:id="rId4"/>
            <a:extLst>
              <a:ext uri="{FF2B5EF4-FFF2-40B4-BE49-F238E27FC236}">
                <a16:creationId xmlns:a16="http://schemas.microsoft.com/office/drawing/2014/main" xmlns="" id="{290E9D84-421E-C140-9397-73790821F25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686" b="6351"/>
          <a:stretch/>
        </p:blipFill>
        <p:spPr bwMode="auto">
          <a:xfrm>
            <a:off x="2448683" y="2241086"/>
            <a:ext cx="7267384" cy="376787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xmlns="" id="{A526F8D9-5B88-BF42-B9D5-161A0D4073FC}"/>
              </a:ext>
            </a:extLst>
          </p:cNvPr>
          <p:cNvSpPr/>
          <p:nvPr/>
        </p:nvSpPr>
        <p:spPr>
          <a:xfrm>
            <a:off x="2894494" y="1717866"/>
            <a:ext cx="6421951" cy="523220"/>
          </a:xfrm>
          <a:prstGeom prst="rect">
            <a:avLst/>
          </a:prstGeom>
        </p:spPr>
        <p:txBody>
          <a:bodyPr wrap="none">
            <a:spAutoFit/>
          </a:bodyPr>
          <a:lstStyle/>
          <a:p>
            <a:r>
              <a:rPr lang="en-US" sz="2800" b="1" dirty="0">
                <a:solidFill>
                  <a:schemeClr val="accent6"/>
                </a:solidFill>
                <a:latin typeface="Proxima Nova Lt" panose="02000506030000020004" pitchFamily="2" charset="77"/>
              </a:rPr>
              <a:t>Who decides the value of human lives?</a:t>
            </a:r>
          </a:p>
        </p:txBody>
      </p:sp>
      <p:sp>
        <p:nvSpPr>
          <p:cNvPr id="14" name="Rectangle 13">
            <a:extLst>
              <a:ext uri="{FF2B5EF4-FFF2-40B4-BE49-F238E27FC236}">
                <a16:creationId xmlns:a16="http://schemas.microsoft.com/office/drawing/2014/main" xmlns="" id="{EB6C260D-57E3-0446-9D14-BF79FB17B26E}"/>
              </a:ext>
            </a:extLst>
          </p:cNvPr>
          <p:cNvSpPr/>
          <p:nvPr/>
        </p:nvSpPr>
        <p:spPr>
          <a:xfrm>
            <a:off x="3680916" y="5914169"/>
            <a:ext cx="4802918" cy="369332"/>
          </a:xfrm>
          <a:prstGeom prst="rect">
            <a:avLst/>
          </a:prstGeom>
        </p:spPr>
        <p:txBody>
          <a:bodyPr wrap="none">
            <a:spAutoFit/>
          </a:bodyPr>
          <a:lstStyle/>
          <a:p>
            <a:r>
              <a:rPr lang="en-US" dirty="0">
                <a:latin typeface="Proxima Nova Rg" panose="02000506030000020004" pitchFamily="2" charset="77"/>
              </a:rPr>
              <a:t>Figure 1: Traffic situations with inevitable harm</a:t>
            </a:r>
          </a:p>
        </p:txBody>
      </p:sp>
      <p:pic>
        <p:nvPicPr>
          <p:cNvPr id="15" name="Picture 14" descr="A picture containing drawing&#10;&#10;Description automatically generated">
            <a:extLst>
              <a:ext uri="{FF2B5EF4-FFF2-40B4-BE49-F238E27FC236}">
                <a16:creationId xmlns:a16="http://schemas.microsoft.com/office/drawing/2014/main" xmlns="" id="{72CDBAEB-A26F-41C1-8621-FB3418E556C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6" name="TextBox 15">
            <a:extLst>
              <a:ext uri="{FF2B5EF4-FFF2-40B4-BE49-F238E27FC236}">
                <a16:creationId xmlns:a16="http://schemas.microsoft.com/office/drawing/2014/main" xmlns=""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3</a:t>
            </a:r>
            <a:endParaRPr lang="en-US" sz="1600" dirty="0">
              <a:latin typeface="Proxima Nova Lt" panose="02000506030000020004" pitchFamily="50" charset="0"/>
            </a:endParaRPr>
          </a:p>
        </p:txBody>
      </p:sp>
    </p:spTree>
    <p:extLst>
      <p:ext uri="{BB962C8B-B14F-4D97-AF65-F5344CB8AC3E}">
        <p14:creationId xmlns:p14="http://schemas.microsoft.com/office/powerpoint/2010/main" val="47308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B4B0CD-6B70-40D3-BDBA-4CF952B65F63}"/>
              </a:ext>
            </a:extLst>
          </p:cNvPr>
          <p:cNvSpPr/>
          <p:nvPr/>
        </p:nvSpPr>
        <p:spPr>
          <a:xfrm>
            <a:off x="0" y="21195"/>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xmlns="" id="{B3D24E8D-FD5C-460C-99AC-B8CB709D7CE0}"/>
              </a:ext>
            </a:extLst>
          </p:cNvPr>
          <p:cNvSpPr txBox="1">
            <a:spLocks/>
          </p:cNvSpPr>
          <p:nvPr/>
        </p:nvSpPr>
        <p:spPr>
          <a:xfrm>
            <a:off x="564107" y="652864"/>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DISCUSSION QUESTION</a:t>
            </a:r>
          </a:p>
        </p:txBody>
      </p:sp>
      <p:sp>
        <p:nvSpPr>
          <p:cNvPr id="14" name="Title 1">
            <a:extLst>
              <a:ext uri="{FF2B5EF4-FFF2-40B4-BE49-F238E27FC236}">
                <a16:creationId xmlns:a16="http://schemas.microsoft.com/office/drawing/2014/main" xmlns="" id="{211574B3-9B18-9843-8BF9-AFAF7E9B4F31}"/>
              </a:ext>
            </a:extLst>
          </p:cNvPr>
          <p:cNvSpPr>
            <a:spLocks noGrp="1"/>
          </p:cNvSpPr>
          <p:nvPr>
            <p:ph type="ctrTitle"/>
          </p:nvPr>
        </p:nvSpPr>
        <p:spPr>
          <a:xfrm>
            <a:off x="1025562" y="2011578"/>
            <a:ext cx="10140876" cy="2387600"/>
          </a:xfrm>
        </p:spPr>
        <p:txBody>
          <a:bodyPr>
            <a:normAutofit/>
          </a:bodyPr>
          <a:lstStyle/>
          <a:p>
            <a:r>
              <a:rPr lang="en-US" sz="4000" dirty="0">
                <a:solidFill>
                  <a:srgbClr val="57068C"/>
                </a:solidFill>
                <a:latin typeface="Proxima Nova Rg" panose="02000506030000020004" pitchFamily="2" charset="0"/>
              </a:rPr>
              <a:t>What </a:t>
            </a:r>
            <a:r>
              <a:rPr lang="en-US" sz="4000" dirty="0" smtClean="0">
                <a:solidFill>
                  <a:srgbClr val="57068C"/>
                </a:solidFill>
                <a:latin typeface="Proxima Nova Rg" panose="02000506030000020004" pitchFamily="2" charset="0"/>
              </a:rPr>
              <a:t>ethical &amp; social issues arose from pulse oximeters used for COVID-19 patients that were found have a higher error rate for black people?</a:t>
            </a:r>
            <a:endParaRPr lang="en-US" sz="4000" dirty="0">
              <a:solidFill>
                <a:srgbClr val="57068C"/>
              </a:solidFill>
              <a:latin typeface="Proxima Nova Rg" panose="02000506030000020004" pitchFamily="2" charset="0"/>
            </a:endParaRPr>
          </a:p>
        </p:txBody>
      </p:sp>
      <p:pic>
        <p:nvPicPr>
          <p:cNvPr id="10" name="Picture 9" descr="A picture containing drawing&#10;&#10;Description automatically generated">
            <a:extLst>
              <a:ext uri="{FF2B5EF4-FFF2-40B4-BE49-F238E27FC236}">
                <a16:creationId xmlns:a16="http://schemas.microsoft.com/office/drawing/2014/main" xmlns=""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1" name="TextBox 10">
            <a:extLst>
              <a:ext uri="{FF2B5EF4-FFF2-40B4-BE49-F238E27FC236}">
                <a16:creationId xmlns:a16="http://schemas.microsoft.com/office/drawing/2014/main" xmlns=""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4</a:t>
            </a:r>
            <a:endParaRPr lang="en-US" sz="1600" dirty="0">
              <a:latin typeface="Proxima Nova Lt" panose="02000506030000020004" pitchFamily="50" charset="0"/>
            </a:endParaRPr>
          </a:p>
        </p:txBody>
      </p:sp>
      <p:sp>
        <p:nvSpPr>
          <p:cNvPr id="2" name="Rectangle 1"/>
          <p:cNvSpPr/>
          <p:nvPr/>
        </p:nvSpPr>
        <p:spPr>
          <a:xfrm>
            <a:off x="2531507" y="4954319"/>
            <a:ext cx="6771405" cy="400110"/>
          </a:xfrm>
          <a:prstGeom prst="rect">
            <a:avLst/>
          </a:prstGeom>
        </p:spPr>
        <p:txBody>
          <a:bodyPr wrap="none">
            <a:spAutoFit/>
          </a:bodyPr>
          <a:lstStyle/>
          <a:p>
            <a:r>
              <a:rPr lang="en-US" sz="2000" dirty="0">
                <a:solidFill>
                  <a:srgbClr val="57068C"/>
                </a:solidFill>
                <a:latin typeface="Proxima Nova Rg" panose="02000506030000020004" pitchFamily="2" charset="0"/>
                <a:ea typeface="+mj-ea"/>
                <a:cs typeface="+mj-cs"/>
                <a:hlinkClick r:id="rId5"/>
              </a:rPr>
              <a:t>https://www.ncbi.nlm.nih.gov/search/research-news/12312</a:t>
            </a:r>
            <a:r>
              <a:rPr lang="en-US" sz="2000" dirty="0" smtClean="0">
                <a:solidFill>
                  <a:srgbClr val="57068C"/>
                </a:solidFill>
                <a:latin typeface="Proxima Nova Rg" panose="02000506030000020004" pitchFamily="2" charset="0"/>
                <a:ea typeface="+mj-ea"/>
                <a:cs typeface="+mj-cs"/>
                <a:hlinkClick r:id="rId5"/>
              </a:rPr>
              <a:t>/</a:t>
            </a:r>
            <a:r>
              <a:rPr lang="en-US" sz="2000" dirty="0" smtClean="0">
                <a:solidFill>
                  <a:srgbClr val="57068C"/>
                </a:solidFill>
                <a:latin typeface="Proxima Nova Rg" panose="02000506030000020004" pitchFamily="2" charset="0"/>
                <a:ea typeface="+mj-ea"/>
                <a:cs typeface="+mj-cs"/>
              </a:rPr>
              <a:t> </a:t>
            </a:r>
            <a:endParaRPr lang="en-US" sz="2000" dirty="0">
              <a:solidFill>
                <a:srgbClr val="57068C"/>
              </a:solidFill>
              <a:latin typeface="Proxima Nova Rg" panose="02000506030000020004" pitchFamily="2" charset="0"/>
              <a:ea typeface="+mj-ea"/>
              <a:cs typeface="+mj-cs"/>
            </a:endParaRPr>
          </a:p>
        </p:txBody>
      </p:sp>
    </p:spTree>
    <p:extLst>
      <p:ext uri="{BB962C8B-B14F-4D97-AF65-F5344CB8AC3E}">
        <p14:creationId xmlns:p14="http://schemas.microsoft.com/office/powerpoint/2010/main" val="1030243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B4B0CD-6B70-40D3-BDBA-4CF952B65F63}"/>
              </a:ext>
            </a:extLst>
          </p:cNvPr>
          <p:cNvSpPr/>
          <p:nvPr/>
        </p:nvSpPr>
        <p:spPr>
          <a:xfrm>
            <a:off x="0" y="21195"/>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xmlns="" id="{B3D24E8D-FD5C-460C-99AC-B8CB709D7CE0}"/>
              </a:ext>
            </a:extLst>
          </p:cNvPr>
          <p:cNvSpPr txBox="1">
            <a:spLocks/>
          </p:cNvSpPr>
          <p:nvPr/>
        </p:nvSpPr>
        <p:spPr>
          <a:xfrm>
            <a:off x="564107" y="652864"/>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DISCUSSION QUESTION</a:t>
            </a:r>
          </a:p>
        </p:txBody>
      </p:sp>
      <p:sp>
        <p:nvSpPr>
          <p:cNvPr id="14" name="Title 1">
            <a:extLst>
              <a:ext uri="{FF2B5EF4-FFF2-40B4-BE49-F238E27FC236}">
                <a16:creationId xmlns:a16="http://schemas.microsoft.com/office/drawing/2014/main" xmlns="" id="{211574B3-9B18-9843-8BF9-AFAF7E9B4F31}"/>
              </a:ext>
            </a:extLst>
          </p:cNvPr>
          <p:cNvSpPr>
            <a:spLocks noGrp="1"/>
          </p:cNvSpPr>
          <p:nvPr>
            <p:ph type="ctrTitle"/>
          </p:nvPr>
        </p:nvSpPr>
        <p:spPr>
          <a:xfrm>
            <a:off x="1025562" y="1898067"/>
            <a:ext cx="10140876" cy="1377793"/>
          </a:xfrm>
        </p:spPr>
        <p:txBody>
          <a:bodyPr>
            <a:normAutofit/>
          </a:bodyPr>
          <a:lstStyle/>
          <a:p>
            <a:r>
              <a:rPr lang="en-US" sz="4000" dirty="0">
                <a:solidFill>
                  <a:srgbClr val="57068C"/>
                </a:solidFill>
                <a:latin typeface="Proxima Nova Rg" panose="02000506030000020004" pitchFamily="2" charset="0"/>
              </a:rPr>
              <a:t>What ethical &amp; social are there with the use of hostile architecture?</a:t>
            </a:r>
            <a:endParaRPr lang="en-US" sz="4000" dirty="0">
              <a:solidFill>
                <a:srgbClr val="57068C"/>
              </a:solidFill>
              <a:latin typeface="Proxima Nova Rg" panose="02000506030000020004" pitchFamily="2" charset="0"/>
            </a:endParaRPr>
          </a:p>
        </p:txBody>
      </p:sp>
      <p:pic>
        <p:nvPicPr>
          <p:cNvPr id="10" name="Picture 9" descr="A picture containing drawing&#10;&#10;Description automatically generated">
            <a:extLst>
              <a:ext uri="{FF2B5EF4-FFF2-40B4-BE49-F238E27FC236}">
                <a16:creationId xmlns:a16="http://schemas.microsoft.com/office/drawing/2014/main" xmlns=""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1" name="TextBox 10">
            <a:extLst>
              <a:ext uri="{FF2B5EF4-FFF2-40B4-BE49-F238E27FC236}">
                <a16:creationId xmlns:a16="http://schemas.microsoft.com/office/drawing/2014/main" xmlns=""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5</a:t>
            </a:r>
            <a:endParaRPr lang="en-US" sz="1600" dirty="0">
              <a:latin typeface="Proxima Nova Lt" panose="02000506030000020004" pitchFamily="50" charset="0"/>
            </a:endParaRPr>
          </a:p>
        </p:txBody>
      </p:sp>
      <p:pic>
        <p:nvPicPr>
          <p:cNvPr id="2" name="Picture 1"/>
          <p:cNvPicPr>
            <a:picLocks noChangeAspect="1"/>
          </p:cNvPicPr>
          <p:nvPr/>
        </p:nvPicPr>
        <p:blipFill>
          <a:blip r:embed="rId5"/>
          <a:stretch>
            <a:fillRect/>
          </a:stretch>
        </p:blipFill>
        <p:spPr>
          <a:xfrm>
            <a:off x="2286416" y="3275860"/>
            <a:ext cx="7319223" cy="2412272"/>
          </a:xfrm>
          <a:prstGeom prst="rect">
            <a:avLst/>
          </a:prstGeom>
        </p:spPr>
      </p:pic>
      <p:sp>
        <p:nvSpPr>
          <p:cNvPr id="3" name="Rectangle 2"/>
          <p:cNvSpPr/>
          <p:nvPr/>
        </p:nvSpPr>
        <p:spPr>
          <a:xfrm>
            <a:off x="4583837" y="5641187"/>
            <a:ext cx="6096000" cy="369332"/>
          </a:xfrm>
          <a:prstGeom prst="rect">
            <a:avLst/>
          </a:prstGeom>
        </p:spPr>
        <p:txBody>
          <a:bodyPr>
            <a:spAutoFit/>
          </a:bodyPr>
          <a:lstStyle/>
          <a:p>
            <a:r>
              <a:rPr lang="en-US" dirty="0" smtClean="0">
                <a:solidFill>
                  <a:srgbClr val="57068C"/>
                </a:solidFill>
                <a:latin typeface="Proxima Nova Rg" panose="02000506030000020004" pitchFamily="2" charset="0"/>
              </a:rPr>
              <a:t>(See handout for more details)</a:t>
            </a:r>
            <a:endParaRPr lang="en-US" dirty="0"/>
          </a:p>
        </p:txBody>
      </p:sp>
    </p:spTree>
    <p:extLst>
      <p:ext uri="{BB962C8B-B14F-4D97-AF65-F5344CB8AC3E}">
        <p14:creationId xmlns:p14="http://schemas.microsoft.com/office/powerpoint/2010/main" val="3151520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1651379" y="721822"/>
            <a:ext cx="8889242" cy="965147"/>
          </a:xfrm>
        </p:spPr>
        <p:txBody>
          <a:bodyPr>
            <a:normAutofit/>
          </a:bodyPr>
          <a:lstStyle/>
          <a:p>
            <a:r>
              <a:rPr lang="en-US" sz="5400" dirty="0">
                <a:latin typeface="Gotham Medium" panose="02000604030000020004" pitchFamily="50" charset="0"/>
              </a:rPr>
              <a:t>ETHICS SUMMARY</a:t>
            </a:r>
          </a:p>
        </p:txBody>
      </p:sp>
      <p:sp>
        <p:nvSpPr>
          <p:cNvPr id="3" name="Subtitle 2">
            <a:extLst>
              <a:ext uri="{FF2B5EF4-FFF2-40B4-BE49-F238E27FC236}">
                <a16:creationId xmlns:a16="http://schemas.microsoft.com/office/drawing/2014/main" xmlns="" id="{5CCE3B30-923C-4344-A43D-814F7C6CF015}"/>
              </a:ext>
            </a:extLst>
          </p:cNvPr>
          <p:cNvSpPr>
            <a:spLocks noGrp="1"/>
          </p:cNvSpPr>
          <p:nvPr>
            <p:ph type="subTitle" idx="1"/>
          </p:nvPr>
        </p:nvSpPr>
        <p:spPr>
          <a:xfrm>
            <a:off x="1324031" y="2220163"/>
            <a:ext cx="9543938" cy="3556324"/>
          </a:xfrm>
        </p:spPr>
        <p:txBody>
          <a:bodyPr anchor="ctr">
            <a:normAutofit/>
          </a:bodyPr>
          <a:lstStyle/>
          <a:p>
            <a:pPr marL="342900" indent="-342900" algn="l">
              <a:buClr>
                <a:schemeClr val="tx1"/>
              </a:buClr>
              <a:buFont typeface="Arial" panose="020B0604020202020204" pitchFamily="34" charset="0"/>
              <a:buChar char="•"/>
            </a:pPr>
            <a:r>
              <a:rPr lang="en-US" dirty="0" smtClean="0">
                <a:latin typeface="Proxima Nova Rg" panose="02000506030000020004" pitchFamily="2" charset="0"/>
              </a:rPr>
              <a:t>Technology &amp; engineering design </a:t>
            </a:r>
            <a:r>
              <a:rPr lang="en-US" dirty="0">
                <a:latin typeface="Proxima Nova Rg" panose="02000506030000020004" pitchFamily="2" charset="0"/>
              </a:rPr>
              <a:t>raise </a:t>
            </a:r>
            <a:r>
              <a:rPr lang="en-US" dirty="0" smtClean="0">
                <a:latin typeface="Proxima Nova Rg" panose="02000506030000020004" pitchFamily="2" charset="0"/>
              </a:rPr>
              <a:t>ethical &amp; social </a:t>
            </a:r>
            <a:r>
              <a:rPr lang="en-US" dirty="0">
                <a:latin typeface="Proxima Nova Rg" panose="02000506030000020004" pitchFamily="2" charset="0"/>
              </a:rPr>
              <a:t>questions</a:t>
            </a:r>
          </a:p>
          <a:p>
            <a:pPr marL="342900" indent="-342900" algn="l">
              <a:buClr>
                <a:schemeClr val="tx1"/>
              </a:buClr>
              <a:buFont typeface="Arial" panose="020B0604020202020204" pitchFamily="34" charset="0"/>
              <a:buChar char="•"/>
            </a:pPr>
            <a:r>
              <a:rPr lang="en-US" dirty="0">
                <a:latin typeface="Proxima Nova Rg" panose="02000506030000020004" pitchFamily="2" charset="0"/>
              </a:rPr>
              <a:t>Your technical perspective and voice will be important</a:t>
            </a:r>
          </a:p>
          <a:p>
            <a:pPr marL="342900" indent="-342900" algn="l">
              <a:buClr>
                <a:schemeClr val="tx1"/>
              </a:buClr>
              <a:buFont typeface="Arial" panose="020B0604020202020204" pitchFamily="34" charset="0"/>
              <a:buChar char="•"/>
            </a:pPr>
            <a:r>
              <a:rPr lang="en-US" dirty="0">
                <a:latin typeface="Proxima Nova Rg" panose="02000506030000020004" pitchFamily="2" charset="0"/>
              </a:rPr>
              <a:t>You must work with policy-makers, business leaders, and the public</a:t>
            </a:r>
          </a:p>
          <a:p>
            <a:pPr marL="342900" indent="-342900" algn="l">
              <a:buClr>
                <a:schemeClr val="tx1"/>
              </a:buClr>
              <a:buFont typeface="Arial" panose="020B0604020202020204" pitchFamily="34" charset="0"/>
              <a:buChar char="•"/>
            </a:pPr>
            <a:r>
              <a:rPr lang="en-US" b="1" dirty="0">
                <a:solidFill>
                  <a:srgbClr val="57068C"/>
                </a:solidFill>
                <a:latin typeface="Proxima Nova Lt" panose="02000506030000020004" pitchFamily="2" charset="77"/>
              </a:rPr>
              <a:t>National Society of Professional Engineers Code of Ethics (</a:t>
            </a:r>
            <a:r>
              <a:rPr lang="en-US" b="1" dirty="0">
                <a:solidFill>
                  <a:srgbClr val="57068C"/>
                </a:solidFill>
                <a:latin typeface="Proxima Nova Lt" panose="02000506030000020004" pitchFamily="2" charset="77"/>
                <a:hlinkClick r:id="rId3"/>
              </a:rPr>
              <a:t>https://www.nspe.org/resources/ethics/code-ethics</a:t>
            </a:r>
            <a:r>
              <a:rPr lang="en-US" b="1" dirty="0">
                <a:solidFill>
                  <a:srgbClr val="57068C"/>
                </a:solidFill>
                <a:latin typeface="Proxima Nova Lt" panose="02000506030000020004" pitchFamily="2" charset="77"/>
              </a:rPr>
              <a:t>) </a:t>
            </a:r>
          </a:p>
          <a:p>
            <a:pPr marL="971550" lvl="1" indent="-514350" algn="l">
              <a:buClr>
                <a:schemeClr val="tx1"/>
              </a:buClr>
              <a:buFont typeface="+mj-lt"/>
              <a:buAutoNum type="romanUcPeriod"/>
            </a:pPr>
            <a:r>
              <a:rPr lang="en-US" b="1" dirty="0">
                <a:solidFill>
                  <a:srgbClr val="57068C"/>
                </a:solidFill>
                <a:latin typeface="Proxima Nova Lt" panose="02000506030000020004" pitchFamily="2" charset="77"/>
              </a:rPr>
              <a:t>Fundamental Canons</a:t>
            </a:r>
          </a:p>
          <a:p>
            <a:pPr marL="971550" lvl="1" indent="-514350" algn="l">
              <a:buClr>
                <a:schemeClr val="tx1"/>
              </a:buClr>
              <a:buFont typeface="+mj-lt"/>
              <a:buAutoNum type="romanUcPeriod"/>
            </a:pPr>
            <a:r>
              <a:rPr lang="en-US" b="1" dirty="0">
                <a:solidFill>
                  <a:srgbClr val="57068C"/>
                </a:solidFill>
                <a:latin typeface="Proxima Nova Lt" panose="02000506030000020004" pitchFamily="2" charset="77"/>
              </a:rPr>
              <a:t>Rules of Practice</a:t>
            </a:r>
          </a:p>
          <a:p>
            <a:pPr marL="971550" lvl="1" indent="-514350" algn="l">
              <a:buClr>
                <a:schemeClr val="tx1"/>
              </a:buClr>
              <a:buFont typeface="+mj-lt"/>
              <a:buAutoNum type="romanUcPeriod"/>
            </a:pPr>
            <a:r>
              <a:rPr lang="en-US" b="1" dirty="0">
                <a:solidFill>
                  <a:srgbClr val="57068C"/>
                </a:solidFill>
                <a:latin typeface="Proxima Nova Lt" panose="02000506030000020004" pitchFamily="2" charset="77"/>
              </a:rPr>
              <a:t>Professional Obligations</a:t>
            </a:r>
          </a:p>
          <a:p>
            <a:pPr marL="342900" indent="-342900" algn="l">
              <a:buClr>
                <a:schemeClr val="tx1"/>
              </a:buClr>
              <a:buFont typeface="Arial" panose="020B0604020202020204" pitchFamily="34" charset="0"/>
              <a:buChar char="•"/>
            </a:pPr>
            <a:endParaRPr lang="en-US" b="1" dirty="0">
              <a:solidFill>
                <a:srgbClr val="57068C"/>
              </a:solidFill>
              <a:latin typeface="Proxima Nova Lt" panose="02000506030000020004" pitchFamily="2" charset="77"/>
            </a:endParaRPr>
          </a:p>
        </p:txBody>
      </p: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4"/>
          <a:stretch>
            <a:fillRect/>
          </a:stretch>
        </p:blipFill>
        <p:spPr>
          <a:xfrm>
            <a:off x="71552" y="6377447"/>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xmlns="" id="{72CDBAEB-A26F-41C1-8621-FB3418E556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xmlns=""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smtClean="0">
                <a:latin typeface="Proxima Nova Lt" panose="02000506030000020004" pitchFamily="50" charset="0"/>
              </a:rPr>
              <a:t>6</a:t>
            </a:r>
            <a:endParaRPr lang="en-US" sz="1600" dirty="0">
              <a:latin typeface="Proxima Nova Lt" panose="02000506030000020004" pitchFamily="50" charset="0"/>
            </a:endParaRPr>
          </a:p>
        </p:txBody>
      </p:sp>
    </p:spTree>
    <p:extLst>
      <p:ext uri="{BB962C8B-B14F-4D97-AF65-F5344CB8AC3E}">
        <p14:creationId xmlns:p14="http://schemas.microsoft.com/office/powerpoint/2010/main" val="3239607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29DC25-0BA2-4267-8BF2-B94F6BE5816C}"/>
              </a:ext>
            </a:extLst>
          </p:cNvPr>
          <p:cNvSpPr>
            <a:spLocks noGrp="1"/>
          </p:cNvSpPr>
          <p:nvPr>
            <p:ph type="ctrTitle"/>
          </p:nvPr>
        </p:nvSpPr>
        <p:spPr>
          <a:xfrm>
            <a:off x="892629" y="2834643"/>
            <a:ext cx="10406742" cy="923519"/>
          </a:xfrm>
        </p:spPr>
        <p:txBody>
          <a:bodyPr>
            <a:normAutofit/>
          </a:bodyPr>
          <a:lstStyle/>
          <a:p>
            <a:r>
              <a:rPr lang="en-US" sz="5400" dirty="0">
                <a:latin typeface="Gotham Medium" panose="02000604030000020004" pitchFamily="50" charset="0"/>
              </a:rPr>
              <a:t>QUESTIONS?</a:t>
            </a:r>
          </a:p>
        </p:txBody>
      </p:sp>
      <p:cxnSp>
        <p:nvCxnSpPr>
          <p:cNvPr id="5" name="Straight Connector 4">
            <a:extLst>
              <a:ext uri="{FF2B5EF4-FFF2-40B4-BE49-F238E27FC236}">
                <a16:creationId xmlns:a16="http://schemas.microsoft.com/office/drawing/2014/main" xmlns="" id="{983FF81A-ABFC-4B49-B288-68646E07F2FD}"/>
              </a:ext>
            </a:extLst>
          </p:cNvPr>
          <p:cNvCxnSpPr>
            <a:cxnSpLocks/>
          </p:cNvCxnSpPr>
          <p:nvPr/>
        </p:nvCxnSpPr>
        <p:spPr>
          <a:xfrm>
            <a:off x="4669971" y="3989354"/>
            <a:ext cx="285205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xmlns=""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3383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xmlns=""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xmlns="" id="{B3D24E8D-FD5C-460C-99AC-B8CB709D7CE0}"/>
              </a:ext>
            </a:extLst>
          </p:cNvPr>
          <p:cNvSpPr txBox="1">
            <a:spLocks/>
          </p:cNvSpPr>
          <p:nvPr/>
        </p:nvSpPr>
        <p:spPr>
          <a:xfrm>
            <a:off x="159381" y="631669"/>
            <a:ext cx="1187323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PRESENTATION ACTIVITY</a:t>
            </a:r>
          </a:p>
        </p:txBody>
      </p:sp>
      <p:sp>
        <p:nvSpPr>
          <p:cNvPr id="2" name="Rectangle 1">
            <a:extLst>
              <a:ext uri="{FF2B5EF4-FFF2-40B4-BE49-F238E27FC236}">
                <a16:creationId xmlns:a16="http://schemas.microsoft.com/office/drawing/2014/main" xmlns="" id="{652F66EF-9E38-664F-B1E3-CE7E9205A65C}"/>
              </a:ext>
            </a:extLst>
          </p:cNvPr>
          <p:cNvSpPr/>
          <p:nvPr/>
        </p:nvSpPr>
        <p:spPr>
          <a:xfrm>
            <a:off x="926689" y="2158370"/>
            <a:ext cx="10338619" cy="2800767"/>
          </a:xfrm>
          <a:prstGeom prst="rect">
            <a:avLst/>
          </a:prstGeom>
        </p:spPr>
        <p:txBody>
          <a:bodyPr wrap="square">
            <a:spAutoFit/>
          </a:bodyPr>
          <a:lstStyle/>
          <a:p>
            <a:pPr algn="ctr">
              <a:defRPr/>
            </a:pPr>
            <a:r>
              <a:rPr lang="en-US" sz="4400" b="1" dirty="0">
                <a:solidFill>
                  <a:srgbClr val="57068C"/>
                </a:solidFill>
                <a:latin typeface="Proxima Nova Lt" panose="02000506030000020004" pitchFamily="2" charset="77"/>
              </a:rPr>
              <a:t>Following each presentation, all teams discuss and share one effective aspect and one improvement for the group that just presented </a:t>
            </a:r>
          </a:p>
        </p:txBody>
      </p:sp>
      <p:sp>
        <p:nvSpPr>
          <p:cNvPr id="11" name="TextBox 10">
            <a:extLst>
              <a:ext uri="{FF2B5EF4-FFF2-40B4-BE49-F238E27FC236}">
                <a16:creationId xmlns:a16="http://schemas.microsoft.com/office/drawing/2014/main" xmlns=""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smtClean="0">
                <a:latin typeface="Proxima Nova Lt" panose="02000506030000020004" pitchFamily="50" charset="0"/>
              </a:rPr>
              <a:t>7</a:t>
            </a:r>
            <a:endParaRPr lang="en-US" sz="1600" dirty="0">
              <a:latin typeface="Proxima Nova Lt" panose="02000506030000020004" pitchFamily="50" charset="0"/>
            </a:endParaRPr>
          </a:p>
        </p:txBody>
      </p:sp>
      <p:pic>
        <p:nvPicPr>
          <p:cNvPr id="13" name="Picture 12" descr="A picture containing drawing&#10;&#10;Description automatically generated">
            <a:extLst>
              <a:ext uri="{FF2B5EF4-FFF2-40B4-BE49-F238E27FC236}">
                <a16:creationId xmlns:a16="http://schemas.microsoft.com/office/drawing/2014/main" xmlns="" id="{CB8A47CF-AD35-44C5-826A-936C022CED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41855729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2_EG1003" id="{DBE85712-88D7-8C4E-9F2D-317D2E2E98FD}" vid="{B5108559-B8B5-2243-983D-80D44F6D0DB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2_EG1003" id="{DBE85712-88D7-8C4E-9F2D-317D2E2E98FD}" vid="{2BA5159C-854F-8147-94DB-7DEFF1DA9AA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1161</TotalTime>
  <Words>510</Words>
  <Application>Microsoft Office PowerPoint</Application>
  <PresentationFormat>Widescreen</PresentationFormat>
  <Paragraphs>52</Paragraphs>
  <Slides>9</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Calibri</vt:lpstr>
      <vt:lpstr>Proxima Nova Rg</vt:lpstr>
      <vt:lpstr>Proxima Nova Lt</vt:lpstr>
      <vt:lpstr>Gotham Medium</vt:lpstr>
      <vt:lpstr>Calibri Light</vt:lpstr>
      <vt:lpstr>Arial</vt:lpstr>
      <vt:lpstr>Office Theme</vt:lpstr>
      <vt:lpstr>Custom Design</vt:lpstr>
      <vt:lpstr>RECITATION 6 </vt:lpstr>
      <vt:lpstr>AGENDA</vt:lpstr>
      <vt:lpstr>What ethical &amp; social issues will arise with the increase in use of autonomous vehicles?</vt:lpstr>
      <vt:lpstr>ETHICS OF AUTONOMOUS VEHICLES </vt:lpstr>
      <vt:lpstr>What ethical &amp; social issues arose from pulse oximeters used for COVID-19 patients that were found have a higher error rate for black people?</vt:lpstr>
      <vt:lpstr>What ethical &amp; social are there with the use of hostile architecture?</vt:lpstr>
      <vt:lpstr>ETHICS SUMMARY</vt:lpstr>
      <vt:lpstr>QUESTIONS?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Recitation 4</dc:title>
  <dc:creator>Diya</dc:creator>
  <cp:lastModifiedBy>User</cp:lastModifiedBy>
  <cp:revision>28</cp:revision>
  <dcterms:created xsi:type="dcterms:W3CDTF">2020-08-23T07:07:10Z</dcterms:created>
  <dcterms:modified xsi:type="dcterms:W3CDTF">2022-09-02T21:54:22Z</dcterms:modified>
  <cp:contentStatus/>
</cp:coreProperties>
</file>