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1"/>
  </p:notesMasterIdLst>
  <p:sldIdLst>
    <p:sldId id="298" r:id="rId3"/>
    <p:sldId id="258" r:id="rId4"/>
    <p:sldId id="302" r:id="rId5"/>
    <p:sldId id="321" r:id="rId6"/>
    <p:sldId id="322" r:id="rId7"/>
    <p:sldId id="324" r:id="rId8"/>
    <p:sldId id="306" r:id="rId9"/>
    <p:sldId id="317"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Proxima Nova Rg" panose="02000506030000020004" pitchFamily="2" charset="0"/>
      <p:regular r:id="rId18"/>
    </p:embeddedFont>
    <p:embeddedFont>
      <p:font typeface="Proxima Nova Lt" panose="02000506030000020004" charset="0"/>
      <p:regular r:id="rId19"/>
      <p:bold r:id="rId20"/>
      <p:italic r:id="rId21"/>
      <p:boldItalic r:id="rId22"/>
    </p:embeddedFont>
    <p:embeddedFont>
      <p:font typeface="Gotham Medium" pitchFamily="50"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4" autoAdjust="0"/>
    <p:restoredTop sz="94684"/>
  </p:normalViewPr>
  <p:slideViewPr>
    <p:cSldViewPr snapToGrid="0">
      <p:cViewPr varScale="1">
        <p:scale>
          <a:sx n="86" d="100"/>
          <a:sy n="86" d="100"/>
        </p:scale>
        <p:origin x="3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dirty="0"/>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dirty="0"/>
          </a:p>
        </p:txBody>
      </p:sp>
    </p:spTree>
    <p:extLst>
      <p:ext uri="{BB962C8B-B14F-4D97-AF65-F5344CB8AC3E}">
        <p14:creationId xmlns:p14="http://schemas.microsoft.com/office/powerpoint/2010/main" val="37502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dirty="0"/>
          </a:p>
        </p:txBody>
      </p:sp>
    </p:spTree>
    <p:extLst>
      <p:ext uri="{BB962C8B-B14F-4D97-AF65-F5344CB8AC3E}">
        <p14:creationId xmlns:p14="http://schemas.microsoft.com/office/powerpoint/2010/main" val="173085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dirty="0"/>
          </a:p>
        </p:txBody>
      </p:sp>
    </p:spTree>
    <p:extLst>
      <p:ext uri="{BB962C8B-B14F-4D97-AF65-F5344CB8AC3E}">
        <p14:creationId xmlns:p14="http://schemas.microsoft.com/office/powerpoint/2010/main" val="100524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dirty="0"/>
          </a:p>
        </p:txBody>
      </p:sp>
    </p:spTree>
    <p:extLst>
      <p:ext uri="{BB962C8B-B14F-4D97-AF65-F5344CB8AC3E}">
        <p14:creationId xmlns:p14="http://schemas.microsoft.com/office/powerpoint/2010/main" val="89342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94EC714C-897E-E54C-8A81-15D372C8B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6D3D9E1E-6E84-B340-91C9-AF6614030D5C}" type="datetime1">
              <a:rPr lang="en-US" smtClean="0"/>
              <a:t>9/5/2022</a:t>
            </a:fld>
            <a:endParaRPr lang="en-US" dirty="0"/>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84B48C13-B1FF-3F40-9FCF-988778AE23B3}" type="datetime1">
              <a:rPr lang="en-US" smtClean="0"/>
              <a:t>9/5/2022</a:t>
            </a:fld>
            <a:endParaRPr lang="en-US" dirty="0"/>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B480AE01-D21B-AE49-B36A-67D47A7FD6D3}" type="datetime1">
              <a:rPr lang="en-US" smtClean="0"/>
              <a:t>9/5/2022</a:t>
            </a:fld>
            <a:endParaRPr lang="en-US" dirty="0"/>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AA52AE-BFFE-0B4A-96EA-6765ED00506A}"/>
              </a:ext>
            </a:extLst>
          </p:cNvPr>
          <p:cNvSpPr>
            <a:spLocks noGrp="1"/>
          </p:cNvSpPr>
          <p:nvPr>
            <p:ph type="dt" sz="half" idx="10"/>
          </p:nvPr>
        </p:nvSpPr>
        <p:spPr/>
        <p:txBody>
          <a:bodyPr/>
          <a:lstStyle/>
          <a:p>
            <a:fld id="{FBDF848D-8015-0448-880C-9B870E23B3B8}" type="datetime1">
              <a:rPr lang="en-US" smtClean="0"/>
              <a:t>9/5/2022</a:t>
            </a:fld>
            <a:endParaRPr lang="en-US" dirty="0"/>
          </a:p>
        </p:txBody>
      </p:sp>
      <p:sp>
        <p:nvSpPr>
          <p:cNvPr id="5" name="Footer Placeholder 4">
            <a:extLst>
              <a:ext uri="{FF2B5EF4-FFF2-40B4-BE49-F238E27FC236}">
                <a16:creationId xmlns:a16="http://schemas.microsoft.com/office/drawing/2014/main" xmlns="" id="{25440785-3F5C-374B-BCFB-44A7364BE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E1230-8CB5-CE4B-86BF-BAD922A0192D}"/>
              </a:ext>
            </a:extLst>
          </p:cNvPr>
          <p:cNvSpPr>
            <a:spLocks noGrp="1"/>
          </p:cNvSpPr>
          <p:nvPr>
            <p:ph type="dt" sz="half" idx="10"/>
          </p:nvPr>
        </p:nvSpPr>
        <p:spPr/>
        <p:txBody>
          <a:bodyPr/>
          <a:lstStyle/>
          <a:p>
            <a:fld id="{E5615E1D-24DB-054A-96D5-3ECE7450746E}" type="datetime1">
              <a:rPr lang="en-US" smtClean="0"/>
              <a:t>9/5/2022</a:t>
            </a:fld>
            <a:endParaRPr lang="en-US" dirty="0"/>
          </a:p>
        </p:txBody>
      </p:sp>
      <p:sp>
        <p:nvSpPr>
          <p:cNvPr id="5" name="Footer Placeholder 4">
            <a:extLst>
              <a:ext uri="{FF2B5EF4-FFF2-40B4-BE49-F238E27FC236}">
                <a16:creationId xmlns:a16="http://schemas.microsoft.com/office/drawing/2014/main" xmlns="" id="{E6C2C9BF-5593-C540-A7C0-0F53E9646B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23DB85-5EA7-BE42-83BC-ACC899BC641E}"/>
              </a:ext>
            </a:extLst>
          </p:cNvPr>
          <p:cNvSpPr>
            <a:spLocks noGrp="1"/>
          </p:cNvSpPr>
          <p:nvPr>
            <p:ph type="dt" sz="half" idx="10"/>
          </p:nvPr>
        </p:nvSpPr>
        <p:spPr/>
        <p:txBody>
          <a:bodyPr/>
          <a:lstStyle/>
          <a:p>
            <a:fld id="{A6F037B4-756F-9C48-8395-6E1AFF0ECDCC}" type="datetime1">
              <a:rPr lang="en-US" smtClean="0"/>
              <a:t>9/5/2022</a:t>
            </a:fld>
            <a:endParaRPr lang="en-US" dirty="0"/>
          </a:p>
        </p:txBody>
      </p:sp>
      <p:sp>
        <p:nvSpPr>
          <p:cNvPr id="5" name="Footer Placeholder 4">
            <a:extLst>
              <a:ext uri="{FF2B5EF4-FFF2-40B4-BE49-F238E27FC236}">
                <a16:creationId xmlns:a16="http://schemas.microsoft.com/office/drawing/2014/main" xmlns="" id="{552258EE-C4DD-CF4A-9636-9C24BF4B6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FE4892-7FFF-A442-9F01-AA62D06A8880}"/>
              </a:ext>
            </a:extLst>
          </p:cNvPr>
          <p:cNvSpPr>
            <a:spLocks noGrp="1"/>
          </p:cNvSpPr>
          <p:nvPr>
            <p:ph type="dt" sz="half" idx="10"/>
          </p:nvPr>
        </p:nvSpPr>
        <p:spPr/>
        <p:txBody>
          <a:bodyPr/>
          <a:lstStyle/>
          <a:p>
            <a:fld id="{B0DA0B89-FAF1-8C43-9E34-C69AD3064FA3}" type="datetime1">
              <a:rPr lang="en-US" smtClean="0"/>
              <a:t>9/5/2022</a:t>
            </a:fld>
            <a:endParaRPr lang="en-US" dirty="0"/>
          </a:p>
        </p:txBody>
      </p:sp>
      <p:sp>
        <p:nvSpPr>
          <p:cNvPr id="6" name="Footer Placeholder 5">
            <a:extLst>
              <a:ext uri="{FF2B5EF4-FFF2-40B4-BE49-F238E27FC236}">
                <a16:creationId xmlns:a16="http://schemas.microsoft.com/office/drawing/2014/main" xmlns="" id="{929D4B1E-B299-6940-8CB8-DEA772215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5EC11D-D692-A24B-9461-3F2B177265D4}"/>
              </a:ext>
            </a:extLst>
          </p:cNvPr>
          <p:cNvSpPr>
            <a:spLocks noGrp="1"/>
          </p:cNvSpPr>
          <p:nvPr>
            <p:ph type="dt" sz="half" idx="10"/>
          </p:nvPr>
        </p:nvSpPr>
        <p:spPr/>
        <p:txBody>
          <a:bodyPr/>
          <a:lstStyle/>
          <a:p>
            <a:fld id="{C2832326-880B-3647-BF1C-4247C18D4C8C}" type="datetime1">
              <a:rPr lang="en-US" smtClean="0"/>
              <a:t>9/5/2022</a:t>
            </a:fld>
            <a:endParaRPr lang="en-US" dirty="0"/>
          </a:p>
        </p:txBody>
      </p:sp>
      <p:sp>
        <p:nvSpPr>
          <p:cNvPr id="8" name="Footer Placeholder 7">
            <a:extLst>
              <a:ext uri="{FF2B5EF4-FFF2-40B4-BE49-F238E27FC236}">
                <a16:creationId xmlns:a16="http://schemas.microsoft.com/office/drawing/2014/main" xmlns="" id="{D2EA41EE-13B9-E543-B86F-348F7459CE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4A4197-E07F-D841-A61D-834FB33576B0}"/>
              </a:ext>
            </a:extLst>
          </p:cNvPr>
          <p:cNvSpPr>
            <a:spLocks noGrp="1"/>
          </p:cNvSpPr>
          <p:nvPr>
            <p:ph type="dt" sz="half" idx="10"/>
          </p:nvPr>
        </p:nvSpPr>
        <p:spPr/>
        <p:txBody>
          <a:bodyPr/>
          <a:lstStyle/>
          <a:p>
            <a:fld id="{3535258E-C18B-E440-959A-BC5960765903}" type="datetime1">
              <a:rPr lang="en-US" smtClean="0"/>
              <a:t>9/5/2022</a:t>
            </a:fld>
            <a:endParaRPr lang="en-US" dirty="0"/>
          </a:p>
        </p:txBody>
      </p:sp>
      <p:sp>
        <p:nvSpPr>
          <p:cNvPr id="4" name="Footer Placeholder 3">
            <a:extLst>
              <a:ext uri="{FF2B5EF4-FFF2-40B4-BE49-F238E27FC236}">
                <a16:creationId xmlns:a16="http://schemas.microsoft.com/office/drawing/2014/main" xmlns="" id="{8F28AFCD-AFFC-754D-A3CF-342508928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9D9A5-C899-FB4C-9E59-9DCDE9AE1E3C}"/>
              </a:ext>
            </a:extLst>
          </p:cNvPr>
          <p:cNvSpPr>
            <a:spLocks noGrp="1"/>
          </p:cNvSpPr>
          <p:nvPr>
            <p:ph type="dt" sz="half" idx="10"/>
          </p:nvPr>
        </p:nvSpPr>
        <p:spPr/>
        <p:txBody>
          <a:bodyPr/>
          <a:lstStyle/>
          <a:p>
            <a:fld id="{D38379BE-85AE-BF46-BBF4-C01AEE04D4A1}" type="datetime1">
              <a:rPr lang="en-US" smtClean="0"/>
              <a:t>9/5/2022</a:t>
            </a:fld>
            <a:endParaRPr lang="en-US" dirty="0"/>
          </a:p>
        </p:txBody>
      </p:sp>
      <p:sp>
        <p:nvSpPr>
          <p:cNvPr id="3" name="Footer Placeholder 2">
            <a:extLst>
              <a:ext uri="{FF2B5EF4-FFF2-40B4-BE49-F238E27FC236}">
                <a16:creationId xmlns:a16="http://schemas.microsoft.com/office/drawing/2014/main" xmlns="" id="{2051FB69-0733-3A4F-8C07-96BA92D92F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B2319-F80A-DD47-B53F-5E47F7E85C47}"/>
              </a:ext>
            </a:extLst>
          </p:cNvPr>
          <p:cNvSpPr>
            <a:spLocks noGrp="1"/>
          </p:cNvSpPr>
          <p:nvPr>
            <p:ph type="dt" sz="half" idx="10"/>
          </p:nvPr>
        </p:nvSpPr>
        <p:spPr/>
        <p:txBody>
          <a:bodyPr/>
          <a:lstStyle/>
          <a:p>
            <a:fld id="{FA2AB0D7-BBC2-834F-AC41-5FFC04485AB8}" type="datetime1">
              <a:rPr lang="en-US" smtClean="0"/>
              <a:t>9/5/2022</a:t>
            </a:fld>
            <a:endParaRPr lang="en-US" dirty="0"/>
          </a:p>
        </p:txBody>
      </p:sp>
      <p:sp>
        <p:nvSpPr>
          <p:cNvPr id="6" name="Footer Placeholder 5">
            <a:extLst>
              <a:ext uri="{FF2B5EF4-FFF2-40B4-BE49-F238E27FC236}">
                <a16:creationId xmlns:a16="http://schemas.microsoft.com/office/drawing/2014/main" xmlns="" id="{294F9626-C871-1B42-9324-968C2A6DE5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4D4E5070-8853-3E41-A744-BFD2C9347D42}" type="datetime1">
              <a:rPr lang="en-US" smtClean="0"/>
              <a:t>9/5/2022</a:t>
            </a:fld>
            <a:endParaRPr lang="en-US" dirty="0"/>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C05A79-8C87-C446-B668-CCF826D09108}"/>
              </a:ext>
            </a:extLst>
          </p:cNvPr>
          <p:cNvSpPr>
            <a:spLocks noGrp="1"/>
          </p:cNvSpPr>
          <p:nvPr>
            <p:ph type="dt" sz="half" idx="10"/>
          </p:nvPr>
        </p:nvSpPr>
        <p:spPr/>
        <p:txBody>
          <a:bodyPr/>
          <a:lstStyle/>
          <a:p>
            <a:fld id="{B03CA1F0-0ED9-5B47-8149-C190C0614E7E}" type="datetime1">
              <a:rPr lang="en-US" smtClean="0"/>
              <a:t>9/5/2022</a:t>
            </a:fld>
            <a:endParaRPr lang="en-US" dirty="0"/>
          </a:p>
        </p:txBody>
      </p:sp>
      <p:sp>
        <p:nvSpPr>
          <p:cNvPr id="6" name="Footer Placeholder 5">
            <a:extLst>
              <a:ext uri="{FF2B5EF4-FFF2-40B4-BE49-F238E27FC236}">
                <a16:creationId xmlns:a16="http://schemas.microsoft.com/office/drawing/2014/main" xmlns="" id="{572A63D5-9A60-014C-86EA-657716CA8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C02D2-93CC-DE4C-9660-27D96B99BD45}"/>
              </a:ext>
            </a:extLst>
          </p:cNvPr>
          <p:cNvSpPr>
            <a:spLocks noGrp="1"/>
          </p:cNvSpPr>
          <p:nvPr>
            <p:ph type="dt" sz="half" idx="10"/>
          </p:nvPr>
        </p:nvSpPr>
        <p:spPr/>
        <p:txBody>
          <a:bodyPr/>
          <a:lstStyle/>
          <a:p>
            <a:fld id="{82161855-0550-3949-B37E-792D2E8EF040}" type="datetime1">
              <a:rPr lang="en-US" smtClean="0"/>
              <a:t>9/5/2022</a:t>
            </a:fld>
            <a:endParaRPr lang="en-US" dirty="0"/>
          </a:p>
        </p:txBody>
      </p:sp>
      <p:sp>
        <p:nvSpPr>
          <p:cNvPr id="5" name="Footer Placeholder 4">
            <a:extLst>
              <a:ext uri="{FF2B5EF4-FFF2-40B4-BE49-F238E27FC236}">
                <a16:creationId xmlns:a16="http://schemas.microsoft.com/office/drawing/2014/main" xmlns="" id="{D93A8F64-7092-B146-897A-E0E69A9118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16B0B5-B05D-6049-9863-81A7F04741BD}"/>
              </a:ext>
            </a:extLst>
          </p:cNvPr>
          <p:cNvSpPr>
            <a:spLocks noGrp="1"/>
          </p:cNvSpPr>
          <p:nvPr>
            <p:ph type="dt" sz="half" idx="10"/>
          </p:nvPr>
        </p:nvSpPr>
        <p:spPr/>
        <p:txBody>
          <a:bodyPr/>
          <a:lstStyle/>
          <a:p>
            <a:fld id="{4AE60AB6-90FB-6C4C-A5DF-D053F080667D}" type="datetime1">
              <a:rPr lang="en-US" smtClean="0"/>
              <a:t>9/5/2022</a:t>
            </a:fld>
            <a:endParaRPr lang="en-US" dirty="0"/>
          </a:p>
        </p:txBody>
      </p:sp>
      <p:sp>
        <p:nvSpPr>
          <p:cNvPr id="5" name="Footer Placeholder 4">
            <a:extLst>
              <a:ext uri="{FF2B5EF4-FFF2-40B4-BE49-F238E27FC236}">
                <a16:creationId xmlns:a16="http://schemas.microsoft.com/office/drawing/2014/main" xmlns="" id="{9AB61C26-1A32-FF44-8C4C-8D1B1CC6C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95D11745-B2D1-2843-B82D-2EF1718AF31E}" type="datetime1">
              <a:rPr lang="en-US" smtClean="0"/>
              <a:t>9/5/2022</a:t>
            </a:fld>
            <a:endParaRPr lang="en-US" dirty="0"/>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6A559BCB-F43F-3A43-B613-29E777C14673}" type="datetime1">
              <a:rPr lang="en-US" smtClean="0"/>
              <a:t>9/5/2022</a:t>
            </a:fld>
            <a:endParaRPr lang="en-US" dirty="0"/>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7B16FEF-22A6-0349-8AC2-1CA346584499}" type="datetime1">
              <a:rPr lang="en-US" smtClean="0"/>
              <a:t>9/5/2022</a:t>
            </a:fld>
            <a:endParaRPr lang="en-US" dirty="0"/>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D406BC81-6EF1-4A44-9F4F-445DEC08A6A5}" type="datetime1">
              <a:rPr lang="en-US" smtClean="0"/>
              <a:t>9/5/2022</a:t>
            </a:fld>
            <a:endParaRPr lang="en-US" dirty="0"/>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96A86100-4F31-7347-8D34-870C85B1DE61}" type="datetime1">
              <a:rPr lang="en-US" smtClean="0"/>
              <a:t>9/5/2022</a:t>
            </a:fld>
            <a:endParaRPr lang="en-US" dirty="0"/>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4155E5B0-5BFA-4F4B-B51F-85F45FFA437F}" type="datetime1">
              <a:rPr lang="en-US" smtClean="0"/>
              <a:t>9/5/2022</a:t>
            </a:fld>
            <a:endParaRPr lang="en-US" dirty="0"/>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11D051C3-A24B-EF4A-B9B7-C2BF34724FBB}" type="datetime1">
              <a:rPr lang="en-US" smtClean="0"/>
              <a:t>9/5/2022</a:t>
            </a:fld>
            <a:endParaRPr lang="en-US" dirty="0"/>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9/5/2022</a:t>
            </a:fld>
            <a:endParaRPr lang="en-US" dirty="0"/>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xmlns=""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9/5/2022</a:t>
            </a:fld>
            <a:endParaRPr lang="en-US" dirty="0"/>
          </a:p>
        </p:txBody>
      </p:sp>
      <p:sp>
        <p:nvSpPr>
          <p:cNvPr id="5" name="Footer Placeholder 4">
            <a:extLst>
              <a:ext uri="{FF2B5EF4-FFF2-40B4-BE49-F238E27FC236}">
                <a16:creationId xmlns:a16="http://schemas.microsoft.com/office/drawing/2014/main" xmlns=""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dirty="0"/>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technologyreview.com/2015/10/22/165469/why-self-driving-cars-must-be-programmed-to-kill/" TargetMode="External"/><Relationship Id="rId5" Type="http://schemas.openxmlformats.org/officeDocument/2006/relationships/image" Target="../media/image3.png"/><Relationship Id="rId4" Type="http://schemas.openxmlformats.org/officeDocument/2006/relationships/hyperlink" Target="http://www.technologyreview.com/view/542626/why-self-driving-cars-must-be-programmed-to-ki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ncbi.nlm.nih.gov/search/research-news/12312/"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smtClean="0">
                <a:latin typeface="Proxima Nova Rg" panose="02000506030000020004" pitchFamily="2" charset="0"/>
              </a:rPr>
              <a:t>EG1004</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a:t>
            </a:r>
            <a:r>
              <a:rPr lang="en-US" sz="2800" dirty="0" smtClean="0">
                <a:latin typeface="Proxima Nova Rg" panose="02000506030000020004" pitchFamily="2" charset="0"/>
              </a:rPr>
              <a:t>&amp; Stakeholder </a:t>
            </a:r>
            <a:r>
              <a:rPr lang="en-US" sz="2800" dirty="0" smtClean="0">
                <a:latin typeface="Proxima Nova Rg" panose="02000506030000020004" pitchFamily="2" charset="0"/>
              </a:rPr>
              <a:t>Impact </a:t>
            </a:r>
            <a:r>
              <a:rPr lang="en-US" sz="2800" dirty="0" smtClean="0">
                <a:latin typeface="Proxima Nova Rg" panose="02000506030000020004" pitchFamily="2" charset="0"/>
              </a:rPr>
              <a:t>in Engineering</a:t>
            </a:r>
          </a:p>
          <a:p>
            <a:pPr marL="342900" indent="-342900" algn="l">
              <a:buFont typeface="Arial" panose="020B0604020202020204" pitchFamily="34" charset="0"/>
              <a:buChar char="•"/>
            </a:pPr>
            <a:r>
              <a:rPr lang="en-US" sz="2800" dirty="0" smtClean="0">
                <a:latin typeface="Proxima Nova Rg" panose="02000506030000020004" pitchFamily="2" charset="0"/>
              </a:rPr>
              <a:t>Data is Your Argument</a:t>
            </a:r>
          </a:p>
          <a:p>
            <a:pPr marL="342900" indent="-342900" algn="l">
              <a:buFont typeface="Arial" panose="020B0604020202020204" pitchFamily="34" charset="0"/>
              <a:buChar char="•"/>
            </a:pPr>
            <a:r>
              <a:rPr lang="en-US" sz="2800" dirty="0" smtClean="0">
                <a:latin typeface="Proxima Nova Rg" panose="02000506030000020004" pitchFamily="2" charset="0"/>
              </a:rPr>
              <a:t>Lab 5 Presentations</a:t>
            </a:r>
          </a:p>
          <a:p>
            <a:pPr marL="342900" indent="-342900" algn="l">
              <a:buFont typeface="Arial" panose="020B0604020202020204" pitchFamily="34" charset="0"/>
              <a:buChar char="•"/>
            </a:pP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xmlns=""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ethical &amp; social issues will arise with the </a:t>
            </a:r>
            <a:r>
              <a:rPr lang="en-US" sz="4000" dirty="0" smtClean="0">
                <a:solidFill>
                  <a:srgbClr val="57068C"/>
                </a:solidFill>
                <a:latin typeface="Proxima Nova Rg" panose="02000506030000020004" pitchFamily="2" charset="0"/>
              </a:rPr>
              <a:t>increase in use </a:t>
            </a:r>
            <a:r>
              <a:rPr lang="en-US" sz="4000" dirty="0">
                <a:solidFill>
                  <a:srgbClr val="57068C"/>
                </a:solidFill>
                <a:latin typeface="Proxima Nova Rg" panose="02000506030000020004" pitchFamily="2" charset="0"/>
              </a:rPr>
              <a:t>of autonomous vehicles?</a:t>
            </a:r>
          </a:p>
        </p:txBody>
      </p:sp>
      <p:pic>
        <p:nvPicPr>
          <p:cNvPr id="10" name="Picture 9"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42333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a16="http://schemas.microsoft.com/office/drawing/2014/main" xmlns=""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1992511"/>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A526F8D9-5B88-BF42-B9D5-161A0D4073FC}"/>
              </a:ext>
            </a:extLst>
          </p:cNvPr>
          <p:cNvSpPr/>
          <p:nvPr/>
        </p:nvSpPr>
        <p:spPr>
          <a:xfrm>
            <a:off x="2894494" y="1469291"/>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a16="http://schemas.microsoft.com/office/drawing/2014/main" xmlns="" id="{EB6C260D-57E3-0446-9D14-BF79FB17B26E}"/>
              </a:ext>
            </a:extLst>
          </p:cNvPr>
          <p:cNvSpPr/>
          <p:nvPr/>
        </p:nvSpPr>
        <p:spPr>
          <a:xfrm>
            <a:off x="2781482" y="5810464"/>
            <a:ext cx="6647974" cy="369332"/>
          </a:xfrm>
          <a:prstGeom prst="rect">
            <a:avLst/>
          </a:prstGeom>
        </p:spPr>
        <p:txBody>
          <a:bodyPr wrap="none">
            <a:spAutoFit/>
          </a:bodyPr>
          <a:lstStyle/>
          <a:p>
            <a:r>
              <a:rPr lang="en-US" dirty="0">
                <a:latin typeface="Proxima Nova Rg" panose="02000506030000020004" pitchFamily="2" charset="77"/>
              </a:rPr>
              <a:t>Figure 1: Traffic situations with inevitable </a:t>
            </a:r>
            <a:r>
              <a:rPr lang="en-US" dirty="0" smtClean="0">
                <a:latin typeface="Proxima Nova Rg" panose="02000506030000020004" pitchFamily="2" charset="77"/>
              </a:rPr>
              <a:t>harm (</a:t>
            </a:r>
            <a:r>
              <a:rPr lang="en-US" dirty="0" smtClean="0">
                <a:latin typeface="Proxima Nova Rg" panose="02000506030000020004" pitchFamily="2" charset="77"/>
                <a:hlinkClick r:id="rId6"/>
              </a:rPr>
              <a:t>MIT Tech Review</a:t>
            </a:r>
            <a:r>
              <a:rPr lang="en-US" dirty="0" smtClean="0">
                <a:latin typeface="Proxima Nova Rg" panose="02000506030000020004" pitchFamily="2" charset="77"/>
              </a:rPr>
              <a:t>)</a:t>
            </a:r>
            <a:endParaRPr lang="en-US" dirty="0">
              <a:latin typeface="Proxima Nova Rg" panose="02000506030000020004" pitchFamily="2" charset="77"/>
            </a:endParaRPr>
          </a:p>
        </p:txBody>
      </p:sp>
      <p:pic>
        <p:nvPicPr>
          <p:cNvPr id="15" name="Picture 14"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3</a:t>
            </a:r>
            <a:endParaRPr lang="en-US" sz="1600" dirty="0">
              <a:latin typeface="Proxima Nova Lt" panose="02000506030000020004" pitchFamily="50" charset="0"/>
            </a:endParaRP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xmlns="" id="{211574B3-9B18-9843-8BF9-AFAF7E9B4F31}"/>
              </a:ext>
            </a:extLst>
          </p:cNvPr>
          <p:cNvSpPr>
            <a:spLocks noGrp="1"/>
          </p:cNvSpPr>
          <p:nvPr>
            <p:ph type="ctrTitle"/>
          </p:nvPr>
        </p:nvSpPr>
        <p:spPr>
          <a:xfrm>
            <a:off x="257452" y="2011578"/>
            <a:ext cx="11677096" cy="2387600"/>
          </a:xfrm>
        </p:spPr>
        <p:txBody>
          <a:bodyPr>
            <a:normAutofit/>
          </a:bodyPr>
          <a:lstStyle/>
          <a:p>
            <a:r>
              <a:rPr lang="en-US" sz="4000" dirty="0">
                <a:solidFill>
                  <a:srgbClr val="57068C"/>
                </a:solidFill>
                <a:latin typeface="Proxima Nova Rg" panose="02000506030000020004" pitchFamily="2" charset="0"/>
              </a:rPr>
              <a:t>What </a:t>
            </a:r>
            <a:r>
              <a:rPr lang="en-US" sz="4000" dirty="0" smtClean="0">
                <a:solidFill>
                  <a:srgbClr val="57068C"/>
                </a:solidFill>
                <a:latin typeface="Proxima Nova Rg" panose="02000506030000020004" pitchFamily="2" charset="0"/>
              </a:rPr>
              <a:t>ethical &amp; social issues arose </a:t>
            </a:r>
            <a:r>
              <a:rPr lang="en-US" sz="4000" dirty="0" smtClean="0">
                <a:solidFill>
                  <a:srgbClr val="57068C"/>
                </a:solidFill>
                <a:latin typeface="Proxima Nova Rg" panose="02000506030000020004" pitchFamily="2" charset="0"/>
              </a:rPr>
              <a:t>from the </a:t>
            </a:r>
            <a:r>
              <a:rPr lang="en-US" sz="4000" dirty="0" smtClean="0">
                <a:solidFill>
                  <a:srgbClr val="57068C"/>
                </a:solidFill>
                <a:latin typeface="Proxima Nova Rg" panose="02000506030000020004" pitchFamily="2" charset="0"/>
              </a:rPr>
              <a:t>pulse oximeters used for COVID-19 patients that were found </a:t>
            </a:r>
            <a:r>
              <a:rPr lang="en-US" sz="4000" dirty="0" smtClean="0">
                <a:solidFill>
                  <a:srgbClr val="57068C"/>
                </a:solidFill>
                <a:latin typeface="Proxima Nova Rg" panose="02000506030000020004" pitchFamily="2" charset="0"/>
              </a:rPr>
              <a:t>to have </a:t>
            </a:r>
            <a:r>
              <a:rPr lang="en-US" sz="4000" dirty="0" smtClean="0">
                <a:solidFill>
                  <a:srgbClr val="57068C"/>
                </a:solidFill>
                <a:latin typeface="Proxima Nova Rg" panose="02000506030000020004" pitchFamily="2" charset="0"/>
              </a:rPr>
              <a:t>a higher error rate for black people?</a:t>
            </a:r>
            <a:endParaRPr lang="en-US" sz="4000" dirty="0">
              <a:solidFill>
                <a:srgbClr val="57068C"/>
              </a:solidFill>
              <a:latin typeface="Proxima Nova Rg" panose="02000506030000020004" pitchFamily="2" charset="0"/>
            </a:endParaRPr>
          </a:p>
        </p:txBody>
      </p:sp>
      <p:pic>
        <p:nvPicPr>
          <p:cNvPr id="10" name="Picture 9"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4</a:t>
            </a:r>
            <a:endParaRPr lang="en-US" sz="1600" dirty="0">
              <a:latin typeface="Proxima Nova Lt" panose="02000506030000020004" pitchFamily="50" charset="0"/>
            </a:endParaRPr>
          </a:p>
        </p:txBody>
      </p:sp>
      <p:sp>
        <p:nvSpPr>
          <p:cNvPr id="2" name="Rectangle 1"/>
          <p:cNvSpPr/>
          <p:nvPr/>
        </p:nvSpPr>
        <p:spPr>
          <a:xfrm>
            <a:off x="2531507" y="4954319"/>
            <a:ext cx="6771405" cy="400110"/>
          </a:xfrm>
          <a:prstGeom prst="rect">
            <a:avLst/>
          </a:prstGeom>
        </p:spPr>
        <p:txBody>
          <a:bodyPr wrap="none">
            <a:spAutoFit/>
          </a:bodyPr>
          <a:lstStyle/>
          <a:p>
            <a:r>
              <a:rPr lang="en-US" sz="2000" dirty="0">
                <a:solidFill>
                  <a:srgbClr val="57068C"/>
                </a:solidFill>
                <a:latin typeface="Proxima Nova Rg" panose="02000506030000020004" pitchFamily="2" charset="0"/>
                <a:ea typeface="+mj-ea"/>
                <a:cs typeface="+mj-cs"/>
                <a:hlinkClick r:id="rId5"/>
              </a:rPr>
              <a:t>https://www.ncbi.nlm.nih.gov/search/research-news/12312</a:t>
            </a:r>
            <a:r>
              <a:rPr lang="en-US" sz="2000" dirty="0" smtClean="0">
                <a:solidFill>
                  <a:srgbClr val="57068C"/>
                </a:solidFill>
                <a:latin typeface="Proxima Nova Rg" panose="02000506030000020004" pitchFamily="2" charset="0"/>
                <a:ea typeface="+mj-ea"/>
                <a:cs typeface="+mj-cs"/>
                <a:hlinkClick r:id="rId5"/>
              </a:rPr>
              <a:t>/</a:t>
            </a:r>
            <a:r>
              <a:rPr lang="en-US" sz="2000" dirty="0" smtClean="0">
                <a:solidFill>
                  <a:srgbClr val="57068C"/>
                </a:solidFill>
                <a:latin typeface="Proxima Nova Rg" panose="02000506030000020004" pitchFamily="2" charset="0"/>
                <a:ea typeface="+mj-ea"/>
                <a:cs typeface="+mj-cs"/>
              </a:rPr>
              <a:t> </a:t>
            </a:r>
            <a:endParaRPr lang="en-US" sz="2000" dirty="0">
              <a:solidFill>
                <a:srgbClr val="57068C"/>
              </a:solidFill>
              <a:latin typeface="Proxima Nova Rg" panose="02000506030000020004" pitchFamily="2" charset="0"/>
              <a:ea typeface="+mj-ea"/>
              <a:cs typeface="+mj-cs"/>
            </a:endParaRPr>
          </a:p>
        </p:txBody>
      </p:sp>
    </p:spTree>
    <p:extLst>
      <p:ext uri="{BB962C8B-B14F-4D97-AF65-F5344CB8AC3E}">
        <p14:creationId xmlns:p14="http://schemas.microsoft.com/office/powerpoint/2010/main" val="10302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24031" y="222016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smtClean="0">
                <a:latin typeface="Proxima Nova Rg" panose="02000506030000020004" pitchFamily="2" charset="0"/>
              </a:rPr>
              <a:t>Technology &amp; engineering design </a:t>
            </a:r>
            <a:r>
              <a:rPr lang="en-US" dirty="0">
                <a:latin typeface="Proxima Nova Rg" panose="02000506030000020004" pitchFamily="2" charset="0"/>
              </a:rPr>
              <a:t>raise </a:t>
            </a:r>
            <a:r>
              <a:rPr lang="en-US" dirty="0" smtClean="0">
                <a:latin typeface="Proxima Nova Rg" panose="02000506030000020004" pitchFamily="2" charset="0"/>
              </a:rPr>
              <a:t>ethical &amp; social </a:t>
            </a:r>
            <a:r>
              <a:rPr lang="en-US" dirty="0">
                <a:latin typeface="Proxima Nova Rg" panose="02000506030000020004" pitchFamily="2" charset="0"/>
              </a:rPr>
              <a:t>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smtClean="0">
                <a:latin typeface="Proxima Nova Lt" panose="02000506030000020004" pitchFamily="50" charset="0"/>
              </a:rPr>
              <a:t>5</a:t>
            </a:r>
            <a:endParaRPr lang="en-US" sz="1600" dirty="0">
              <a:latin typeface="Proxima Nova Lt" panose="02000506030000020004" pitchFamily="50" charset="0"/>
            </a:endParaRPr>
          </a:p>
        </p:txBody>
      </p:sp>
    </p:spTree>
    <p:extLst>
      <p:ext uri="{BB962C8B-B14F-4D97-AF65-F5344CB8AC3E}">
        <p14:creationId xmlns:p14="http://schemas.microsoft.com/office/powerpoint/2010/main" val="323960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a16="http://schemas.microsoft.com/office/drawing/2014/main" xmlns="" id="{652F66EF-9E38-664F-B1E3-CE7E9205A65C}"/>
              </a:ext>
            </a:extLst>
          </p:cNvPr>
          <p:cNvSpPr/>
          <p:nvPr/>
        </p:nvSpPr>
        <p:spPr>
          <a:xfrm>
            <a:off x="926689" y="2158370"/>
            <a:ext cx="10338619" cy="2800767"/>
          </a:xfrm>
          <a:prstGeom prst="rect">
            <a:avLst/>
          </a:prstGeom>
        </p:spPr>
        <p:txBody>
          <a:bodyPr wrap="square">
            <a:spAutoFit/>
          </a:bodyPr>
          <a:lstStyle/>
          <a:p>
            <a:pPr algn="ctr">
              <a:defRPr/>
            </a:pPr>
            <a:r>
              <a:rPr lang="en-US" sz="44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endParaRPr lang="en-US" sz="1600" dirty="0">
              <a:latin typeface="Proxima Nova Lt" panose="02000506030000020004" pitchFamily="50" charset="0"/>
            </a:endParaRPr>
          </a:p>
        </p:txBody>
      </p:sp>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1167</TotalTime>
  <Words>486</Words>
  <Application>Microsoft Office PowerPoint</Application>
  <PresentationFormat>Widescreen</PresentationFormat>
  <Paragraphs>48</Paragraphs>
  <Slides>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Calibri</vt:lpstr>
      <vt:lpstr>Calibri Light</vt:lpstr>
      <vt:lpstr>Proxima Nova Rg</vt:lpstr>
      <vt:lpstr>Arial</vt:lpstr>
      <vt:lpstr>Proxima Nova Lt</vt:lpstr>
      <vt:lpstr>Gotham Medium</vt:lpstr>
      <vt:lpstr>Office Theme</vt:lpstr>
      <vt:lpstr>Custom Design</vt:lpstr>
      <vt:lpstr>RECITATION 6 </vt:lpstr>
      <vt:lpstr>AGENDA</vt:lpstr>
      <vt:lpstr>What ethical &amp; social issues will arise with the increase in use of autonomous vehicles?</vt:lpstr>
      <vt:lpstr>ETHICS OF AUTONOMOUS VEHICLES </vt:lpstr>
      <vt:lpstr>What ethical &amp; social issues arose from the pulse oximeters used for COVID-19 patients that were found to have a higher error rate for black people?</vt:lpstr>
      <vt:lpstr>ETHICS SUMMARY</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User</cp:lastModifiedBy>
  <cp:revision>32</cp:revision>
  <dcterms:created xsi:type="dcterms:W3CDTF">2020-08-23T07:07:10Z</dcterms:created>
  <dcterms:modified xsi:type="dcterms:W3CDTF">2022-09-05T20:56:12Z</dcterms:modified>
  <cp:contentStatus/>
</cp:coreProperties>
</file>