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1"/>
  </p:notesMasterIdLst>
  <p:sldIdLst>
    <p:sldId id="298" r:id="rId3"/>
    <p:sldId id="258" r:id="rId4"/>
    <p:sldId id="302" r:id="rId5"/>
    <p:sldId id="321" r:id="rId6"/>
    <p:sldId id="322" r:id="rId7"/>
    <p:sldId id="324" r:id="rId8"/>
    <p:sldId id="306" r:id="rId9"/>
    <p:sldId id="31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Proxima Nova Rg" panose="02000506030000020004" pitchFamily="2" charset="0"/>
      <p:regular r:id="rId16"/>
    </p:embeddedFont>
    <p:embeddedFont>
      <p:font typeface="Calibri Light" panose="020F0302020204030204" pitchFamily="34" charset="0"/>
      <p:regular r:id="rId17"/>
      <p:italic r:id="rId18"/>
    </p:embeddedFont>
    <p:embeddedFont>
      <p:font typeface="Gotham Medium" pitchFamily="50" charset="0"/>
      <p:regular r:id="rId19"/>
      <p:italic r:id="rId20"/>
    </p:embeddedFont>
    <p:embeddedFont>
      <p:font typeface="Proxima Nova Lt" panose="020005060300000200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84"/>
  </p:normalViewPr>
  <p:slideViewPr>
    <p:cSldViewPr snapToGrid="0">
      <p:cViewPr varScale="1">
        <p:scale>
          <a:sx n="86" d="100"/>
          <a:sy n="86"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9/5/2022</a:t>
            </a:fld>
            <a:endParaRPr lang="en-US" dirty="0"/>
          </a:p>
        </p:txBody>
      </p:sp>
      <p:sp>
        <p:nvSpPr>
          <p:cNvPr id="5" name="Footer Placeholder 4">
            <a:extLst>
              <a:ext uri="{FF2B5EF4-FFF2-40B4-BE49-F238E27FC236}">
                <a16:creationId xmlns="" xmlns:a16="http://schemas.microsoft.com/office/drawing/2014/main"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9/5/2022</a:t>
            </a:fld>
            <a:endParaRPr lang="en-US" dirty="0"/>
          </a:p>
        </p:txBody>
      </p:sp>
      <p:sp>
        <p:nvSpPr>
          <p:cNvPr id="5" name="Footer Placeholder 4">
            <a:extLst>
              <a:ext uri="{FF2B5EF4-FFF2-40B4-BE49-F238E27FC236}">
                <a16:creationId xmlns="" xmlns:a16="http://schemas.microsoft.com/office/drawing/2014/main"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9/5/2022</a:t>
            </a:fld>
            <a:endParaRPr lang="en-US" dirty="0"/>
          </a:p>
        </p:txBody>
      </p:sp>
      <p:sp>
        <p:nvSpPr>
          <p:cNvPr id="5" name="Footer Placeholder 4">
            <a:extLst>
              <a:ext uri="{FF2B5EF4-FFF2-40B4-BE49-F238E27FC236}">
                <a16:creationId xmlns="" xmlns:a16="http://schemas.microsoft.com/office/drawing/2014/main"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9/5/2022</a:t>
            </a:fld>
            <a:endParaRPr lang="en-US" dirty="0"/>
          </a:p>
        </p:txBody>
      </p:sp>
      <p:sp>
        <p:nvSpPr>
          <p:cNvPr id="5" name="Footer Placeholder 4">
            <a:extLst>
              <a:ext uri="{FF2B5EF4-FFF2-40B4-BE49-F238E27FC236}">
                <a16:creationId xmlns="" xmlns:a16="http://schemas.microsoft.com/office/drawing/2014/main"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9/5/2022</a:t>
            </a:fld>
            <a:endParaRPr lang="en-US" dirty="0"/>
          </a:p>
        </p:txBody>
      </p:sp>
      <p:sp>
        <p:nvSpPr>
          <p:cNvPr id="5" name="Footer Placeholder 4">
            <a:extLst>
              <a:ext uri="{FF2B5EF4-FFF2-40B4-BE49-F238E27FC236}">
                <a16:creationId xmlns="" xmlns:a16="http://schemas.microsoft.com/office/drawing/2014/main"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9/5/2022</a:t>
            </a:fld>
            <a:endParaRPr lang="en-US" dirty="0"/>
          </a:p>
        </p:txBody>
      </p:sp>
      <p:sp>
        <p:nvSpPr>
          <p:cNvPr id="5" name="Footer Placeholder 4">
            <a:extLst>
              <a:ext uri="{FF2B5EF4-FFF2-40B4-BE49-F238E27FC236}">
                <a16:creationId xmlns="" xmlns:a16="http://schemas.microsoft.com/office/drawing/2014/main"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9/5/2022</a:t>
            </a:fld>
            <a:endParaRPr lang="en-US" dirty="0"/>
          </a:p>
        </p:txBody>
      </p:sp>
      <p:sp>
        <p:nvSpPr>
          <p:cNvPr id="6" name="Footer Placeholder 5">
            <a:extLst>
              <a:ext uri="{FF2B5EF4-FFF2-40B4-BE49-F238E27FC236}">
                <a16:creationId xmlns="" xmlns:a16="http://schemas.microsoft.com/office/drawing/2014/main"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9/5/2022</a:t>
            </a:fld>
            <a:endParaRPr lang="en-US" dirty="0"/>
          </a:p>
        </p:txBody>
      </p:sp>
      <p:sp>
        <p:nvSpPr>
          <p:cNvPr id="8" name="Footer Placeholder 7">
            <a:extLst>
              <a:ext uri="{FF2B5EF4-FFF2-40B4-BE49-F238E27FC236}">
                <a16:creationId xmlns="" xmlns:a16="http://schemas.microsoft.com/office/drawing/2014/main"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9/5/2022</a:t>
            </a:fld>
            <a:endParaRPr lang="en-US" dirty="0"/>
          </a:p>
        </p:txBody>
      </p:sp>
      <p:sp>
        <p:nvSpPr>
          <p:cNvPr id="4" name="Footer Placeholder 3">
            <a:extLst>
              <a:ext uri="{FF2B5EF4-FFF2-40B4-BE49-F238E27FC236}">
                <a16:creationId xmlns="" xmlns:a16="http://schemas.microsoft.com/office/drawing/2014/main"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9/5/2022</a:t>
            </a:fld>
            <a:endParaRPr lang="en-US" dirty="0"/>
          </a:p>
        </p:txBody>
      </p:sp>
      <p:sp>
        <p:nvSpPr>
          <p:cNvPr id="3" name="Footer Placeholder 2">
            <a:extLst>
              <a:ext uri="{FF2B5EF4-FFF2-40B4-BE49-F238E27FC236}">
                <a16:creationId xmlns="" xmlns:a16="http://schemas.microsoft.com/office/drawing/2014/main"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9/5/2022</a:t>
            </a:fld>
            <a:endParaRPr lang="en-US" dirty="0"/>
          </a:p>
        </p:txBody>
      </p:sp>
      <p:sp>
        <p:nvSpPr>
          <p:cNvPr id="6" name="Footer Placeholder 5">
            <a:extLst>
              <a:ext uri="{FF2B5EF4-FFF2-40B4-BE49-F238E27FC236}">
                <a16:creationId xmlns="" xmlns:a16="http://schemas.microsoft.com/office/drawing/2014/main"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9/5/2022</a:t>
            </a:fld>
            <a:endParaRPr lang="en-US" dirty="0"/>
          </a:p>
        </p:txBody>
      </p:sp>
      <p:sp>
        <p:nvSpPr>
          <p:cNvPr id="5" name="Footer Placeholder 4">
            <a:extLst>
              <a:ext uri="{FF2B5EF4-FFF2-40B4-BE49-F238E27FC236}">
                <a16:creationId xmlns="" xmlns:a16="http://schemas.microsoft.com/office/drawing/2014/main"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9/5/2022</a:t>
            </a:fld>
            <a:endParaRPr lang="en-US" dirty="0"/>
          </a:p>
        </p:txBody>
      </p:sp>
      <p:sp>
        <p:nvSpPr>
          <p:cNvPr id="6" name="Footer Placeholder 5">
            <a:extLst>
              <a:ext uri="{FF2B5EF4-FFF2-40B4-BE49-F238E27FC236}">
                <a16:creationId xmlns="" xmlns:a16="http://schemas.microsoft.com/office/drawing/2014/main"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9/5/2022</a:t>
            </a:fld>
            <a:endParaRPr lang="en-US" dirty="0"/>
          </a:p>
        </p:txBody>
      </p:sp>
      <p:sp>
        <p:nvSpPr>
          <p:cNvPr id="5" name="Footer Placeholder 4">
            <a:extLst>
              <a:ext uri="{FF2B5EF4-FFF2-40B4-BE49-F238E27FC236}">
                <a16:creationId xmlns="" xmlns:a16="http://schemas.microsoft.com/office/drawing/2014/main"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9/5/2022</a:t>
            </a:fld>
            <a:endParaRPr lang="en-US" dirty="0"/>
          </a:p>
        </p:txBody>
      </p:sp>
      <p:sp>
        <p:nvSpPr>
          <p:cNvPr id="5" name="Footer Placeholder 4">
            <a:extLst>
              <a:ext uri="{FF2B5EF4-FFF2-40B4-BE49-F238E27FC236}">
                <a16:creationId xmlns="" xmlns:a16="http://schemas.microsoft.com/office/drawing/2014/main"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9/5/2022</a:t>
            </a:fld>
            <a:endParaRPr lang="en-US" dirty="0"/>
          </a:p>
        </p:txBody>
      </p:sp>
      <p:sp>
        <p:nvSpPr>
          <p:cNvPr id="5" name="Footer Placeholder 4">
            <a:extLst>
              <a:ext uri="{FF2B5EF4-FFF2-40B4-BE49-F238E27FC236}">
                <a16:creationId xmlns="" xmlns:a16="http://schemas.microsoft.com/office/drawing/2014/main"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9/5/2022</a:t>
            </a:fld>
            <a:endParaRPr lang="en-US" dirty="0"/>
          </a:p>
        </p:txBody>
      </p:sp>
      <p:sp>
        <p:nvSpPr>
          <p:cNvPr id="6" name="Footer Placeholder 5">
            <a:extLst>
              <a:ext uri="{FF2B5EF4-FFF2-40B4-BE49-F238E27FC236}">
                <a16:creationId xmlns="" xmlns:a16="http://schemas.microsoft.com/office/drawing/2014/main"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9/5/2022</a:t>
            </a:fld>
            <a:endParaRPr lang="en-US" dirty="0"/>
          </a:p>
        </p:txBody>
      </p:sp>
      <p:sp>
        <p:nvSpPr>
          <p:cNvPr id="8" name="Footer Placeholder 7">
            <a:extLst>
              <a:ext uri="{FF2B5EF4-FFF2-40B4-BE49-F238E27FC236}">
                <a16:creationId xmlns="" xmlns:a16="http://schemas.microsoft.com/office/drawing/2014/main"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9/5/2022</a:t>
            </a:fld>
            <a:endParaRPr lang="en-US" dirty="0"/>
          </a:p>
        </p:txBody>
      </p:sp>
      <p:sp>
        <p:nvSpPr>
          <p:cNvPr id="4" name="Footer Placeholder 3">
            <a:extLst>
              <a:ext uri="{FF2B5EF4-FFF2-40B4-BE49-F238E27FC236}">
                <a16:creationId xmlns="" xmlns:a16="http://schemas.microsoft.com/office/drawing/2014/main"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9/5/2022</a:t>
            </a:fld>
            <a:endParaRPr lang="en-US" dirty="0"/>
          </a:p>
        </p:txBody>
      </p:sp>
      <p:sp>
        <p:nvSpPr>
          <p:cNvPr id="3" name="Footer Placeholder 2">
            <a:extLst>
              <a:ext uri="{FF2B5EF4-FFF2-40B4-BE49-F238E27FC236}">
                <a16:creationId xmlns="" xmlns:a16="http://schemas.microsoft.com/office/drawing/2014/main"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9/5/2022</a:t>
            </a:fld>
            <a:endParaRPr lang="en-US" dirty="0"/>
          </a:p>
        </p:txBody>
      </p:sp>
      <p:sp>
        <p:nvSpPr>
          <p:cNvPr id="6" name="Footer Placeholder 5">
            <a:extLst>
              <a:ext uri="{FF2B5EF4-FFF2-40B4-BE49-F238E27FC236}">
                <a16:creationId xmlns="" xmlns:a16="http://schemas.microsoft.com/office/drawing/2014/main"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9/5/2022</a:t>
            </a:fld>
            <a:endParaRPr lang="en-US" dirty="0"/>
          </a:p>
        </p:txBody>
      </p:sp>
      <p:sp>
        <p:nvSpPr>
          <p:cNvPr id="6" name="Footer Placeholder 5">
            <a:extLst>
              <a:ext uri="{FF2B5EF4-FFF2-40B4-BE49-F238E27FC236}">
                <a16:creationId xmlns="" xmlns:a16="http://schemas.microsoft.com/office/drawing/2014/main"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9/5/2022</a:t>
            </a:fld>
            <a:endParaRPr lang="en-US" dirty="0"/>
          </a:p>
        </p:txBody>
      </p:sp>
      <p:sp>
        <p:nvSpPr>
          <p:cNvPr id="5" name="Footer Placeholder 4">
            <a:extLst>
              <a:ext uri="{FF2B5EF4-FFF2-40B4-BE49-F238E27FC236}">
                <a16:creationId xmlns=""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9/5/2022</a:t>
            </a:fld>
            <a:endParaRPr lang="en-US" dirty="0"/>
          </a:p>
        </p:txBody>
      </p:sp>
      <p:sp>
        <p:nvSpPr>
          <p:cNvPr id="5" name="Footer Placeholder 4">
            <a:extLst>
              <a:ext uri="{FF2B5EF4-FFF2-40B4-BE49-F238E27FC236}">
                <a16:creationId xmlns=""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technologyreview.com/2015/10/22/165469/why-self-driving-cars-must-be-programmed-to-kill/" TargetMode="External"/><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ncbi.nlm.nih.gov/search/research-news/12312/"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smtClean="0">
                <a:latin typeface="Proxima Nova Rg" panose="02000506030000020004" pitchFamily="2" charset="0"/>
              </a:rPr>
              <a:t>EG1004</a:t>
            </a: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a:t>
            </a:r>
            <a:r>
              <a:rPr lang="en-US" sz="2800" dirty="0" smtClean="0">
                <a:latin typeface="Proxima Nova Rg" panose="02000506030000020004" pitchFamily="2" charset="0"/>
              </a:rPr>
              <a:t>&amp; Stakeholder Impact in Engineering</a:t>
            </a:r>
          </a:p>
          <a:p>
            <a:pPr marL="342900" indent="-342900" algn="l">
              <a:buFont typeface="Arial" panose="020B0604020202020204" pitchFamily="34" charset="0"/>
              <a:buChar char="•"/>
            </a:pPr>
            <a:r>
              <a:rPr lang="en-US" sz="2800" dirty="0" smtClean="0">
                <a:latin typeface="Proxima Nova Rg" panose="02000506030000020004" pitchFamily="2" charset="0"/>
              </a:rPr>
              <a:t>Data is Your </a:t>
            </a:r>
            <a:r>
              <a:rPr lang="en-US" sz="2800" dirty="0" smtClean="0">
                <a:latin typeface="Proxima Nova Rg" panose="02000506030000020004" pitchFamily="2" charset="0"/>
              </a:rPr>
              <a:t>Argument</a:t>
            </a:r>
          </a:p>
          <a:p>
            <a:pPr marL="342900" indent="-342900" algn="l">
              <a:buFont typeface="Arial" panose="020B0604020202020204" pitchFamily="34" charset="0"/>
              <a:buChar char="•"/>
            </a:pPr>
            <a:r>
              <a:rPr lang="en-US" sz="2800" smtClean="0">
                <a:latin typeface="Proxima Nova Rg" panose="02000506030000020004" pitchFamily="2" charset="0"/>
              </a:rPr>
              <a:t>Presentation Activity</a:t>
            </a:r>
            <a:endParaRPr lang="en-US" sz="2800" dirty="0" smtClean="0">
              <a:latin typeface="Proxima Nova Rg" panose="02000506030000020004" pitchFamily="2" charset="0"/>
            </a:endParaRPr>
          </a:p>
          <a:p>
            <a:pPr marL="342900" indent="-342900" algn="l">
              <a:buFont typeface="Arial" panose="020B0604020202020204" pitchFamily="34" charset="0"/>
              <a:buChar char="•"/>
            </a:pPr>
            <a:r>
              <a:rPr lang="en-US" sz="2800" dirty="0" smtClean="0">
                <a:latin typeface="Proxima Nova Rg" panose="02000506030000020004" pitchFamily="2" charset="0"/>
              </a:rPr>
              <a:t>Lab 5 Presentations</a:t>
            </a:r>
          </a:p>
          <a:p>
            <a:pPr marL="342900" indent="-342900" algn="l">
              <a:buFont typeface="Arial" panose="020B0604020202020204" pitchFamily="34" charset="0"/>
              <a:buChar char="•"/>
            </a:pP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&amp; social issues will arise with the </a:t>
            </a:r>
            <a:r>
              <a:rPr lang="en-US" sz="4000" dirty="0" smtClean="0">
                <a:solidFill>
                  <a:srgbClr val="57068C"/>
                </a:solidFill>
                <a:latin typeface="Proxima Nova Rg" panose="02000506030000020004" pitchFamily="2" charset="0"/>
              </a:rPr>
              <a:t>increase in use </a:t>
            </a:r>
            <a:r>
              <a:rPr lang="en-US" sz="4000" dirty="0">
                <a:solidFill>
                  <a:srgbClr val="57068C"/>
                </a:solidFill>
                <a:latin typeface="Proxima Nova Rg" panose="02000506030000020004" pitchFamily="2" charset="0"/>
              </a:rPr>
              <a:t>of autonomous vehicles?</a:t>
            </a:r>
          </a:p>
        </p:txBody>
      </p:sp>
      <p:pic>
        <p:nvPicPr>
          <p:cNvPr id="10" name="Picture 9"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1992511"/>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A526F8D9-5B88-BF42-B9D5-161A0D4073FC}"/>
              </a:ext>
            </a:extLst>
          </p:cNvPr>
          <p:cNvSpPr/>
          <p:nvPr/>
        </p:nvSpPr>
        <p:spPr>
          <a:xfrm>
            <a:off x="2894494" y="1469291"/>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 xmlns:a16="http://schemas.microsoft.com/office/drawing/2014/main" id="{EB6C260D-57E3-0446-9D14-BF79FB17B26E}"/>
              </a:ext>
            </a:extLst>
          </p:cNvPr>
          <p:cNvSpPr/>
          <p:nvPr/>
        </p:nvSpPr>
        <p:spPr>
          <a:xfrm>
            <a:off x="2781482" y="5810464"/>
            <a:ext cx="6647974" cy="369332"/>
          </a:xfrm>
          <a:prstGeom prst="rect">
            <a:avLst/>
          </a:prstGeom>
        </p:spPr>
        <p:txBody>
          <a:bodyPr wrap="none">
            <a:spAutoFit/>
          </a:bodyPr>
          <a:lstStyle/>
          <a:p>
            <a:r>
              <a:rPr lang="en-US" dirty="0">
                <a:latin typeface="Proxima Nova Rg" panose="02000506030000020004" pitchFamily="2" charset="77"/>
              </a:rPr>
              <a:t>Figure 1: Traffic situations with inevitable </a:t>
            </a:r>
            <a:r>
              <a:rPr lang="en-US" dirty="0" smtClean="0">
                <a:latin typeface="Proxima Nova Rg" panose="02000506030000020004" pitchFamily="2" charset="77"/>
              </a:rPr>
              <a:t>harm (</a:t>
            </a:r>
            <a:r>
              <a:rPr lang="en-US" dirty="0" smtClean="0">
                <a:latin typeface="Proxima Nova Rg" panose="02000506030000020004" pitchFamily="2" charset="77"/>
                <a:hlinkClick r:id="rId6"/>
              </a:rPr>
              <a:t>MIT Tech Review</a:t>
            </a:r>
            <a:r>
              <a:rPr lang="en-US" dirty="0" smtClean="0">
                <a:latin typeface="Proxima Nova Rg" panose="02000506030000020004" pitchFamily="2" charset="77"/>
              </a:rPr>
              <a:t>)</a:t>
            </a:r>
            <a:endParaRPr lang="en-US" dirty="0">
              <a:latin typeface="Proxima Nova Rg" panose="02000506030000020004" pitchFamily="2" charset="77"/>
            </a:endParaRPr>
          </a:p>
        </p:txBody>
      </p:sp>
      <p:pic>
        <p:nvPicPr>
          <p:cNvPr id="15" name="Picture 14"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3</a:t>
            </a:r>
            <a:endParaRPr lang="en-US" sz="1600" dirty="0">
              <a:latin typeface="Proxima Nova Lt" panose="02000506030000020004" pitchFamily="50" charset="0"/>
            </a:endParaRP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 xmlns:a16="http://schemas.microsoft.com/office/drawing/2014/main" id="{211574B3-9B18-9843-8BF9-AFAF7E9B4F31}"/>
              </a:ext>
            </a:extLst>
          </p:cNvPr>
          <p:cNvSpPr>
            <a:spLocks noGrp="1"/>
          </p:cNvSpPr>
          <p:nvPr>
            <p:ph type="ctrTitle"/>
          </p:nvPr>
        </p:nvSpPr>
        <p:spPr>
          <a:xfrm>
            <a:off x="257452" y="2011578"/>
            <a:ext cx="11677096" cy="2387600"/>
          </a:xfrm>
        </p:spPr>
        <p:txBody>
          <a:bodyPr>
            <a:normAutofit/>
          </a:bodyPr>
          <a:lstStyle/>
          <a:p>
            <a:r>
              <a:rPr lang="en-US" sz="4000" dirty="0">
                <a:solidFill>
                  <a:srgbClr val="57068C"/>
                </a:solidFill>
                <a:latin typeface="Proxima Nova Rg" panose="02000506030000020004" pitchFamily="2" charset="0"/>
              </a:rPr>
              <a:t>What </a:t>
            </a:r>
            <a:r>
              <a:rPr lang="en-US" sz="4000" dirty="0" smtClean="0">
                <a:solidFill>
                  <a:srgbClr val="57068C"/>
                </a:solidFill>
                <a:latin typeface="Proxima Nova Rg" panose="02000506030000020004" pitchFamily="2" charset="0"/>
              </a:rPr>
              <a:t>ethical &amp; social issues arose from the pulse oximeters used for COVID-19 patients that were found to have a higher error rate for black people?</a:t>
            </a:r>
            <a:endParaRPr lang="en-US" sz="4000" dirty="0">
              <a:solidFill>
                <a:srgbClr val="57068C"/>
              </a:solidFill>
              <a:latin typeface="Proxima Nova Rg" panose="02000506030000020004" pitchFamily="2" charset="0"/>
            </a:endParaRPr>
          </a:p>
        </p:txBody>
      </p:sp>
      <p:pic>
        <p:nvPicPr>
          <p:cNvPr id="10" name="Picture 9"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4</a:t>
            </a:r>
            <a:endParaRPr lang="en-US" sz="1600" dirty="0">
              <a:latin typeface="Proxima Nova Lt" panose="02000506030000020004" pitchFamily="50" charset="0"/>
            </a:endParaRPr>
          </a:p>
        </p:txBody>
      </p:sp>
      <p:sp>
        <p:nvSpPr>
          <p:cNvPr id="2" name="Rectangle 1"/>
          <p:cNvSpPr/>
          <p:nvPr/>
        </p:nvSpPr>
        <p:spPr>
          <a:xfrm>
            <a:off x="2531507" y="4954319"/>
            <a:ext cx="6771405" cy="400110"/>
          </a:xfrm>
          <a:prstGeom prst="rect">
            <a:avLst/>
          </a:prstGeom>
        </p:spPr>
        <p:txBody>
          <a:bodyPr wrap="none">
            <a:spAutoFit/>
          </a:bodyPr>
          <a:lstStyle/>
          <a:p>
            <a:r>
              <a:rPr lang="en-US" sz="2000" dirty="0">
                <a:solidFill>
                  <a:srgbClr val="57068C"/>
                </a:solidFill>
                <a:latin typeface="Proxima Nova Rg" panose="02000506030000020004" pitchFamily="2" charset="0"/>
                <a:ea typeface="+mj-ea"/>
                <a:cs typeface="+mj-cs"/>
                <a:hlinkClick r:id="rId5"/>
              </a:rPr>
              <a:t>https://www.ncbi.nlm.nih.gov/search/research-news/12312</a:t>
            </a:r>
            <a:r>
              <a:rPr lang="en-US" sz="2000" dirty="0" smtClean="0">
                <a:solidFill>
                  <a:srgbClr val="57068C"/>
                </a:solidFill>
                <a:latin typeface="Proxima Nova Rg" panose="02000506030000020004" pitchFamily="2" charset="0"/>
                <a:ea typeface="+mj-ea"/>
                <a:cs typeface="+mj-cs"/>
                <a:hlinkClick r:id="rId5"/>
              </a:rPr>
              <a:t>/</a:t>
            </a:r>
            <a:r>
              <a:rPr lang="en-US" sz="2000" dirty="0" smtClean="0">
                <a:solidFill>
                  <a:srgbClr val="57068C"/>
                </a:solidFill>
                <a:latin typeface="Proxima Nova Rg" panose="02000506030000020004" pitchFamily="2" charset="0"/>
                <a:ea typeface="+mj-ea"/>
                <a:cs typeface="+mj-cs"/>
              </a:rPr>
              <a:t> </a:t>
            </a:r>
            <a:endParaRPr lang="en-US" sz="2000" dirty="0">
              <a:solidFill>
                <a:srgbClr val="57068C"/>
              </a:solidFill>
              <a:latin typeface="Proxima Nova Rg" panose="02000506030000020004" pitchFamily="2" charset="0"/>
              <a:ea typeface="+mj-ea"/>
              <a:cs typeface="+mj-cs"/>
            </a:endParaRP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smtClean="0">
                <a:latin typeface="Proxima Nova Rg" panose="02000506030000020004" pitchFamily="2" charset="0"/>
              </a:rPr>
              <a:t>Technology &amp; engineering design </a:t>
            </a:r>
            <a:r>
              <a:rPr lang="en-US" dirty="0">
                <a:latin typeface="Proxima Nova Rg" panose="02000506030000020004" pitchFamily="2" charset="0"/>
              </a:rPr>
              <a:t>raise </a:t>
            </a:r>
            <a:r>
              <a:rPr lang="en-US" dirty="0" smtClean="0">
                <a:latin typeface="Proxima Nova Rg" panose="02000506030000020004" pitchFamily="2" charset="0"/>
              </a:rPr>
              <a:t>ethical &amp; social </a:t>
            </a:r>
            <a:r>
              <a:rPr lang="en-US" dirty="0">
                <a:latin typeface="Proxima Nova Rg" panose="02000506030000020004" pitchFamily="2" charset="0"/>
              </a:rPr>
              <a:t>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smtClean="0">
                <a:latin typeface="Proxima Nova Lt" panose="02000506030000020004" pitchFamily="50" charset="0"/>
              </a:rPr>
              <a:t>5</a:t>
            </a:r>
            <a:endParaRPr lang="en-US" sz="1600" dirty="0">
              <a:latin typeface="Proxima Nova Lt" panose="02000506030000020004" pitchFamily="50" charset="0"/>
            </a:endParaRPr>
          </a:p>
        </p:txBody>
      </p:sp>
    </p:spTree>
    <p:extLst>
      <p:ext uri="{BB962C8B-B14F-4D97-AF65-F5344CB8AC3E}">
        <p14:creationId xmlns:p14="http://schemas.microsoft.com/office/powerpoint/2010/main" val="323960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 xmlns:a16="http://schemas.microsoft.com/office/drawing/2014/main"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3" name="Picture 12"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1167</TotalTime>
  <Words>488</Words>
  <Application>Microsoft Office PowerPoint</Application>
  <PresentationFormat>Widescreen</PresentationFormat>
  <Paragraphs>49</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Calibri</vt:lpstr>
      <vt:lpstr>Proxima Nova Rg</vt:lpstr>
      <vt:lpstr>Calibri Light</vt:lpstr>
      <vt:lpstr>Gotham Medium</vt:lpstr>
      <vt:lpstr>Proxima Nova Lt</vt:lpstr>
      <vt:lpstr>Arial</vt:lpstr>
      <vt:lpstr>Office Theme</vt:lpstr>
      <vt:lpstr>Custom Design</vt:lpstr>
      <vt:lpstr>RECITATION 6 </vt:lpstr>
      <vt:lpstr>AGENDA</vt:lpstr>
      <vt:lpstr>What ethical &amp; social issues will arise with the increase in use of autonomous vehicles?</vt:lpstr>
      <vt:lpstr>ETHICS OF AUTONOMOUS VEHICLES </vt:lpstr>
      <vt:lpstr>What ethical &amp; social issues arose from the pulse oximeters used for COVID-19 patients that were found to have a higher error rate for black people?</vt:lpstr>
      <vt:lpstr>ETHICS SUMMARY</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User</cp:lastModifiedBy>
  <cp:revision>33</cp:revision>
  <dcterms:created xsi:type="dcterms:W3CDTF">2020-08-23T07:07:10Z</dcterms:created>
  <dcterms:modified xsi:type="dcterms:W3CDTF">2022-09-05T21:07:12Z</dcterms:modified>
  <cp:contentStatus/>
</cp:coreProperties>
</file>