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5"/>
  </p:notesMasterIdLst>
  <p:sldIdLst>
    <p:sldId id="298" r:id="rId3"/>
    <p:sldId id="258" r:id="rId4"/>
    <p:sldId id="325" r:id="rId5"/>
    <p:sldId id="326" r:id="rId6"/>
    <p:sldId id="327" r:id="rId7"/>
    <p:sldId id="322" r:id="rId8"/>
    <p:sldId id="328" r:id="rId9"/>
    <p:sldId id="330" r:id="rId10"/>
    <p:sldId id="329" r:id="rId11"/>
    <p:sldId id="324" r:id="rId12"/>
    <p:sldId id="306" r:id="rId13"/>
    <p:sldId id="31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otham Medium" panose="02000603030000020004" pitchFamily="2" charset="0"/>
      <p:regular r:id="rId22"/>
      <p:italic r:id="rId23"/>
    </p:embeddedFont>
    <p:embeddedFont>
      <p:font typeface="Proxima Nova Lt" panose="02000506030000020004" pitchFamily="50" charset="0"/>
      <p:regular r:id="rId24"/>
      <p:bold r:id="rId25"/>
      <p:italic r:id="rId26"/>
      <p:boldItalic r:id="rId27"/>
    </p:embeddedFont>
    <p:embeddedFont>
      <p:font typeface="Proxima Nova Rg" panose="02000506030000020004"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4" autoAdjust="0"/>
    <p:restoredTop sz="94684"/>
  </p:normalViewPr>
  <p:slideViewPr>
    <p:cSldViewPr snapToGrid="0">
      <p:cViewPr varScale="1">
        <p:scale>
          <a:sx n="72" d="100"/>
          <a:sy n="72" d="100"/>
        </p:scale>
        <p:origin x="2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42497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29487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39092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dirty="0"/>
          </a:p>
        </p:txBody>
      </p:sp>
    </p:spTree>
    <p:extLst>
      <p:ext uri="{BB962C8B-B14F-4D97-AF65-F5344CB8AC3E}">
        <p14:creationId xmlns:p14="http://schemas.microsoft.com/office/powerpoint/2010/main" val="326768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dirty="0"/>
          </a:p>
        </p:txBody>
      </p:sp>
    </p:spTree>
    <p:extLst>
      <p:ext uri="{BB962C8B-B14F-4D97-AF65-F5344CB8AC3E}">
        <p14:creationId xmlns:p14="http://schemas.microsoft.com/office/powerpoint/2010/main" val="312752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dirty="0"/>
          </a:p>
        </p:txBody>
      </p:sp>
    </p:spTree>
    <p:extLst>
      <p:ext uri="{BB962C8B-B14F-4D97-AF65-F5344CB8AC3E}">
        <p14:creationId xmlns:p14="http://schemas.microsoft.com/office/powerpoint/2010/main" val="216711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10/17/2022</a:t>
            </a:fld>
            <a:endParaRPr lang="en-US" dirty="0"/>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10/17/2022</a:t>
            </a:fld>
            <a:endParaRPr lang="en-US" dirty="0"/>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10/17/2022</a:t>
            </a:fld>
            <a:endParaRPr lang="en-US" dirty="0"/>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10/17/2022</a:t>
            </a:fld>
            <a:endParaRPr lang="en-US" dirty="0"/>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10/17/2022</a:t>
            </a:fld>
            <a:endParaRPr lang="en-US" dirty="0"/>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10/17/2022</a:t>
            </a:fld>
            <a:endParaRPr lang="en-US" dirty="0"/>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10/17/2022</a:t>
            </a:fld>
            <a:endParaRPr lang="en-US" dirty="0"/>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10/17/2022</a:t>
            </a:fld>
            <a:endParaRPr lang="en-US" dirty="0"/>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10/17/2022</a:t>
            </a:fld>
            <a:endParaRPr lang="en-US" dirty="0"/>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10/17/2022</a:t>
            </a:fld>
            <a:endParaRPr lang="en-US" dirty="0"/>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10/17/2022</a:t>
            </a:fld>
            <a:endParaRPr lang="en-US" dirty="0"/>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10/17/2022</a:t>
            </a:fld>
            <a:endParaRPr lang="en-US" dirty="0"/>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10/17/2022</a:t>
            </a:fld>
            <a:endParaRPr lang="en-US" dirty="0"/>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10/17/2022</a:t>
            </a:fld>
            <a:endParaRPr lang="en-US" dirty="0"/>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10/17/2022</a:t>
            </a:fld>
            <a:endParaRPr lang="en-US" dirty="0"/>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10/17/2022</a:t>
            </a:fld>
            <a:endParaRPr lang="en-US" dirty="0"/>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10/17/2022</a:t>
            </a:fld>
            <a:endParaRPr lang="en-US" dirty="0"/>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10/17/2022</a:t>
            </a:fld>
            <a:endParaRPr lang="en-US" dirty="0"/>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10/17/2022</a:t>
            </a:fld>
            <a:endParaRPr lang="en-US" dirty="0"/>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10/17/2022</a:t>
            </a:fld>
            <a:endParaRPr lang="en-US" dirty="0"/>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10/17/2022</a:t>
            </a:fld>
            <a:endParaRPr lang="en-US" dirty="0"/>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10/17/2022</a:t>
            </a:fld>
            <a:endParaRPr lang="en-US" dirty="0"/>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10/17/2022</a:t>
            </a:fld>
            <a:endParaRPr lang="en-US" dirty="0"/>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10/17/2022</a:t>
            </a:fld>
            <a:endParaRPr lang="en-US" dirty="0"/>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technologyreview.com/2015/10/22/165469/why-self-driving-cars-must-be-programmed-to-kil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echnologyreview.com/view/542626/why-self-driving-cars-must-be-programmed-to-ki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jamanetwork.com/journals/jamainternalmedicine/fullarticle/279265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Technology &amp; engineering design raise ethical &amp; social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323960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&amp; Stakeholder Impact in Engineering</a:t>
            </a:r>
          </a:p>
          <a:p>
            <a:pPr marL="342900" indent="-342900" algn="l">
              <a:buFont typeface="Arial" panose="020B0604020202020204" pitchFamily="34" charset="0"/>
              <a:buChar char="•"/>
            </a:pPr>
            <a:r>
              <a:rPr lang="en-US" sz="2800" dirty="0">
                <a:latin typeface="Proxima Nova Rg" panose="02000506030000020004" pitchFamily="2" charset="0"/>
              </a:rPr>
              <a:t>Data is Your Argument</a:t>
            </a:r>
          </a:p>
          <a:p>
            <a:pPr marL="342900" indent="-342900" algn="l">
              <a:buFont typeface="Arial" panose="020B0604020202020204" pitchFamily="34" charset="0"/>
              <a:buChar char="•"/>
            </a:pPr>
            <a:r>
              <a:rPr lang="en-US" sz="2800" dirty="0">
                <a:latin typeface="Proxima Nova Rg" panose="02000506030000020004" pitchFamily="2" charset="0"/>
              </a:rPr>
              <a:t>Presentation Activity</a:t>
            </a:r>
          </a:p>
          <a:p>
            <a:pPr marL="342900" indent="-342900" algn="l">
              <a:buFont typeface="Arial" panose="020B0604020202020204" pitchFamily="34" charset="0"/>
              <a:buChar char="•"/>
            </a:pPr>
            <a:r>
              <a:rPr lang="en-US" sz="2800" dirty="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QUESTIONS</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63287" y="2332718"/>
            <a:ext cx="11728940" cy="2325379"/>
          </a:xfrm>
        </p:spPr>
        <p:txBody>
          <a:bodyPr>
            <a:noAutofit/>
          </a:bodyPr>
          <a:lstStyle/>
          <a:p>
            <a:r>
              <a:rPr lang="en-US" sz="3600" dirty="0">
                <a:solidFill>
                  <a:srgbClr val="57068C"/>
                </a:solidFill>
                <a:latin typeface="Proxima Nova Rg" panose="02000506030000020004" pitchFamily="2" charset="0"/>
              </a:rPr>
              <a:t>What impacts do engineering decisions have on society?</a:t>
            </a:r>
            <a:br>
              <a:rPr lang="en-US" sz="3600" dirty="0">
                <a:solidFill>
                  <a:srgbClr val="57068C"/>
                </a:solidFill>
                <a:latin typeface="Proxima Nova Rg" panose="02000506030000020004" pitchFamily="2" charset="0"/>
              </a:rPr>
            </a:br>
            <a:br>
              <a:rPr lang="en-US" sz="3600" dirty="0">
                <a:solidFill>
                  <a:srgbClr val="57068C"/>
                </a:solidFill>
                <a:latin typeface="Proxima Nova Rg" panose="02000506030000020004" pitchFamily="2" charset="0"/>
              </a:rPr>
            </a:br>
            <a:r>
              <a:rPr lang="en-US" sz="3600" dirty="0">
                <a:solidFill>
                  <a:srgbClr val="57068C"/>
                </a:solidFill>
                <a:latin typeface="Proxima Nova Rg" panose="02000506030000020004" pitchFamily="2" charset="0"/>
              </a:rPr>
              <a:t>What ethical &amp; social issues arise from the implementation of different technologies? </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03267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1: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4" name="Picture 3" descr="http://www.technologyreview.com/sites/default/files/styles/view_body_embed/public/images/Ethical%20cars.png?itok=A_wye_WL">
            <a:hlinkClick r:id="rId5"/>
            <a:extLst>
              <a:ext uri="{FF2B5EF4-FFF2-40B4-BE49-F238E27FC236}">
                <a16:creationId xmlns:a16="http://schemas.microsoft.com/office/drawing/2014/main" id="{0601A6B8-7229-785C-490E-DC9603C921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69B7868-8E8D-0218-D3AD-E1E7A62B3051}"/>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6" name="Rectangle 5">
            <a:extLst>
              <a:ext uri="{FF2B5EF4-FFF2-40B4-BE49-F238E27FC236}">
                <a16:creationId xmlns:a16="http://schemas.microsoft.com/office/drawing/2014/main" id="{552938C7-444D-C32A-F472-708D39F8CC9A}"/>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harm (</a:t>
            </a:r>
            <a:r>
              <a:rPr lang="en-US" dirty="0">
                <a:latin typeface="Proxima Nova Rg" panose="02000506030000020004" pitchFamily="2" charset="77"/>
                <a:hlinkClick r:id="rId7"/>
              </a:rPr>
              <a:t>MIT Tech Review</a:t>
            </a:r>
            <a:r>
              <a:rPr lang="en-US" dirty="0">
                <a:latin typeface="Proxima Nova Rg" panose="02000506030000020004" pitchFamily="2" charset="77"/>
              </a:rPr>
              <a:t>)</a:t>
            </a:r>
          </a:p>
        </p:txBody>
      </p:sp>
    </p:spTree>
    <p:extLst>
      <p:ext uri="{BB962C8B-B14F-4D97-AF65-F5344CB8AC3E}">
        <p14:creationId xmlns:p14="http://schemas.microsoft.com/office/powerpoint/2010/main" val="5398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2: PULSE OXIMETERS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
        <p:nvSpPr>
          <p:cNvPr id="2" name="Rectangle 1">
            <a:extLst>
              <a:ext uri="{FF2B5EF4-FFF2-40B4-BE49-F238E27FC236}">
                <a16:creationId xmlns:a16="http://schemas.microsoft.com/office/drawing/2014/main" id="{32992AFC-D3FC-AE50-3C16-A54005D0C61D}"/>
              </a:ext>
            </a:extLst>
          </p:cNvPr>
          <p:cNvSpPr/>
          <p:nvPr/>
        </p:nvSpPr>
        <p:spPr>
          <a:xfrm>
            <a:off x="1138314" y="5890510"/>
            <a:ext cx="9643987" cy="369332"/>
          </a:xfrm>
          <a:prstGeom prst="rect">
            <a:avLst/>
          </a:prstGeom>
        </p:spPr>
        <p:txBody>
          <a:bodyPr wrap="none">
            <a:spAutoFit/>
          </a:bodyPr>
          <a:lstStyle/>
          <a:p>
            <a:r>
              <a:rPr lang="en-US" dirty="0">
                <a:latin typeface="Proxima Nova Rg" panose="02000506030000020004" pitchFamily="2" charset="77"/>
              </a:rPr>
              <a:t>Figure 2: Difference between arterial O</a:t>
            </a:r>
            <a:r>
              <a:rPr lang="en-US" baseline="-25000" dirty="0">
                <a:latin typeface="Proxima Nova Rg" panose="02000506030000020004" pitchFamily="2" charset="77"/>
              </a:rPr>
              <a:t>2</a:t>
            </a:r>
            <a:r>
              <a:rPr lang="en-US" dirty="0">
                <a:latin typeface="Proxima Nova Rg" panose="02000506030000020004" pitchFamily="2" charset="77"/>
              </a:rPr>
              <a:t> </a:t>
            </a:r>
            <a:r>
              <a:rPr lang="en-US" dirty="0" err="1">
                <a:latin typeface="Proxima Nova Rg" panose="02000506030000020004" pitchFamily="2" charset="77"/>
              </a:rPr>
              <a:t>staturation</a:t>
            </a:r>
            <a:r>
              <a:rPr lang="en-US" dirty="0">
                <a:latin typeface="Proxima Nova Rg" panose="02000506030000020004" pitchFamily="2" charset="77"/>
              </a:rPr>
              <a:t> and pulse oximetry measurements (</a:t>
            </a:r>
            <a:r>
              <a:rPr lang="en-US" dirty="0">
                <a:latin typeface="Proxima Nova Rg" panose="02000506030000020004" pitchFamily="2" charset="77"/>
                <a:hlinkClick r:id="rId5"/>
              </a:rPr>
              <a:t>JAMA</a:t>
            </a:r>
            <a:r>
              <a:rPr lang="en-US" dirty="0">
                <a:latin typeface="Proxima Nova Rg" panose="02000506030000020004" pitchFamily="2" charset="77"/>
              </a:rPr>
              <a:t>)</a:t>
            </a:r>
          </a:p>
        </p:txBody>
      </p:sp>
      <p:pic>
        <p:nvPicPr>
          <p:cNvPr id="1026" name="Picture 2">
            <a:extLst>
              <a:ext uri="{FF2B5EF4-FFF2-40B4-BE49-F238E27FC236}">
                <a16:creationId xmlns:a16="http://schemas.microsoft.com/office/drawing/2014/main" id="{C54E96E2-7129-050F-5600-2B17FC72E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22" y="1898046"/>
            <a:ext cx="9886179" cy="39802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63A408-7B8F-9F0B-D997-21C404E33C92}"/>
              </a:ext>
            </a:extLst>
          </p:cNvPr>
          <p:cNvSpPr/>
          <p:nvPr/>
        </p:nvSpPr>
        <p:spPr>
          <a:xfrm>
            <a:off x="1409699" y="1451770"/>
            <a:ext cx="9536585"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Whose needs are considered when designing technology?</a:t>
            </a:r>
          </a:p>
        </p:txBody>
      </p:sp>
    </p:spTree>
    <p:extLst>
      <p:ext uri="{BB962C8B-B14F-4D97-AF65-F5344CB8AC3E}">
        <p14:creationId xmlns:p14="http://schemas.microsoft.com/office/powerpoint/2010/main" val="34844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215131" y="1701361"/>
            <a:ext cx="11677096" cy="2387600"/>
          </a:xfrm>
        </p:spPr>
        <p:txBody>
          <a:bodyPr>
            <a:normAutofit/>
          </a:bodyPr>
          <a:lstStyle/>
          <a:p>
            <a:r>
              <a:rPr lang="en-US" sz="4000" dirty="0">
                <a:solidFill>
                  <a:srgbClr val="57068C"/>
                </a:solidFill>
                <a:latin typeface="Proxima Nova Rg" panose="02000506030000020004" pitchFamily="2" charset="0"/>
              </a:rPr>
              <a:t>How can we tackle instances of bias to make engineering design more inclusive?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03024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
        <p:nvSpPr>
          <p:cNvPr id="17" name="TextBox 16">
            <a:extLst>
              <a:ext uri="{FF2B5EF4-FFF2-40B4-BE49-F238E27FC236}">
                <a16:creationId xmlns:a16="http://schemas.microsoft.com/office/drawing/2014/main" id="{6480336A-7748-A1C1-ABB4-BB29A0E376FC}"/>
              </a:ext>
            </a:extLst>
          </p:cNvPr>
          <p:cNvSpPr txBox="1"/>
          <p:nvPr/>
        </p:nvSpPr>
        <p:spPr>
          <a:xfrm>
            <a:off x="1932129" y="2119429"/>
            <a:ext cx="8576317" cy="2821285"/>
          </a:xfrm>
          <a:prstGeom prst="rect">
            <a:avLst/>
          </a:prstGeom>
          <a:noFill/>
        </p:spPr>
        <p:txBody>
          <a:bodyPr wrap="square">
            <a:spAutoFit/>
          </a:bodyPr>
          <a:lstStyle/>
          <a:p>
            <a:pPr>
              <a:spcAft>
                <a:spcPts val="1000"/>
              </a:spcAft>
            </a:pPr>
            <a:r>
              <a:rPr lang="en-US" sz="2400" b="1" dirty="0">
                <a:latin typeface="Proxima Nova Rg" panose="02000506030000020004" charset="0"/>
              </a:rPr>
              <a:t>Inclusive language is the daily practice of intentional and unbiased word selection that</a:t>
            </a:r>
          </a:p>
          <a:p>
            <a:pPr marL="800100" lvl="1" indent="-342900">
              <a:spcAft>
                <a:spcPts val="1000"/>
              </a:spcAft>
              <a:buFont typeface="Arial" panose="020B0604020202020204" pitchFamily="34" charset="0"/>
              <a:buChar char="•"/>
            </a:pPr>
            <a:r>
              <a:rPr lang="en-US" sz="2400" dirty="0">
                <a:latin typeface="Proxima Nova Rg" panose="02000506030000020004" charset="0"/>
              </a:rPr>
              <a:t>Acknowledges diversity</a:t>
            </a:r>
          </a:p>
          <a:p>
            <a:pPr marL="800100" lvl="1" indent="-342900">
              <a:spcAft>
                <a:spcPts val="1000"/>
              </a:spcAft>
              <a:buFont typeface="Arial" panose="020B0604020202020204" pitchFamily="34" charset="0"/>
              <a:buChar char="•"/>
            </a:pPr>
            <a:r>
              <a:rPr lang="en-US" sz="2400" dirty="0">
                <a:latin typeface="Proxima Nova Rg" panose="02000506030000020004" charset="0"/>
              </a:rPr>
              <a:t>Conveys respect to all people</a:t>
            </a:r>
          </a:p>
          <a:p>
            <a:pPr marL="800100" lvl="1" indent="-342900">
              <a:spcAft>
                <a:spcPts val="1000"/>
              </a:spcAft>
              <a:buFont typeface="Arial" panose="020B0604020202020204" pitchFamily="34" charset="0"/>
              <a:buChar char="•"/>
            </a:pPr>
            <a:r>
              <a:rPr lang="en-US" sz="2400" dirty="0">
                <a:latin typeface="Proxima Nova Rg" panose="02000506030000020004" charset="0"/>
              </a:rPr>
              <a:t>Promotes equitable opportunities</a:t>
            </a:r>
          </a:p>
          <a:p>
            <a:pPr marL="800100" lvl="1" indent="-342900">
              <a:spcAft>
                <a:spcPts val="1000"/>
              </a:spcAft>
              <a:buFont typeface="Arial" panose="020B0604020202020204" pitchFamily="34" charset="0"/>
              <a:buChar char="•"/>
            </a:pPr>
            <a:r>
              <a:rPr lang="en-US" sz="2400" dirty="0">
                <a:latin typeface="Proxima Nova Rg" panose="02000506030000020004" charset="0"/>
              </a:rPr>
              <a:t>Prioritizes people and identity first</a:t>
            </a:r>
          </a:p>
        </p:txBody>
      </p:sp>
      <p:sp>
        <p:nvSpPr>
          <p:cNvPr id="2" name="TextBox 1">
            <a:extLst>
              <a:ext uri="{FF2B5EF4-FFF2-40B4-BE49-F238E27FC236}">
                <a16:creationId xmlns:a16="http://schemas.microsoft.com/office/drawing/2014/main" id="{A8EE3588-4F5C-7935-243F-B7206B61D446}"/>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spTree>
    <p:extLst>
      <p:ext uri="{BB962C8B-B14F-4D97-AF65-F5344CB8AC3E}">
        <p14:creationId xmlns:p14="http://schemas.microsoft.com/office/powerpoint/2010/main" val="236839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graphicFrame>
        <p:nvGraphicFramePr>
          <p:cNvPr id="2" name="Table 1">
            <a:extLst>
              <a:ext uri="{FF2B5EF4-FFF2-40B4-BE49-F238E27FC236}">
                <a16:creationId xmlns:a16="http://schemas.microsoft.com/office/drawing/2014/main" id="{28AB9226-32EA-7453-E8BE-88FBF11A2F6F}"/>
              </a:ext>
            </a:extLst>
          </p:cNvPr>
          <p:cNvGraphicFramePr>
            <a:graphicFrameLocks noGrp="1"/>
          </p:cNvGraphicFramePr>
          <p:nvPr>
            <p:extLst>
              <p:ext uri="{D42A27DB-BD31-4B8C-83A1-F6EECF244321}">
                <p14:modId xmlns:p14="http://schemas.microsoft.com/office/powerpoint/2010/main" val="547391648"/>
              </p:ext>
            </p:extLst>
          </p:nvPr>
        </p:nvGraphicFramePr>
        <p:xfrm>
          <a:off x="1201111" y="1843716"/>
          <a:ext cx="4517609" cy="3688080"/>
        </p:xfrm>
        <a:graphic>
          <a:graphicData uri="http://schemas.openxmlformats.org/drawingml/2006/table">
            <a:tbl>
              <a:tblPr/>
              <a:tblGrid>
                <a:gridCol w="4517609">
                  <a:extLst>
                    <a:ext uri="{9D8B030D-6E8A-4147-A177-3AD203B41FA5}">
                      <a16:colId xmlns:a16="http://schemas.microsoft.com/office/drawing/2014/main" val="2586395487"/>
                    </a:ext>
                  </a:extLst>
                </a:gridCol>
              </a:tblGrid>
              <a:tr h="657225">
                <a:tc>
                  <a:txBody>
                    <a:bodyPr/>
                    <a:lstStyle/>
                    <a:p>
                      <a:pPr algn="ctr" rtl="0" fontAlgn="ctr">
                        <a:spcBef>
                          <a:spcPts val="0"/>
                        </a:spcBef>
                        <a:spcAft>
                          <a:spcPts val="0"/>
                        </a:spcAft>
                      </a:pPr>
                      <a:r>
                        <a:rPr lang="en-US" sz="1800" b="1" i="0" u="none" strike="noStrike" dirty="0">
                          <a:solidFill>
                            <a:srgbClr val="434343"/>
                          </a:solidFill>
                          <a:effectLst/>
                          <a:latin typeface="Proxima Nova Rg" panose="02000506030000020004" charset="0"/>
                          <a:cs typeface="Assistant" pitchFamily="2" charset="-79"/>
                        </a:rPr>
                        <a:t>Do’s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342226740"/>
                  </a:ext>
                </a:extLst>
              </a:tr>
              <a:tr h="762000">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Take time to learn correct pronunciations of names and honor pronouns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806277989"/>
                  </a:ext>
                </a:extLst>
              </a:tr>
              <a:tr h="77152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Utilize people first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Poor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person from a low-income background</a:t>
                      </a: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Criminal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 person convicted of a crime</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962512854"/>
                  </a:ext>
                </a:extLst>
              </a:tr>
              <a:tr h="98107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Be as specific, descriptive, and accurate as possible in what you are describing</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647679030"/>
                  </a:ext>
                </a:extLst>
              </a:tr>
            </a:tbl>
          </a:graphicData>
        </a:graphic>
      </p:graphicFrame>
      <p:sp>
        <p:nvSpPr>
          <p:cNvPr id="3" name="Rectangle 1">
            <a:extLst>
              <a:ext uri="{FF2B5EF4-FFF2-40B4-BE49-F238E27FC236}">
                <a16:creationId xmlns:a16="http://schemas.microsoft.com/office/drawing/2014/main" id="{5329F40F-5E53-C233-E61A-AD2FC139E4F4}"/>
              </a:ext>
            </a:extLst>
          </p:cNvPr>
          <p:cNvSpPr>
            <a:spLocks noChangeArrowheads="1"/>
          </p:cNvSpPr>
          <p:nvPr/>
        </p:nvSpPr>
        <p:spPr bwMode="auto">
          <a:xfrm>
            <a:off x="4433888" y="227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B31AAAC-57AA-C663-E56E-346957D2566A}"/>
              </a:ext>
            </a:extLst>
          </p:cNvPr>
          <p:cNvGraphicFramePr>
            <a:graphicFrameLocks noGrp="1"/>
          </p:cNvGraphicFramePr>
          <p:nvPr>
            <p:extLst>
              <p:ext uri="{D42A27DB-BD31-4B8C-83A1-F6EECF244321}">
                <p14:modId xmlns:p14="http://schemas.microsoft.com/office/powerpoint/2010/main" val="3075051188"/>
              </p:ext>
            </p:extLst>
          </p:nvPr>
        </p:nvGraphicFramePr>
        <p:xfrm>
          <a:off x="6473281" y="1843715"/>
          <a:ext cx="4517609" cy="3688082"/>
        </p:xfrm>
        <a:graphic>
          <a:graphicData uri="http://schemas.openxmlformats.org/drawingml/2006/table">
            <a:tbl>
              <a:tblPr/>
              <a:tblGrid>
                <a:gridCol w="4517609">
                  <a:extLst>
                    <a:ext uri="{9D8B030D-6E8A-4147-A177-3AD203B41FA5}">
                      <a16:colId xmlns:a16="http://schemas.microsoft.com/office/drawing/2014/main" val="1008533816"/>
                    </a:ext>
                  </a:extLst>
                </a:gridCol>
              </a:tblGrid>
              <a:tr h="710038">
                <a:tc>
                  <a:txBody>
                    <a:bodyPr/>
                    <a:lstStyle/>
                    <a:p>
                      <a:pPr algn="ctr" rtl="0" fontAlgn="ctr">
                        <a:spcBef>
                          <a:spcPts val="0"/>
                        </a:spcBef>
                        <a:spcAft>
                          <a:spcPts val="0"/>
                        </a:spcAft>
                      </a:pPr>
                      <a:r>
                        <a:rPr lang="en-US" sz="1800" b="1" i="0" u="none" strike="noStrike">
                          <a:solidFill>
                            <a:srgbClr val="434343"/>
                          </a:solidFill>
                          <a:effectLst/>
                          <a:latin typeface="Proxima Nova Rg" panose="02000506030000020004" charset="0"/>
                          <a:cs typeface="Assistant" pitchFamily="2" charset="-79"/>
                        </a:rPr>
                        <a:t>Don’ts</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486970531"/>
                  </a:ext>
                </a:extLst>
              </a:tr>
              <a:tr h="823233">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using racial descriptors unless absolutely relevant</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463000496"/>
                  </a:ext>
                </a:extLst>
              </a:tr>
              <a:tr h="1094899">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outdated terms</a:t>
                      </a:r>
                      <a:endParaRPr lang="en-US" sz="180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Caucasian -&gt; White</a:t>
                      </a: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Oriental -&gt; Asian</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028530739"/>
                  </a:ext>
                </a:extLst>
              </a:tr>
              <a:tr h="1059912">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Avoid coded or othering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Proxima Nova Rg" panose="02000506030000020004" charset="0"/>
                          <a:cs typeface="Assistant" pitchFamily="2" charset="-79"/>
                        </a:rPr>
                        <a:t>Sketchy, shady, ghetto</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091480470"/>
                  </a:ext>
                </a:extLst>
              </a:tr>
            </a:tbl>
          </a:graphicData>
        </a:graphic>
      </p:graphicFrame>
      <p:sp>
        <p:nvSpPr>
          <p:cNvPr id="5" name="Rectangle 2">
            <a:extLst>
              <a:ext uri="{FF2B5EF4-FFF2-40B4-BE49-F238E27FC236}">
                <a16:creationId xmlns:a16="http://schemas.microsoft.com/office/drawing/2014/main" id="{667F21AD-BC24-94E6-AAEE-4F5435FDD9F1}"/>
              </a:ext>
            </a:extLst>
          </p:cNvPr>
          <p:cNvSpPr>
            <a:spLocks noChangeArrowheads="1"/>
          </p:cNvSpPr>
          <p:nvPr/>
        </p:nvSpPr>
        <p:spPr bwMode="auto">
          <a:xfrm>
            <a:off x="7758113" y="24294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AA1A5AA-6A19-A3AC-6E3D-F3615BA39FA0}"/>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spTree>
    <p:extLst>
      <p:ext uri="{BB962C8B-B14F-4D97-AF65-F5344CB8AC3E}">
        <p14:creationId xmlns:p14="http://schemas.microsoft.com/office/powerpoint/2010/main" val="17532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anose="02000604030000020004" pitchFamily="50" charset="0"/>
              </a:rPr>
              <a:t>INCLUSIVE LANGUAGE EXAMPLES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6" name="TextBox 5">
            <a:extLst>
              <a:ext uri="{FF2B5EF4-FFF2-40B4-BE49-F238E27FC236}">
                <a16:creationId xmlns:a16="http://schemas.microsoft.com/office/drawing/2014/main" id="{AE86138B-AF52-5DFE-851D-9E9C16648AC2}"/>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graphicFrame>
        <p:nvGraphicFramePr>
          <p:cNvPr id="2" name="Table 18">
            <a:extLst>
              <a:ext uri="{FF2B5EF4-FFF2-40B4-BE49-F238E27FC236}">
                <a16:creationId xmlns:a16="http://schemas.microsoft.com/office/drawing/2014/main" id="{5EB434C3-077C-F4F2-2728-4ED9E70C7EEA}"/>
              </a:ext>
            </a:extLst>
          </p:cNvPr>
          <p:cNvGraphicFramePr>
            <a:graphicFrameLocks noGrp="1"/>
          </p:cNvGraphicFramePr>
          <p:nvPr>
            <p:extLst>
              <p:ext uri="{D42A27DB-BD31-4B8C-83A1-F6EECF244321}">
                <p14:modId xmlns:p14="http://schemas.microsoft.com/office/powerpoint/2010/main" val="3100286986"/>
              </p:ext>
            </p:extLst>
          </p:nvPr>
        </p:nvGraphicFramePr>
        <p:xfrm>
          <a:off x="564107" y="2057471"/>
          <a:ext cx="10923042" cy="3327400"/>
        </p:xfrm>
        <a:graphic>
          <a:graphicData uri="http://schemas.openxmlformats.org/drawingml/2006/table">
            <a:tbl>
              <a:tblPr firstRow="1" bandRow="1">
                <a:tableStyleId>{5940675A-B579-460E-94D1-54222C63F5DA}</a:tableStyleId>
              </a:tblPr>
              <a:tblGrid>
                <a:gridCol w="3641014">
                  <a:extLst>
                    <a:ext uri="{9D8B030D-6E8A-4147-A177-3AD203B41FA5}">
                      <a16:colId xmlns:a16="http://schemas.microsoft.com/office/drawing/2014/main" val="746638715"/>
                    </a:ext>
                  </a:extLst>
                </a:gridCol>
                <a:gridCol w="3641014">
                  <a:extLst>
                    <a:ext uri="{9D8B030D-6E8A-4147-A177-3AD203B41FA5}">
                      <a16:colId xmlns:a16="http://schemas.microsoft.com/office/drawing/2014/main" val="1881946363"/>
                    </a:ext>
                  </a:extLst>
                </a:gridCol>
                <a:gridCol w="3641014">
                  <a:extLst>
                    <a:ext uri="{9D8B030D-6E8A-4147-A177-3AD203B41FA5}">
                      <a16:colId xmlns:a16="http://schemas.microsoft.com/office/drawing/2014/main" val="4095212397"/>
                    </a:ext>
                  </a:extLst>
                </a:gridCol>
              </a:tblGrid>
              <a:tr h="370840">
                <a:tc>
                  <a:txBody>
                    <a:bodyPr/>
                    <a:lstStyle/>
                    <a:p>
                      <a:r>
                        <a:rPr lang="en-US" sz="1600" b="1" dirty="0">
                          <a:latin typeface="Proxima Nova Rg" panose="02000506030000020004" charset="0"/>
                          <a:cs typeface="Times New Roman" panose="02020603050405020304" pitchFamily="18" charset="0"/>
                        </a:rPr>
                        <a:t>Instead of…</a:t>
                      </a:r>
                    </a:p>
                  </a:txBody>
                  <a:tcPr/>
                </a:tc>
                <a:tc>
                  <a:txBody>
                    <a:bodyPr/>
                    <a:lstStyle/>
                    <a:p>
                      <a:r>
                        <a:rPr lang="en-US" sz="1600" b="1" dirty="0">
                          <a:latin typeface="Proxima Nova Rg" panose="02000506030000020004" charset="0"/>
                          <a:cs typeface="Times New Roman" panose="02020603050405020304" pitchFamily="18" charset="0"/>
                        </a:rPr>
                        <a:t>Try…</a:t>
                      </a:r>
                    </a:p>
                  </a:txBody>
                  <a:tcPr/>
                </a:tc>
                <a:tc>
                  <a:txBody>
                    <a:bodyPr/>
                    <a:lstStyle/>
                    <a:p>
                      <a:r>
                        <a:rPr lang="en-US" sz="1600" b="1" dirty="0">
                          <a:latin typeface="Proxima Nova Rg" panose="02000506030000020004" charset="0"/>
                          <a:cs typeface="Times New Roman" panose="02020603050405020304" pitchFamily="18" charset="0"/>
                        </a:rPr>
                        <a:t>Why?</a:t>
                      </a:r>
                    </a:p>
                  </a:txBody>
                  <a:tcPr/>
                </a:tc>
                <a:extLst>
                  <a:ext uri="{0D108BD9-81ED-4DB2-BD59-A6C34878D82A}">
                    <a16:rowId xmlns:a16="http://schemas.microsoft.com/office/drawing/2014/main" val="2559869346"/>
                  </a:ext>
                </a:extLst>
              </a:tr>
              <a:tr h="370840">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challenged person </a:t>
                      </a: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t>
                      </a:r>
                      <a:r>
                        <a:rPr lang="en-US" sz="1600" b="0" i="0" u="none" strike="noStrike" kern="1200" dirty="0" err="1">
                          <a:solidFill>
                            <a:schemeClr val="tx1"/>
                          </a:solidFill>
                          <a:effectLst/>
                          <a:latin typeface="Proxima Nova Rg" panose="02000506030000020004" charset="0"/>
                          <a:ea typeface="+mn-ea"/>
                          <a:cs typeface="Times New Roman" panose="02020603050405020304" pitchFamily="18" charset="0"/>
                        </a:rPr>
                        <a:t>blindess</a:t>
                      </a:r>
                      <a:endParaRPr lang="en-US" sz="1600" b="0" dirty="0">
                        <a:effectLst/>
                        <a:latin typeface="Proxima Nova Rg" panose="02000506030000020004" charset="0"/>
                        <a:cs typeface="Times New Roman" panose="02020603050405020304" pitchFamily="18" charset="0"/>
                      </a:endParaRPr>
                    </a:p>
                    <a:p>
                      <a:br>
                        <a:rPr lang="en-US" sz="1600" dirty="0">
                          <a:latin typeface="Proxima Nova Rg" panose="02000506030000020004" charset="0"/>
                          <a:cs typeface="Times New Roman" panose="02020603050405020304" pitchFamily="18" charset="0"/>
                        </a:rPr>
                      </a:b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Blind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is blind</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impaired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Vision-impaired person</a:t>
                      </a:r>
                      <a:endParaRPr lang="en-US" sz="1600" b="0" dirty="0">
                        <a:effectLst/>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078785072"/>
                  </a:ext>
                </a:extLst>
              </a:tr>
              <a:tr h="370840">
                <a:tc>
                  <a:txBody>
                    <a:bodyPr/>
                    <a:lstStyle/>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Elderly</a:t>
                      </a:r>
                    </a:p>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Senior </a:t>
                      </a: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Citizen</a:t>
                      </a: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adults</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people</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Persons 65 years and older</a:t>
                      </a:r>
                      <a:endParaRPr lang="en-US" sz="1600" b="0" dirty="0">
                        <a:effectLst/>
                        <a:latin typeface="Proxima Nova Rg" panose="02000506030000020004" charset="0"/>
                        <a:cs typeface="Times New Roman" panose="02020603050405020304" pitchFamily="18" charset="0"/>
                      </a:endParaRPr>
                    </a:p>
                    <a:p>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The term ‘elderly’ is considered offensive because it depicts images of frailty and physical decline.</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1348533100"/>
                  </a:ext>
                </a:extLst>
              </a:tr>
              <a:tr h="370840">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Special Needs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Disabled people</a:t>
                      </a:r>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 disability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has a disability </a:t>
                      </a:r>
                      <a:endParaRPr lang="en-US" sz="1600" dirty="0">
                        <a:latin typeface="Proxima Nova Rg" panose="0200050603000002000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108756667"/>
                  </a:ext>
                </a:extLst>
              </a:tr>
            </a:tbl>
          </a:graphicData>
        </a:graphic>
      </p:graphicFrame>
    </p:spTree>
    <p:extLst>
      <p:ext uri="{BB962C8B-B14F-4D97-AF65-F5344CB8AC3E}">
        <p14:creationId xmlns:p14="http://schemas.microsoft.com/office/powerpoint/2010/main" val="113082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TotalTime>
  <Words>761</Words>
  <Application>Microsoft Office PowerPoint</Application>
  <PresentationFormat>Widescreen</PresentationFormat>
  <Paragraphs>105</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Proxima Nova Lt</vt:lpstr>
      <vt:lpstr>Proxima Nova Rg</vt:lpstr>
      <vt:lpstr>Gotham Medium</vt:lpstr>
      <vt:lpstr>Calibri</vt:lpstr>
      <vt:lpstr>Calibri Light</vt:lpstr>
      <vt:lpstr>Arial</vt:lpstr>
      <vt:lpstr>Office Theme</vt:lpstr>
      <vt:lpstr>Custom Design</vt:lpstr>
      <vt:lpstr>RECITATION 6 </vt:lpstr>
      <vt:lpstr>AGENDA</vt:lpstr>
      <vt:lpstr>What impacts do engineering decisions have on society?  What ethical &amp; social issues arise from the implementation of different technologies? </vt:lpstr>
      <vt:lpstr>PowerPoint Presentation</vt:lpstr>
      <vt:lpstr>PowerPoint Presentation</vt:lpstr>
      <vt:lpstr>How can we tackle instances of bias to make engineering design more inclusive?</vt:lpstr>
      <vt:lpstr>PowerPoint Presentation</vt:lpstr>
      <vt:lpstr>PowerPoint Presentation</vt:lpstr>
      <vt:lpstr>PowerPoint Presentation</vt:lpstr>
      <vt:lpstr>ETHICS SUMMARY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Jack</cp:lastModifiedBy>
  <cp:revision>46</cp:revision>
  <dcterms:created xsi:type="dcterms:W3CDTF">2020-08-23T07:07:10Z</dcterms:created>
  <dcterms:modified xsi:type="dcterms:W3CDTF">2022-10-17T12:17:53Z</dcterms:modified>
  <cp:contentStatus/>
</cp:coreProperties>
</file>