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57" r:id="rId3"/>
    <p:sldId id="283" r:id="rId4"/>
    <p:sldId id="294" r:id="rId5"/>
    <p:sldId id="302" r:id="rId6"/>
    <p:sldId id="313" r:id="rId7"/>
    <p:sldId id="308" r:id="rId8"/>
    <p:sldId id="301" r:id="rId9"/>
    <p:sldId id="295" r:id="rId10"/>
    <p:sldId id="298" r:id="rId11"/>
    <p:sldId id="317" r:id="rId12"/>
    <p:sldId id="299" r:id="rId13"/>
    <p:sldId id="316" r:id="rId14"/>
    <p:sldId id="287" r:id="rId15"/>
    <p:sldId id="304" r:id="rId16"/>
    <p:sldId id="305" r:id="rId17"/>
    <p:sldId id="306" r:id="rId18"/>
    <p:sldId id="314" r:id="rId19"/>
    <p:sldId id="318" r:id="rId20"/>
    <p:sldId id="319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82" autoAdjust="0"/>
    <p:restoredTop sz="95197" autoAdjust="0"/>
  </p:normalViewPr>
  <p:slideViewPr>
    <p:cSldViewPr>
      <p:cViewPr varScale="1">
        <p:scale>
          <a:sx n="71" d="100"/>
          <a:sy n="71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"/>
    </p:cViewPr>
  </p:sorterViewPr>
  <p:notesViewPr>
    <p:cSldViewPr>
      <p:cViewPr varScale="1">
        <p:scale>
          <a:sx n="56" d="100"/>
          <a:sy n="56" d="100"/>
        </p:scale>
        <p:origin x="-11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fld id="{DC0F6FF0-642C-4903-BB5C-244A6241CC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fld id="{D3C2DDDD-6C9A-4D98-9E6A-BA28083870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420D9-B2A7-4D8A-B437-0F0B3F750FA3}" type="slidenum">
              <a:rPr lang="en-US"/>
              <a:pPr/>
              <a:t>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Fall 2006 Pratima 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8B81-40DE-4134-A9A2-6708487409A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Oil Rig is a analogy for this property (Oxidation Is Loss, Reduction Is Gain)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0568-76E4-430C-BB1D-4B26D53B68AC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8BFF-2FF3-4595-912B-5E90A34CFD8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ED5D-CA43-4A22-BDAE-31774CAF5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323C-0892-4EE3-9E69-7CAFD48AF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EB8B-2A37-47F9-B7FA-8F54CF3E4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A66B88-57DD-4070-BDE5-EBB483DD8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C8112-7911-4AD8-89E4-281A4473B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2853-45D3-468F-804D-CD9B98052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76A8B-8659-46C9-92BE-E17CE8B38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AAB3D-7923-40E2-B434-6715735EE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EB58-7962-461E-AAD9-5344647A6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96A27-28E3-4F9B-86DE-754AACDA3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9B23E-0512-42EB-AA1F-09AD00CF8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6042-7790-48F0-B114-8266E2D2A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9847-2AEF-44B6-B2BF-27399BA75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solidFill>
                  <a:schemeClr val="tx1"/>
                </a:solidFill>
              </a:defRPr>
            </a:lvl1pPr>
          </a:lstStyle>
          <a:p>
            <a:fld id="{DF27D609-549B-456F-908F-4A462727A4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505200"/>
            <a:ext cx="9144000" cy="1470025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ahoma" pitchFamily="34" charset="0"/>
              </a:rPr>
              <a:t>EG1004 Laboratory 9:</a:t>
            </a:r>
            <a:br>
              <a:rPr lang="en-US" sz="4000" b="1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4000" b="1">
                <a:solidFill>
                  <a:schemeClr val="accent2"/>
                </a:solidFill>
                <a:latin typeface="Tahoma" pitchFamily="34" charset="0"/>
              </a:rPr>
              <a:t>Lemon-Powered 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Percentage Charged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8686800" cy="16764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Charge is logarithmic</a:t>
            </a:r>
          </a:p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It takes approximately 4</a:t>
            </a:r>
            <a:r>
              <a:rPr lang="el-GR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to charge the capacitor</a:t>
            </a:r>
          </a:p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Ex: </a:t>
            </a:r>
            <a:endParaRPr lang="el-GR" sz="18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971800"/>
            <a:ext cx="5381625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Designing of Citrus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 citrus cell/battery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Uses two different electrodes 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Citrus acid used as electrolyte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Electrolytic Solutions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Non-metallic part of circuit</a:t>
            </a:r>
          </a:p>
          <a:p>
            <a:pPr>
              <a:buFont typeface="Wingdings" pitchFamily="2" charset="2"/>
              <a:buChar char="§"/>
            </a:pPr>
            <a:endParaRPr lang="en-US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Electrolytes dissociate free ions to create an electrically conductive solution</a:t>
            </a: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Lemon Juice used as electrolyte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1693863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Materials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Lemons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Lemon Juice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Magnesium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Copper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Zinc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Nickel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Aluminum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3 Alligator Cable Sets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 Farad 2.5v Capacitor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Standard Lego Car Chassis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Lego to Alligator Cable Clip Connector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Light Emitting Diode (LED)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Small Cups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Scissors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Tape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DMM (Digital Multi-meter)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Large Plates</a:t>
            </a:r>
          </a:p>
        </p:txBody>
      </p:sp>
      <p:pic>
        <p:nvPicPr>
          <p:cNvPr id="103431" name="Picture 7" descr="LC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3855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</a:rPr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Part 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Determine voltage potential of </a:t>
            </a:r>
            <a:r>
              <a:rPr lang="en-US" dirty="0" smtClean="0">
                <a:solidFill>
                  <a:schemeClr val="accent2"/>
                </a:solidFill>
              </a:rPr>
              <a:t>electrodes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Determine positive and negative poles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Part 2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Light up LED using two lemon cells with most potent electrode pairs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Part 3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Decide on the power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Chemical cell or capacitor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Design/Build your car to accept power source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Procedure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Part 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Acquire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Squeeze/roll lemon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Connect electrodes to DMM </a:t>
            </a:r>
          </a:p>
          <a:p>
            <a:pPr lvl="2"/>
            <a:r>
              <a:rPr lang="en-US" sz="2000">
                <a:solidFill>
                  <a:schemeClr val="accent2"/>
                </a:solidFill>
              </a:rPr>
              <a:t>Record Voltage</a:t>
            </a:r>
          </a:p>
          <a:p>
            <a:pPr lvl="2"/>
            <a:r>
              <a:rPr lang="en-US" sz="2000">
                <a:solidFill>
                  <a:schemeClr val="accent2"/>
                </a:solidFill>
              </a:rPr>
              <a:t>Determine polarity of lemon cell</a:t>
            </a:r>
          </a:p>
          <a:p>
            <a:pPr lvl="1">
              <a:buFont typeface="Wingdings" pitchFamily="2" charset="2"/>
              <a:buChar char="§"/>
            </a:pPr>
            <a:endParaRPr lang="en-US" sz="240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4876800" y="2514600"/>
          <a:ext cx="3200400" cy="2655888"/>
        </p:xfrm>
        <a:graphic>
          <a:graphicData uri="http://schemas.openxmlformats.org/presentationml/2006/ole">
            <p:oleObj spid="_x0000_s86022" name="Bitmap Image" r:id="rId3" imgW="1733333" imgH="1438095" progId="PBrush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Procedure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Part 2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Create second citrus cell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Connect two citrus cells in series</a:t>
            </a:r>
          </a:p>
          <a:p>
            <a:pPr lvl="2"/>
            <a:r>
              <a:rPr lang="en-US">
                <a:solidFill>
                  <a:schemeClr val="accent2"/>
                </a:solidFill>
              </a:rPr>
              <a:t>Attach to LED</a:t>
            </a:r>
          </a:p>
          <a:p>
            <a:pPr lvl="2"/>
            <a:r>
              <a:rPr lang="en-US">
                <a:solidFill>
                  <a:schemeClr val="accent2"/>
                </a:solidFill>
              </a:rPr>
              <a:t>Is it lit?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Procedure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Part 3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Choose your electrodes (remember cost)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Design your power source</a:t>
            </a:r>
          </a:p>
          <a:p>
            <a:pPr lvl="2"/>
            <a:r>
              <a:rPr lang="en-US" sz="1800">
                <a:solidFill>
                  <a:schemeClr val="accent2"/>
                </a:solidFill>
              </a:rPr>
              <a:t>Chemical or capacitor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Design car for power source</a:t>
            </a:r>
          </a:p>
          <a:p>
            <a:pPr lvl="2"/>
            <a:r>
              <a:rPr lang="en-US" sz="1800">
                <a:solidFill>
                  <a:schemeClr val="accent2"/>
                </a:solidFill>
              </a:rPr>
              <a:t>Allow 15 min for capacitor to charge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Create a sketch/pricelist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TA must sign your work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Enter competition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Competition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8194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Factors that will effect the CR (Competition Ratio) are: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2"/>
                </a:solidFill>
              </a:rPr>
              <a:t>Distance </a:t>
            </a:r>
            <a:r>
              <a:rPr lang="en-US" sz="2400" dirty="0" smtClean="0">
                <a:solidFill>
                  <a:schemeClr val="accent2"/>
                </a:solidFill>
              </a:rPr>
              <a:t>t</a:t>
            </a:r>
            <a:r>
              <a:rPr lang="en-US" sz="2400" dirty="0" smtClean="0">
                <a:solidFill>
                  <a:schemeClr val="accent2"/>
                </a:solidFill>
              </a:rPr>
              <a:t>raveled </a:t>
            </a:r>
            <a:r>
              <a:rPr lang="en-US" sz="2400" dirty="0" smtClean="0">
                <a:solidFill>
                  <a:schemeClr val="accent2"/>
                </a:solidFill>
              </a:rPr>
              <a:t>in </a:t>
            </a:r>
            <a:r>
              <a:rPr lang="en-US" sz="2400" dirty="0" smtClean="0">
                <a:solidFill>
                  <a:schemeClr val="accent2"/>
                </a:solidFill>
              </a:rPr>
              <a:t> 60 </a:t>
            </a:r>
            <a:r>
              <a:rPr lang="en-US" sz="2400" dirty="0" smtClean="0">
                <a:solidFill>
                  <a:schemeClr val="accent2"/>
                </a:solidFill>
              </a:rPr>
              <a:t>seconds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/>
                </a:solidFill>
              </a:rPr>
              <a:t>Cost </a:t>
            </a:r>
            <a:r>
              <a:rPr lang="en-US" sz="2400" dirty="0">
                <a:solidFill>
                  <a:schemeClr val="accent2"/>
                </a:solidFill>
              </a:rPr>
              <a:t>of components</a:t>
            </a:r>
          </a:p>
          <a:p>
            <a:pPr lvl="1"/>
            <a:endParaRPr lang="en-US" sz="2400" dirty="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98712" name="Group 408"/>
          <p:cNvGraphicFramePr>
            <a:graphicFrameLocks noGrp="1"/>
          </p:cNvGraphicFramePr>
          <p:nvPr>
            <p:ph sz="quarter" idx="3"/>
          </p:nvPr>
        </p:nvGraphicFramePr>
        <p:xfrm>
          <a:off x="4343400" y="3810000"/>
          <a:ext cx="4038600" cy="2468880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8709" name="Text Box 405"/>
          <p:cNvSpPr txBox="1">
            <a:spLocks noChangeArrowheads="1"/>
          </p:cNvSpPr>
          <p:nvPr/>
        </p:nvSpPr>
        <p:spPr bwMode="auto">
          <a:xfrm>
            <a:off x="5334000" y="3124200"/>
            <a:ext cx="2362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dirty="0"/>
              <a:t>Cost List</a:t>
            </a:r>
          </a:p>
        </p:txBody>
      </p:sp>
      <p:pic>
        <p:nvPicPr>
          <p:cNvPr id="98713" name="Picture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048000" cy="1701800"/>
          </a:xfrm>
          <a:prstGeom prst="rect">
            <a:avLst/>
          </a:prstGeom>
          <a:noFill/>
        </p:spPr>
      </p:pic>
      <p:sp>
        <p:nvSpPr>
          <p:cNvPr id="98716" name="Rectangle 4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718" name="Rectangle 4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717" name="Object 413"/>
          <p:cNvGraphicFramePr>
            <a:graphicFrameLocks noChangeAspect="1"/>
          </p:cNvGraphicFramePr>
          <p:nvPr/>
        </p:nvGraphicFramePr>
        <p:xfrm>
          <a:off x="4992688" y="1841500"/>
          <a:ext cx="3425825" cy="836613"/>
        </p:xfrm>
        <a:graphic>
          <a:graphicData uri="http://schemas.openxmlformats.org/presentationml/2006/ole">
            <p:oleObj spid="_x0000_s98717" name="Equation" r:id="rId4" imgW="17017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Assignment</a:t>
            </a:r>
            <a:r>
              <a:rPr lang="en-US" dirty="0">
                <a:solidFill>
                  <a:schemeClr val="accent2"/>
                </a:solidFill>
              </a:rPr>
              <a:t>: Report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Team report</a:t>
            </a:r>
          </a:p>
          <a:p>
            <a:r>
              <a:rPr lang="en-US" dirty="0">
                <a:solidFill>
                  <a:schemeClr val="accent2"/>
                </a:solidFill>
              </a:rPr>
              <a:t>Title page</a:t>
            </a:r>
          </a:p>
          <a:p>
            <a:r>
              <a:rPr lang="en-US" dirty="0">
                <a:solidFill>
                  <a:schemeClr val="accent2"/>
                </a:solidFill>
              </a:rPr>
              <a:t>Discussion topics in the manual</a:t>
            </a:r>
          </a:p>
          <a:p>
            <a:r>
              <a:rPr lang="en-US" dirty="0">
                <a:solidFill>
                  <a:schemeClr val="accent2"/>
                </a:solidFill>
              </a:rPr>
              <a:t>Include original data with instructor’s initials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Scan in data and lab notes 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	(ask TA for assistance)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i="1">
                <a:solidFill>
                  <a:schemeClr val="accent2"/>
                </a:solidFill>
                <a:latin typeface="Tahoma" pitchFamily="34" charset="0"/>
              </a:rPr>
              <a:t>Overview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Experimental Objective</a:t>
            </a:r>
          </a:p>
          <a:p>
            <a:r>
              <a:rPr lang="en-US">
                <a:solidFill>
                  <a:schemeClr val="accent2"/>
                </a:solidFill>
              </a:rPr>
              <a:t>Background Information</a:t>
            </a:r>
          </a:p>
          <a:p>
            <a:r>
              <a:rPr lang="en-US">
                <a:solidFill>
                  <a:schemeClr val="accent2"/>
                </a:solidFill>
              </a:rPr>
              <a:t>Materials</a:t>
            </a:r>
          </a:p>
          <a:p>
            <a:r>
              <a:rPr lang="en-US">
                <a:solidFill>
                  <a:schemeClr val="accent2"/>
                </a:solidFill>
              </a:rPr>
              <a:t>Procedure</a:t>
            </a:r>
          </a:p>
          <a:p>
            <a:r>
              <a:rPr lang="en-US">
                <a:solidFill>
                  <a:schemeClr val="accent2"/>
                </a:solidFill>
              </a:rPr>
              <a:t>Report / Presentation</a:t>
            </a:r>
          </a:p>
          <a:p>
            <a:r>
              <a:rPr lang="en-US">
                <a:solidFill>
                  <a:schemeClr val="accent2"/>
                </a:solidFill>
              </a:rPr>
              <a:t>Conclusion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Assignment: Presentation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Team presentation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Include photos of the lemon car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Explain how the battery works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Return all electrodes to TA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Have return signed</a:t>
            </a:r>
          </a:p>
          <a:p>
            <a:r>
              <a:rPr lang="en-US">
                <a:solidFill>
                  <a:schemeClr val="accent2"/>
                </a:solidFill>
              </a:rPr>
              <a:t>Clean up all materials</a:t>
            </a:r>
          </a:p>
          <a:p>
            <a:r>
              <a:rPr lang="en-US">
                <a:solidFill>
                  <a:schemeClr val="accent2"/>
                </a:solidFill>
              </a:rPr>
              <a:t>TAs will tabulate competition results</a:t>
            </a:r>
          </a:p>
          <a:p>
            <a:r>
              <a:rPr lang="en-US">
                <a:solidFill>
                  <a:schemeClr val="accent2"/>
                </a:solidFill>
              </a:rPr>
              <a:t>Extra credit awarded according to manual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34486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Experimental Objective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Determine potency of reducing agents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Create chemical cells to generate electricity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Use capacitors to store/release energy</a:t>
            </a: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Build car powered by chemical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Background Information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Fundamental ideas</a:t>
            </a:r>
          </a:p>
          <a:p>
            <a:r>
              <a:rPr lang="en-US">
                <a:solidFill>
                  <a:schemeClr val="accent2"/>
                </a:solidFill>
              </a:rPr>
              <a:t>Redox (reduction/oxidation) reactions</a:t>
            </a:r>
          </a:p>
          <a:p>
            <a:r>
              <a:rPr lang="en-US">
                <a:solidFill>
                  <a:schemeClr val="accent2"/>
                </a:solidFill>
              </a:rPr>
              <a:t>Batteries</a:t>
            </a:r>
          </a:p>
          <a:p>
            <a:r>
              <a:rPr lang="en-US">
                <a:solidFill>
                  <a:schemeClr val="accent2"/>
                </a:solidFill>
              </a:rPr>
              <a:t>Designing citrus cell batteries</a:t>
            </a:r>
          </a:p>
          <a:p>
            <a:r>
              <a:rPr lang="en-US">
                <a:solidFill>
                  <a:schemeClr val="accent2"/>
                </a:solidFill>
              </a:rPr>
              <a:t>Capacitors</a:t>
            </a:r>
          </a:p>
          <a:p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81000"/>
            <a:ext cx="6870700" cy="1600200"/>
          </a:xfrm>
        </p:spPr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Fundamental Ideas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>
                <a:solidFill>
                  <a:schemeClr val="accent2"/>
                </a:solidFill>
              </a:rPr>
              <a:t>Electronegativity</a:t>
            </a:r>
            <a:r>
              <a:rPr lang="en-US" sz="2800">
                <a:solidFill>
                  <a:schemeClr val="accent2"/>
                </a:solidFill>
              </a:rPr>
              <a:t>: measure of element’s attractions of another’s electrons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267200" cy="2141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800" b="0" i="0" u="sng"/>
              <a:t>Ionization energy</a:t>
            </a:r>
            <a:r>
              <a:rPr lang="en-US" sz="2800" b="0" i="0"/>
              <a:t>: energy to remove electron from atom and form a cation</a:t>
            </a:r>
          </a:p>
          <a:p>
            <a:pPr marL="342900" indent="-342900"/>
            <a:endParaRPr lang="en-US" sz="2800"/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5257800" cy="2193925"/>
          </a:xfrm>
          <a:prstGeom prst="rect">
            <a:avLst/>
          </a:prstGeom>
          <a:noFill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1949450" cy="160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/>
              <a:t>Both properties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/>
              <a:t>Increase: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/>
              <a:t>left to right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/>
              <a:t>bottom to top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76400" y="41910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/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Redox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When a reaction can be separated into oxidation and reduction</a:t>
            </a:r>
          </a:p>
          <a:p>
            <a:r>
              <a:rPr lang="en-US">
                <a:solidFill>
                  <a:schemeClr val="accent2"/>
                </a:solidFill>
              </a:rPr>
              <a:t>Oxidation: electron loss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</a:t>
            </a:r>
            <a:r>
              <a:rPr lang="en-US" sz="3000" i="1">
                <a:solidFill>
                  <a:schemeClr val="accent2"/>
                </a:solidFill>
              </a:rPr>
              <a:t>ex: Mg </a:t>
            </a:r>
            <a:r>
              <a:rPr lang="en-US" sz="3000" i="1">
                <a:solidFill>
                  <a:schemeClr val="accent2"/>
                </a:solidFill>
                <a:sym typeface="Wingdings" pitchFamily="2" charset="2"/>
              </a:rPr>
              <a:t> Mg</a:t>
            </a:r>
            <a:r>
              <a:rPr lang="en-US" sz="3000" i="1" baseline="30000">
                <a:solidFill>
                  <a:schemeClr val="accent2"/>
                </a:solidFill>
                <a:sym typeface="Wingdings" pitchFamily="2" charset="2"/>
              </a:rPr>
              <a:t>+2</a:t>
            </a:r>
            <a:r>
              <a:rPr lang="en-US" sz="3000" i="1">
                <a:solidFill>
                  <a:schemeClr val="accent2"/>
                </a:solidFill>
                <a:sym typeface="Wingdings" pitchFamily="2" charset="2"/>
              </a:rPr>
              <a:t> + 2e</a:t>
            </a:r>
            <a:r>
              <a:rPr lang="en-US" sz="3000" i="1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  <a:endParaRPr lang="en-US" sz="3000" i="1" baseline="300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Reduction: electron gain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</a:t>
            </a:r>
            <a:r>
              <a:rPr lang="en-US" sz="3000" i="1">
                <a:solidFill>
                  <a:schemeClr val="accent2"/>
                </a:solidFill>
              </a:rPr>
              <a:t>ex: O</a:t>
            </a:r>
            <a:r>
              <a:rPr lang="en-US" sz="3000" i="1" baseline="-25000">
                <a:solidFill>
                  <a:schemeClr val="accent2"/>
                </a:solidFill>
              </a:rPr>
              <a:t>2</a:t>
            </a:r>
            <a:r>
              <a:rPr lang="en-US" sz="3000" i="1">
                <a:solidFill>
                  <a:schemeClr val="accent2"/>
                </a:solidFill>
              </a:rPr>
              <a:t> + 4e</a:t>
            </a:r>
            <a:r>
              <a:rPr lang="en-US" sz="3000" i="1" baseline="30000">
                <a:solidFill>
                  <a:schemeClr val="accent2"/>
                </a:solidFill>
              </a:rPr>
              <a:t>-</a:t>
            </a:r>
            <a:r>
              <a:rPr lang="en-US" sz="3000" i="1">
                <a:solidFill>
                  <a:schemeClr val="accent2"/>
                </a:solidFill>
              </a:rPr>
              <a:t> </a:t>
            </a:r>
            <a:r>
              <a:rPr lang="en-US" sz="3000" i="1">
                <a:solidFill>
                  <a:schemeClr val="accent2"/>
                </a:solidFill>
                <a:sym typeface="Wingdings" pitchFamily="2" charset="2"/>
              </a:rPr>
              <a:t> 2O</a:t>
            </a:r>
            <a:r>
              <a:rPr lang="en-US" sz="3000" i="1" baseline="30000">
                <a:solidFill>
                  <a:schemeClr val="accent2"/>
                </a:solidFill>
                <a:sym typeface="Wingdings" pitchFamily="2" charset="2"/>
              </a:rPr>
              <a:t>-2</a:t>
            </a:r>
            <a:endParaRPr lang="en-US" sz="3000" i="1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Batteries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5438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Battery arrangement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Series circuit increases voltage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Parallel circuit increases current</a:t>
            </a: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181600" y="3505200"/>
          <a:ext cx="1793875" cy="474663"/>
        </p:xfrm>
        <a:graphic>
          <a:graphicData uri="http://schemas.openxmlformats.org/presentationml/2006/ole">
            <p:oleObj spid="_x0000_s92164" name="Equation" r:id="rId3" imgW="863280" imgH="228600" progId="">
              <p:embed/>
            </p:oleObj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1143000" y="3429000"/>
          <a:ext cx="2057400" cy="420688"/>
        </p:xfrm>
        <a:graphic>
          <a:graphicData uri="http://schemas.openxmlformats.org/presentationml/2006/ole">
            <p:oleObj spid="_x0000_s92171" name="Equation" r:id="rId4" imgW="1117440" imgH="228600" progId="">
              <p:embed/>
            </p:oleObj>
          </a:graphicData>
        </a:graphic>
      </p:graphicFrame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17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962400"/>
            <a:ext cx="3657600" cy="2105025"/>
          </a:xfrm>
          <a:prstGeom prst="rect">
            <a:avLst/>
          </a:prstGeom>
          <a:noFill/>
        </p:spPr>
      </p:pic>
      <p:pic>
        <p:nvPicPr>
          <p:cNvPr id="9217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962400"/>
            <a:ext cx="3505200" cy="188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Capacitors</a:t>
            </a: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191000" y="2857500"/>
          <a:ext cx="4191000" cy="3143250"/>
        </p:xfrm>
        <a:graphic>
          <a:graphicData uri="http://schemas.openxmlformats.org/presentationml/2006/ole">
            <p:oleObj spid="_x0000_s81928" name="Bitmap Image" r:id="rId3" imgW="6095238" imgH="4571429" progId="PBrush">
              <p:embed/>
            </p:oleObj>
          </a:graphicData>
        </a:graphic>
      </p:graphicFrame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1752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Store electrical energy</a:t>
            </a:r>
          </a:p>
          <a:p>
            <a:r>
              <a:rPr lang="en-US">
                <a:solidFill>
                  <a:schemeClr val="accent2"/>
                </a:solidFill>
              </a:rPr>
              <a:t>1Farad Polarized Capacitor</a:t>
            </a: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95600"/>
            <a:ext cx="2365375" cy="3200400"/>
          </a:xfrm>
          <a:prstGeom prst="rect">
            <a:avLst/>
          </a:prstGeom>
          <a:noFill/>
        </p:spPr>
      </p:pic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4038600" y="3962400"/>
            <a:ext cx="1752600" cy="2209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V="1">
            <a:off x="4648200" y="3810000"/>
            <a:ext cx="14478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98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Positive</a:t>
            </a: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H="1" flipV="1">
            <a:off x="6477000" y="3810000"/>
            <a:ext cx="1219200" cy="2438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 flipV="1">
            <a:off x="6477000" y="3810000"/>
            <a:ext cx="10668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70700" cy="1600200"/>
          </a:xfrm>
        </p:spPr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Capacitor Charging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Capacitor charge limit is restricted by charge voltage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Maximizing applied voltage maximizes energy stored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Capacitor is charged in time increments called the time constant (tau):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l-GR" sz="4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4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accent2"/>
                </a:solidFill>
                <a:latin typeface="Times New Roman" pitchFamily="18" charset="0"/>
              </a:rPr>
              <a:t>=RC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R=resistance C=capacitance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527</Words>
  <Application>Microsoft PowerPoint</Application>
  <PresentationFormat>On-screen Show (4:3)</PresentationFormat>
  <Paragraphs>166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Equation</vt:lpstr>
      <vt:lpstr>Bitmap Image</vt:lpstr>
      <vt:lpstr>EG1004 Laboratory 9: Lemon-Powered Car</vt:lpstr>
      <vt:lpstr>Overview</vt:lpstr>
      <vt:lpstr>Experimental Objective</vt:lpstr>
      <vt:lpstr>Background Information</vt:lpstr>
      <vt:lpstr>Fundamental Ideas</vt:lpstr>
      <vt:lpstr>Redox Reactions</vt:lpstr>
      <vt:lpstr>Batteries</vt:lpstr>
      <vt:lpstr>Capacitors</vt:lpstr>
      <vt:lpstr>Capacitor Charging</vt:lpstr>
      <vt:lpstr>Percentage Charged</vt:lpstr>
      <vt:lpstr>Designing of Citrus Cells</vt:lpstr>
      <vt:lpstr>Electrolytic Solutions</vt:lpstr>
      <vt:lpstr>Materials</vt:lpstr>
      <vt:lpstr>Procedure</vt:lpstr>
      <vt:lpstr>Procedure</vt:lpstr>
      <vt:lpstr>Procedure</vt:lpstr>
      <vt:lpstr>Procedure</vt:lpstr>
      <vt:lpstr>Competition</vt:lpstr>
      <vt:lpstr>Assignment: Report</vt:lpstr>
      <vt:lpstr>Assignment: Presentation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Poly</dc:creator>
  <cp:lastModifiedBy>General Engineering</cp:lastModifiedBy>
  <cp:revision>74</cp:revision>
  <dcterms:created xsi:type="dcterms:W3CDTF">2002-12-23T18:44:08Z</dcterms:created>
  <dcterms:modified xsi:type="dcterms:W3CDTF">2008-06-04T16:24:39Z</dcterms:modified>
</cp:coreProperties>
</file>