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71" r:id="rId2"/>
    <p:sldId id="473" r:id="rId3"/>
    <p:sldId id="474" r:id="rId4"/>
    <p:sldId id="475" r:id="rId5"/>
    <p:sldId id="476" r:id="rId6"/>
    <p:sldId id="477" r:id="rId7"/>
    <p:sldId id="478" r:id="rId8"/>
    <p:sldId id="479" r:id="rId9"/>
    <p:sldId id="480" r:id="rId10"/>
    <p:sldId id="481" r:id="rId11"/>
    <p:sldId id="483" r:id="rId12"/>
    <p:sldId id="484" r:id="rId13"/>
    <p:sldId id="482" r:id="rId14"/>
    <p:sldId id="486" r:id="rId15"/>
    <p:sldId id="485" r:id="rId16"/>
    <p:sldId id="488" r:id="rId17"/>
    <p:sldId id="489" r:id="rId18"/>
    <p:sldId id="487" r:id="rId19"/>
    <p:sldId id="491" r:id="rId20"/>
    <p:sldId id="492" r:id="rId21"/>
    <p:sldId id="493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432" autoAdjust="0"/>
    <p:restoredTop sz="94320" autoAdjust="0"/>
  </p:normalViewPr>
  <p:slideViewPr>
    <p:cSldViewPr>
      <p:cViewPr varScale="1">
        <p:scale>
          <a:sx n="70" d="100"/>
          <a:sy n="70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9396"/>
    </p:cViewPr>
  </p:sorterViewPr>
  <p:notesViewPr>
    <p:cSldViewPr>
      <p:cViewPr varScale="1">
        <p:scale>
          <a:sx n="55" d="100"/>
          <a:sy n="55" d="100"/>
        </p:scale>
        <p:origin x="-1854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FA74781-056C-4673-8092-D4987ED95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49EFD05-C52D-491F-9A97-D6C802B49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48B81-40DE-4134-A9A2-6708487409A1}" type="slidenum">
              <a:rPr lang="en-US"/>
              <a:pPr/>
              <a:t>6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Oil Rig is a analogy for this property (Oxidation Is Loss, Reduction Is Gain)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50568-76E4-430C-BB1D-4B26D53B68AC}" type="slidenum">
              <a:rPr lang="en-US"/>
              <a:pPr/>
              <a:t>11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C08BFF-2FF3-4595-912B-5E90A34CFD8D}" type="slidenum">
              <a:rPr lang="en-US"/>
              <a:pPr/>
              <a:t>17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248400"/>
            <a:ext cx="91440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  <p:pic>
        <p:nvPicPr>
          <p:cNvPr id="8" name="Picture 3" descr="NYU Pol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51548"/>
            <a:ext cx="1143000" cy="37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7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NYU Pol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0"/>
            <a:ext cx="2305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505200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ahoma" pitchFamily="34" charset="0"/>
              </a:rPr>
              <a:t>EG1004 Laboratory 9:</a:t>
            </a:r>
            <a:br>
              <a:rPr lang="en-US" dirty="0" smtClean="0">
                <a:latin typeface="Tahoma" pitchFamily="34" charset="0"/>
              </a:rPr>
            </a:br>
            <a:r>
              <a:rPr lang="en-US" dirty="0" smtClean="0">
                <a:latin typeface="Tahoma" pitchFamily="34" charset="0"/>
              </a:rPr>
              <a:t>Lemon-Powered Car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Percentage Charged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Charge is logarithmic</a:t>
            </a:r>
          </a:p>
          <a:p>
            <a:r>
              <a:rPr lang="en-US" dirty="0" smtClean="0"/>
              <a:t>It takes approximately 4</a:t>
            </a:r>
            <a:r>
              <a:rPr lang="el-GR" dirty="0" smtClean="0">
                <a:cs typeface="Times New Roman" pitchFamily="18" charset="0"/>
              </a:rPr>
              <a:t>τ</a:t>
            </a:r>
            <a:r>
              <a:rPr lang="en-US" dirty="0" smtClean="0">
                <a:cs typeface="Times New Roman" pitchFamily="18" charset="0"/>
              </a:rPr>
              <a:t> to charge the capacitor</a:t>
            </a:r>
          </a:p>
          <a:p>
            <a:r>
              <a:rPr lang="en-US" dirty="0" smtClean="0">
                <a:cs typeface="Times New Roman" pitchFamily="18" charset="0"/>
              </a:rPr>
              <a:t>Ex: </a:t>
            </a:r>
            <a:endParaRPr lang="el-GR" dirty="0" smtClean="0"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352800"/>
            <a:ext cx="5381625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chemeClr val="accent2"/>
                </a:solidFill>
              </a:rPr>
              <a:t>Designing of Citrus Cells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A citrus cell/battery</a:t>
            </a:r>
          </a:p>
          <a:p>
            <a:pPr lvl="1">
              <a:buFont typeface="Wingdings" pitchFamily="2" charset="2"/>
              <a:buChar char="§"/>
            </a:pPr>
            <a:r>
              <a:rPr lang="en-US">
                <a:solidFill>
                  <a:schemeClr val="accent2"/>
                </a:solidFill>
              </a:rPr>
              <a:t>Uses two different electrodes </a:t>
            </a:r>
          </a:p>
          <a:p>
            <a:pPr lvl="1">
              <a:buFont typeface="Wingdings" pitchFamily="2" charset="2"/>
              <a:buChar char="§"/>
            </a:pPr>
            <a:r>
              <a:rPr lang="en-US">
                <a:solidFill>
                  <a:schemeClr val="accent2"/>
                </a:solidFill>
              </a:rPr>
              <a:t>Citrus acid used as electrolyte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chemeClr val="accent2"/>
                </a:solidFill>
              </a:rPr>
              <a:t>Electrolytic Solutions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accent2"/>
                </a:solidFill>
              </a:rPr>
              <a:t>Non-metallic part of circuit</a:t>
            </a:r>
          </a:p>
          <a:p>
            <a:pPr>
              <a:buFont typeface="Wingdings" pitchFamily="2" charset="2"/>
              <a:buChar char="§"/>
            </a:pPr>
            <a:endParaRPr lang="en-US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accent2"/>
                </a:solidFill>
              </a:rPr>
              <a:t>Electrolytes dissociate free ions to create an electrically conductive solution</a:t>
            </a:r>
            <a:br>
              <a:rPr lang="en-US">
                <a:solidFill>
                  <a:schemeClr val="accent2"/>
                </a:solidFill>
              </a:rPr>
            </a:br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Lemon Juice used as electrolyte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1571493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Lemons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Lemon Juice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Magnesium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Copper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Zinc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Nickel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Aluminum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3 Alligator Cable Sets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1 Farad 2.5v Capacitor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Standard Lego Car Chassis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Lego to Alligator Cable Clip Connector</a:t>
            </a:r>
          </a:p>
          <a:p>
            <a:endParaRPr lang="en-US" sz="20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4724400" y="16002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Light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Emitting Diode(LED)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Small Cups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Scissors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solidFill>
                  <a:schemeClr val="accent2"/>
                </a:solidFill>
                <a:latin typeface="+mn-lt"/>
              </a:rPr>
              <a:t>Tape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DMM (Digital Multi Meter)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solidFill>
                  <a:schemeClr val="accent2"/>
                </a:solidFill>
                <a:latin typeface="+mn-lt"/>
              </a:rPr>
              <a:t>Large Plates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LCC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100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2"/>
                </a:solidFill>
              </a:rPr>
              <a:t>Procedure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</a:rPr>
              <a:t>Part 1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accent2"/>
                </a:solidFill>
              </a:rPr>
              <a:t>Determine voltage potential of </a:t>
            </a:r>
            <a:r>
              <a:rPr lang="en-US" dirty="0" smtClean="0">
                <a:solidFill>
                  <a:schemeClr val="accent2"/>
                </a:solidFill>
              </a:rPr>
              <a:t>electrodes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2"/>
                </a:solidFill>
              </a:rPr>
              <a:t>Determine positive and negative poles</a:t>
            </a:r>
            <a:endParaRPr lang="en-US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</a:rPr>
              <a:t>Part 2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accent2"/>
                </a:solidFill>
              </a:rPr>
              <a:t>Light up LED using two lemon cells with most potent electrode pairs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</a:rPr>
              <a:t>Part 3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accent2"/>
                </a:solidFill>
              </a:rPr>
              <a:t>Decide on the power source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</a:rPr>
              <a:t>Chemical cell or capacitor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accent2"/>
                </a:solidFill>
              </a:rPr>
              <a:t>Design/Build your car to accept power source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sz="2800" dirty="0" smtClean="0"/>
              <a:t>Part 1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Acquire Materials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Squeeze/roll lemon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Insert electrodes into lemon ½ cm from each other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Connect electrodes to DMM </a:t>
            </a:r>
          </a:p>
          <a:p>
            <a:pPr lvl="2"/>
            <a:r>
              <a:rPr lang="en-US" sz="2000" dirty="0" smtClean="0"/>
              <a:t>Record Voltage</a:t>
            </a:r>
          </a:p>
          <a:p>
            <a:pPr lvl="2"/>
            <a:r>
              <a:rPr lang="en-US" sz="2000" dirty="0" smtClean="0"/>
              <a:t>Determine polarity of lemon cell</a:t>
            </a:r>
          </a:p>
          <a:p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514600"/>
            <a:ext cx="3200400" cy="2655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chemeClr val="accent2"/>
                </a:solidFill>
              </a:rPr>
              <a:t>Procedure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Part 2</a:t>
            </a:r>
          </a:p>
          <a:p>
            <a:pPr lvl="1">
              <a:buFont typeface="Wingdings" pitchFamily="2" charset="2"/>
              <a:buChar char="Ø"/>
            </a:pPr>
            <a:r>
              <a:rPr lang="en-US">
                <a:solidFill>
                  <a:schemeClr val="accent2"/>
                </a:solidFill>
              </a:rPr>
              <a:t>Create second citrus cell</a:t>
            </a:r>
          </a:p>
          <a:p>
            <a:pPr lvl="1">
              <a:buFont typeface="Wingdings" pitchFamily="2" charset="2"/>
              <a:buChar char="Ø"/>
            </a:pPr>
            <a:r>
              <a:rPr lang="en-US">
                <a:solidFill>
                  <a:schemeClr val="accent2"/>
                </a:solidFill>
              </a:rPr>
              <a:t>Connect two citrus cells in series</a:t>
            </a:r>
          </a:p>
          <a:p>
            <a:pPr lvl="2"/>
            <a:r>
              <a:rPr lang="en-US">
                <a:solidFill>
                  <a:schemeClr val="accent2"/>
                </a:solidFill>
              </a:rPr>
              <a:t>Attach to LED</a:t>
            </a:r>
          </a:p>
          <a:p>
            <a:pPr lvl="2"/>
            <a:r>
              <a:rPr lang="en-US">
                <a:solidFill>
                  <a:schemeClr val="accent2"/>
                </a:solidFill>
              </a:rPr>
              <a:t>Is it lit?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chemeClr val="accent2"/>
                </a:solidFill>
              </a:rPr>
              <a:t>Procedure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Part 3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chemeClr val="accent2"/>
                </a:solidFill>
              </a:rPr>
              <a:t>Choose your electrodes (remember cost)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chemeClr val="accent2"/>
                </a:solidFill>
              </a:rPr>
              <a:t>Design your power source</a:t>
            </a:r>
          </a:p>
          <a:p>
            <a:pPr lvl="2"/>
            <a:r>
              <a:rPr lang="en-US" sz="1800" dirty="0">
                <a:solidFill>
                  <a:schemeClr val="accent2"/>
                </a:solidFill>
              </a:rPr>
              <a:t>Chemical or capacitor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chemeClr val="accent2"/>
                </a:solidFill>
              </a:rPr>
              <a:t>Design car for power source</a:t>
            </a:r>
          </a:p>
          <a:p>
            <a:pPr lvl="2"/>
            <a:r>
              <a:rPr lang="en-US" sz="1800" dirty="0">
                <a:solidFill>
                  <a:schemeClr val="accent2"/>
                </a:solidFill>
              </a:rPr>
              <a:t>Allow 15 min for capacitor to charge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chemeClr val="accent2"/>
                </a:solidFill>
              </a:rPr>
              <a:t>Create a sketch/pricelist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chemeClr val="accent2"/>
                </a:solidFill>
              </a:rPr>
              <a:t>TA must sign your work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chemeClr val="accent2"/>
                </a:solidFill>
              </a:rPr>
              <a:t>Enter competition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sz="2800" dirty="0" smtClean="0"/>
              <a:t>Factors that will effect the CR (Competition Ratio) are: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Distance traveled in  60 seconds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Cost of components</a:t>
            </a:r>
          </a:p>
          <a:p>
            <a:endParaRPr lang="en-US" dirty="0"/>
          </a:p>
        </p:txBody>
      </p:sp>
      <p:pic>
        <p:nvPicPr>
          <p:cNvPr id="4" name="Picture 4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419600"/>
            <a:ext cx="3048000" cy="1701800"/>
          </a:xfrm>
          <a:prstGeom prst="rect">
            <a:avLst/>
          </a:prstGeom>
          <a:noFill/>
        </p:spPr>
      </p:pic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4992688" y="1841500"/>
          <a:ext cx="3425825" cy="836613"/>
        </p:xfrm>
        <a:graphic>
          <a:graphicData uri="http://schemas.openxmlformats.org/presentationml/2006/ole">
            <p:oleObj spid="_x0000_s12290" name="Equation" r:id="rId4" imgW="1701720" imgH="419040" progId="Equation.3">
              <p:embed/>
            </p:oleObj>
          </a:graphicData>
        </a:graphic>
      </p:graphicFrame>
      <p:sp>
        <p:nvSpPr>
          <p:cNvPr id="6" name="Text Box 405"/>
          <p:cNvSpPr txBox="1">
            <a:spLocks noChangeArrowheads="1"/>
          </p:cNvSpPr>
          <p:nvPr/>
        </p:nvSpPr>
        <p:spPr bwMode="auto">
          <a:xfrm>
            <a:off x="5334000" y="3124200"/>
            <a:ext cx="23622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3200" b="1" i="1" dirty="0">
                <a:solidFill>
                  <a:schemeClr val="accent2"/>
                </a:solidFill>
                <a:latin typeface="+mn-lt"/>
              </a:rPr>
              <a:t>Cost List</a:t>
            </a:r>
          </a:p>
        </p:txBody>
      </p:sp>
      <p:graphicFrame>
        <p:nvGraphicFramePr>
          <p:cNvPr id="7" name="Group 408"/>
          <p:cNvGraphicFramePr>
            <a:graphicFrameLocks/>
          </p:cNvGraphicFramePr>
          <p:nvPr/>
        </p:nvGraphicFramePr>
        <p:xfrm>
          <a:off x="4343400" y="3810000"/>
          <a:ext cx="4038600" cy="2468880"/>
        </p:xfrm>
        <a:graphic>
          <a:graphicData uri="http://schemas.openxmlformats.org/drawingml/2006/table">
            <a:tbl>
              <a:tblPr/>
              <a:tblGrid>
                <a:gridCol w="2717800"/>
                <a:gridCol w="1320800"/>
              </a:tblGrid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Item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Capacitor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2oz Lemon Juice (with cup)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1.5" Mg Strips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Zn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Lemon Car Components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Assignment</a:t>
            </a:r>
            <a:r>
              <a:rPr lang="en-US" dirty="0">
                <a:solidFill>
                  <a:schemeClr val="accent2"/>
                </a:solidFill>
              </a:rPr>
              <a:t>: Report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Team report</a:t>
            </a:r>
          </a:p>
          <a:p>
            <a:r>
              <a:rPr lang="en-US" dirty="0">
                <a:solidFill>
                  <a:schemeClr val="accent2"/>
                </a:solidFill>
              </a:rPr>
              <a:t>Title page</a:t>
            </a:r>
          </a:p>
          <a:p>
            <a:r>
              <a:rPr lang="en-US" dirty="0">
                <a:solidFill>
                  <a:schemeClr val="accent2"/>
                </a:solidFill>
              </a:rPr>
              <a:t>Discussion topics in the manual</a:t>
            </a:r>
          </a:p>
          <a:p>
            <a:r>
              <a:rPr lang="en-US" dirty="0">
                <a:solidFill>
                  <a:schemeClr val="accent2"/>
                </a:solidFill>
              </a:rPr>
              <a:t>Include original data with instructor’s initials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chemeClr val="accent2"/>
                </a:solidFill>
              </a:rPr>
              <a:t>Scan in data and lab notes 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	(ask TA for assistance)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4000" b="1" i="1">
                <a:solidFill>
                  <a:schemeClr val="accent2"/>
                </a:solidFill>
                <a:latin typeface="Tahoma" pitchFamily="34" charset="0"/>
              </a:rPr>
              <a:t>Overview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1000" y="25908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 i="0">
              <a:solidFill>
                <a:schemeClr val="tx1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Experimental Objective</a:t>
            </a:r>
          </a:p>
          <a:p>
            <a:r>
              <a:rPr lang="en-US">
                <a:solidFill>
                  <a:schemeClr val="accent2"/>
                </a:solidFill>
              </a:rPr>
              <a:t>Background Information</a:t>
            </a:r>
          </a:p>
          <a:p>
            <a:r>
              <a:rPr lang="en-US">
                <a:solidFill>
                  <a:schemeClr val="accent2"/>
                </a:solidFill>
              </a:rPr>
              <a:t>Materials</a:t>
            </a:r>
          </a:p>
          <a:p>
            <a:r>
              <a:rPr lang="en-US">
                <a:solidFill>
                  <a:schemeClr val="accent2"/>
                </a:solidFill>
              </a:rPr>
              <a:t>Procedure</a:t>
            </a:r>
          </a:p>
          <a:p>
            <a:r>
              <a:rPr lang="en-US">
                <a:solidFill>
                  <a:schemeClr val="accent2"/>
                </a:solidFill>
              </a:rPr>
              <a:t>Report / Presentation</a:t>
            </a:r>
          </a:p>
          <a:p>
            <a:r>
              <a:rPr lang="en-US">
                <a:solidFill>
                  <a:schemeClr val="accent2"/>
                </a:solidFill>
              </a:rPr>
              <a:t>Conclusion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Assignment: Presentation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Team presentation</a:t>
            </a:r>
          </a:p>
          <a:p>
            <a:pPr>
              <a:buFontTx/>
              <a:buNone/>
            </a:pP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Include photos of the lemon car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Explain how the battery works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chemeClr val="accent2"/>
                </a:solidFill>
              </a:rPr>
              <a:t>Conclusion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572000" cy="44196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Return all electrodes to TA</a:t>
            </a:r>
          </a:p>
          <a:p>
            <a:pPr lvl="1">
              <a:buFont typeface="Wingdings" pitchFamily="2" charset="2"/>
              <a:buChar char="Ø"/>
            </a:pPr>
            <a:r>
              <a:rPr lang="en-US">
                <a:solidFill>
                  <a:schemeClr val="accent2"/>
                </a:solidFill>
              </a:rPr>
              <a:t>Have return signed</a:t>
            </a:r>
          </a:p>
          <a:p>
            <a:r>
              <a:rPr lang="en-US">
                <a:solidFill>
                  <a:schemeClr val="accent2"/>
                </a:solidFill>
              </a:rPr>
              <a:t>Clean up all materials</a:t>
            </a:r>
          </a:p>
          <a:p>
            <a:r>
              <a:rPr lang="en-US">
                <a:solidFill>
                  <a:schemeClr val="accent2"/>
                </a:solidFill>
              </a:rPr>
              <a:t>TAs will tabulate competition results</a:t>
            </a:r>
          </a:p>
          <a:p>
            <a:r>
              <a:rPr lang="en-US">
                <a:solidFill>
                  <a:schemeClr val="accent2"/>
                </a:solidFill>
              </a:rPr>
              <a:t>Extra credit awarded according to manual</a:t>
            </a: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828800"/>
            <a:ext cx="3344863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chemeClr val="accent2"/>
                </a:solidFill>
              </a:rPr>
              <a:t>Experimental Objective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Determine potency of reducing agents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Create chemical cells to generate electricity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Use capacitors to store/release energy</a:t>
            </a:r>
            <a:br>
              <a:rPr lang="en-US">
                <a:solidFill>
                  <a:schemeClr val="accent2"/>
                </a:solidFill>
              </a:rPr>
            </a:br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Build car powered by chemical reaction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chemeClr val="accent2"/>
                </a:solidFill>
              </a:rPr>
              <a:t>Background Information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Fundamental ideas</a:t>
            </a:r>
          </a:p>
          <a:p>
            <a:r>
              <a:rPr lang="en-US">
                <a:solidFill>
                  <a:schemeClr val="accent2"/>
                </a:solidFill>
              </a:rPr>
              <a:t>Redox (reduction/oxidation) reactions</a:t>
            </a:r>
          </a:p>
          <a:p>
            <a:r>
              <a:rPr lang="en-US">
                <a:solidFill>
                  <a:schemeClr val="accent2"/>
                </a:solidFill>
              </a:rPr>
              <a:t>Batteries</a:t>
            </a:r>
          </a:p>
          <a:p>
            <a:r>
              <a:rPr lang="en-US">
                <a:solidFill>
                  <a:schemeClr val="accent2"/>
                </a:solidFill>
              </a:rPr>
              <a:t>Designing citrus cell batteries</a:t>
            </a:r>
          </a:p>
          <a:p>
            <a:r>
              <a:rPr lang="en-US">
                <a:solidFill>
                  <a:schemeClr val="accent2"/>
                </a:solidFill>
              </a:rPr>
              <a:t>Capacitors</a:t>
            </a:r>
          </a:p>
          <a:p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870700" cy="1600200"/>
          </a:xfrm>
        </p:spPr>
        <p:txBody>
          <a:bodyPr/>
          <a:lstStyle/>
          <a:p>
            <a:r>
              <a:rPr lang="en-US" b="1" i="1" dirty="0">
                <a:solidFill>
                  <a:schemeClr val="accent2"/>
                </a:solidFill>
              </a:rPr>
              <a:t>Fundamental Ideas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44196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u="sng">
                <a:solidFill>
                  <a:schemeClr val="accent2"/>
                </a:solidFill>
              </a:rPr>
              <a:t>Electronegativity</a:t>
            </a:r>
            <a:r>
              <a:rPr lang="en-US" sz="2800">
                <a:solidFill>
                  <a:schemeClr val="accent2"/>
                </a:solidFill>
              </a:rPr>
              <a:t>: measure of element’s attractions of another’s electrons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 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4648200" y="1219200"/>
            <a:ext cx="4267200" cy="2141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en-US" sz="2800" b="0" i="0" u="sng"/>
              <a:t>Ionization energy</a:t>
            </a:r>
            <a:r>
              <a:rPr lang="en-US" sz="2800" b="0" i="0"/>
              <a:t>: energy to remove electron from atom and form a cation</a:t>
            </a:r>
          </a:p>
          <a:p>
            <a:pPr marL="342900" indent="-342900"/>
            <a:endParaRPr lang="en-US" sz="2800"/>
          </a:p>
        </p:txBody>
      </p:sp>
      <p:pic>
        <p:nvPicPr>
          <p:cNvPr id="8295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86200"/>
            <a:ext cx="5257800" cy="2193925"/>
          </a:xfrm>
          <a:prstGeom prst="rect">
            <a:avLst/>
          </a:prstGeom>
          <a:noFill/>
        </p:spPr>
      </p:pic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6248400" y="4114800"/>
            <a:ext cx="1949450" cy="160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800"/>
              <a:t>Both properties </a:t>
            </a:r>
          </a:p>
          <a:p>
            <a:pPr marL="342900" indent="-342900">
              <a:spcBef>
                <a:spcPct val="50000"/>
              </a:spcBef>
            </a:pPr>
            <a:r>
              <a:rPr lang="en-US" sz="1800"/>
              <a:t>Increase: </a:t>
            </a:r>
          </a:p>
          <a:p>
            <a:pPr marL="342900" indent="-342900">
              <a:spcBef>
                <a:spcPct val="50000"/>
              </a:spcBef>
            </a:pPr>
            <a:r>
              <a:rPr lang="en-US" sz="1800"/>
              <a:t>left to right  </a:t>
            </a:r>
          </a:p>
          <a:p>
            <a:pPr marL="342900" indent="-342900">
              <a:spcBef>
                <a:spcPct val="50000"/>
              </a:spcBef>
            </a:pPr>
            <a:r>
              <a:rPr lang="en-US" sz="1800"/>
              <a:t>bottom to top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1676400" y="4191000"/>
            <a:ext cx="2209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/>
              <a:t>Periodic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chemeClr val="accent2"/>
                </a:solidFill>
              </a:rPr>
              <a:t>Redox Reactions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When a reaction can be separated into oxidation and reduction</a:t>
            </a:r>
          </a:p>
          <a:p>
            <a:r>
              <a:rPr lang="en-US">
                <a:solidFill>
                  <a:schemeClr val="accent2"/>
                </a:solidFill>
              </a:rPr>
              <a:t>Oxidation: electron loss</a:t>
            </a:r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		</a:t>
            </a:r>
            <a:r>
              <a:rPr lang="en-US" sz="3000" i="1">
                <a:solidFill>
                  <a:schemeClr val="accent2"/>
                </a:solidFill>
              </a:rPr>
              <a:t>ex: Mg </a:t>
            </a:r>
            <a:r>
              <a:rPr lang="en-US" sz="3000" i="1">
                <a:solidFill>
                  <a:schemeClr val="accent2"/>
                </a:solidFill>
                <a:sym typeface="Wingdings" pitchFamily="2" charset="2"/>
              </a:rPr>
              <a:t> Mg</a:t>
            </a:r>
            <a:r>
              <a:rPr lang="en-US" sz="3000" i="1" baseline="30000">
                <a:solidFill>
                  <a:schemeClr val="accent2"/>
                </a:solidFill>
                <a:sym typeface="Wingdings" pitchFamily="2" charset="2"/>
              </a:rPr>
              <a:t>+2</a:t>
            </a:r>
            <a:r>
              <a:rPr lang="en-US" sz="3000" i="1">
                <a:solidFill>
                  <a:schemeClr val="accent2"/>
                </a:solidFill>
                <a:sym typeface="Wingdings" pitchFamily="2" charset="2"/>
              </a:rPr>
              <a:t> + 2e</a:t>
            </a:r>
            <a:r>
              <a:rPr lang="en-US" sz="3000" i="1" baseline="30000">
                <a:solidFill>
                  <a:schemeClr val="accent2"/>
                </a:solidFill>
                <a:sym typeface="Wingdings" pitchFamily="2" charset="2"/>
              </a:rPr>
              <a:t>-</a:t>
            </a:r>
            <a:endParaRPr lang="en-US" sz="3000" i="1" baseline="30000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Reduction: electron gain</a:t>
            </a:r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		</a:t>
            </a:r>
            <a:r>
              <a:rPr lang="en-US" sz="3000" i="1">
                <a:solidFill>
                  <a:schemeClr val="accent2"/>
                </a:solidFill>
              </a:rPr>
              <a:t>ex: O</a:t>
            </a:r>
            <a:r>
              <a:rPr lang="en-US" sz="3000" i="1" baseline="-25000">
                <a:solidFill>
                  <a:schemeClr val="accent2"/>
                </a:solidFill>
              </a:rPr>
              <a:t>2</a:t>
            </a:r>
            <a:r>
              <a:rPr lang="en-US" sz="3000" i="1">
                <a:solidFill>
                  <a:schemeClr val="accent2"/>
                </a:solidFill>
              </a:rPr>
              <a:t> + 4e</a:t>
            </a:r>
            <a:r>
              <a:rPr lang="en-US" sz="3000" i="1" baseline="30000">
                <a:solidFill>
                  <a:schemeClr val="accent2"/>
                </a:solidFill>
              </a:rPr>
              <a:t>-</a:t>
            </a:r>
            <a:r>
              <a:rPr lang="en-US" sz="3000" i="1">
                <a:solidFill>
                  <a:schemeClr val="accent2"/>
                </a:solidFill>
              </a:rPr>
              <a:t> </a:t>
            </a:r>
            <a:r>
              <a:rPr lang="en-US" sz="3000" i="1">
                <a:solidFill>
                  <a:schemeClr val="accent2"/>
                </a:solidFill>
                <a:sym typeface="Wingdings" pitchFamily="2" charset="2"/>
              </a:rPr>
              <a:t> 2O</a:t>
            </a:r>
            <a:r>
              <a:rPr lang="en-US" sz="3000" i="1" baseline="30000">
                <a:solidFill>
                  <a:schemeClr val="accent2"/>
                </a:solidFill>
                <a:sym typeface="Wingdings" pitchFamily="2" charset="2"/>
              </a:rPr>
              <a:t>-2</a:t>
            </a:r>
            <a:endParaRPr lang="en-US" sz="3000" i="1" baseline="30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Batteries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Battery arrangement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/>
              <a:t>Series circuit increases voltage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/>
              <a:t>Parallel circuit increases current</a:t>
            </a:r>
          </a:p>
          <a:p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5181600" y="3505200"/>
          <a:ext cx="1793875" cy="474663"/>
        </p:xfrm>
        <a:graphic>
          <a:graphicData uri="http://schemas.openxmlformats.org/presentationml/2006/ole">
            <p:oleObj spid="_x0000_s6146" name="Equation" r:id="rId3" imgW="863280" imgH="228600" progId="">
              <p:embed/>
            </p:oleObj>
          </a:graphicData>
        </a:graphic>
      </p:graphicFrame>
      <p:graphicFrame>
        <p:nvGraphicFramePr>
          <p:cNvPr id="5" name="Object 11"/>
          <p:cNvGraphicFramePr>
            <a:graphicFrameLocks noChangeAspect="1"/>
          </p:cNvGraphicFramePr>
          <p:nvPr/>
        </p:nvGraphicFramePr>
        <p:xfrm>
          <a:off x="1143000" y="3429000"/>
          <a:ext cx="2057400" cy="420688"/>
        </p:xfrm>
        <a:graphic>
          <a:graphicData uri="http://schemas.openxmlformats.org/presentationml/2006/ole">
            <p:oleObj spid="_x0000_s6147" name="Equation" r:id="rId4" imgW="1117440" imgH="228600" progId="">
              <p:embed/>
            </p:oleObj>
          </a:graphicData>
        </a:graphic>
      </p:graphicFrame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962400"/>
            <a:ext cx="3657600" cy="2105025"/>
          </a:xfrm>
          <a:prstGeom prst="rect">
            <a:avLst/>
          </a:prstGeom>
          <a:noFill/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3962400"/>
            <a:ext cx="3505200" cy="1887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Capacitors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 electrical energy</a:t>
            </a:r>
          </a:p>
          <a:p>
            <a:r>
              <a:rPr lang="en-US" dirty="0" smtClean="0"/>
              <a:t>1Farad Polarized Capacitor</a:t>
            </a:r>
          </a:p>
          <a:p>
            <a:endParaRPr lang="en-US" dirty="0"/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4191000" y="2857500"/>
          <a:ext cx="4191000" cy="3143250"/>
        </p:xfrm>
        <a:graphic>
          <a:graphicData uri="http://schemas.openxmlformats.org/presentationml/2006/ole">
            <p:oleObj spid="_x0000_s8194" name="Bitmap Image" r:id="rId3" imgW="6095238" imgH="4571429" progId="PBrush">
              <p:embed/>
            </p:oleObj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895600"/>
            <a:ext cx="2365375" cy="3200400"/>
          </a:xfrm>
          <a:prstGeom prst="rect">
            <a:avLst/>
          </a:prstGeom>
          <a:noFill/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 flipH="1">
            <a:off x="4038600" y="3962400"/>
            <a:ext cx="1752600" cy="22098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4648200" y="3810000"/>
            <a:ext cx="1447800" cy="2438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 flipV="1">
            <a:off x="6477000" y="3810000"/>
            <a:ext cx="1219200" cy="24384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 flipV="1">
            <a:off x="6477000" y="3810000"/>
            <a:ext cx="1066800" cy="2514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733800" y="6096000"/>
            <a:ext cx="1981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 b="1" i="1" dirty="0">
                <a:solidFill>
                  <a:schemeClr val="accent2"/>
                </a:solidFill>
                <a:latin typeface="+mn-lt"/>
              </a:rPr>
              <a:t>Positive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858000" y="6172200"/>
            <a:ext cx="1676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 b="1" i="1" dirty="0">
                <a:solidFill>
                  <a:schemeClr val="accent2"/>
                </a:solidFill>
                <a:latin typeface="+mn-lt"/>
              </a:rPr>
              <a:t>Negative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6870700" cy="1600200"/>
          </a:xfrm>
        </p:spPr>
        <p:txBody>
          <a:bodyPr/>
          <a:lstStyle/>
          <a:p>
            <a:r>
              <a:rPr lang="en-US" b="1" i="1">
                <a:solidFill>
                  <a:schemeClr val="accent2"/>
                </a:solidFill>
              </a:rPr>
              <a:t>Capacitor Charging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</a:rPr>
              <a:t>Capacitor charge limit is restricted by charge voltage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</a:rPr>
              <a:t>Maximizing applied voltage maximizes energy stored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</a:rPr>
              <a:t>Capacitor is charged in time increments called the time constant (tau):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4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l-GR" sz="4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4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solidFill>
                  <a:schemeClr val="accent2"/>
                </a:solidFill>
                <a:latin typeface="Times New Roman" pitchFamily="18" charset="0"/>
              </a:rPr>
              <a:t>=RC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schemeClr val="accent2"/>
                </a:solidFill>
                <a:latin typeface="Times New Roman" pitchFamily="18" charset="0"/>
              </a:rPr>
              <a:t>R=resistance C=capacitance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_NYU-Poly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EG_NYU-Poly_Template</Template>
  <TotalTime>14</TotalTime>
  <Words>520</Words>
  <Application>Microsoft Office PowerPoint</Application>
  <PresentationFormat>On-screen Show (4:3)</PresentationFormat>
  <Paragraphs>163</Paragraphs>
  <Slides>21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EG_NYU-Poly_Template</vt:lpstr>
      <vt:lpstr>Equation</vt:lpstr>
      <vt:lpstr>Bitmap Image</vt:lpstr>
      <vt:lpstr>EG1004 Laboratory 9: Lemon-Powered Car</vt:lpstr>
      <vt:lpstr>Overview</vt:lpstr>
      <vt:lpstr>Experimental Objective</vt:lpstr>
      <vt:lpstr>Background Information</vt:lpstr>
      <vt:lpstr>Fundamental Ideas</vt:lpstr>
      <vt:lpstr>Redox Reactions</vt:lpstr>
      <vt:lpstr>Batteries</vt:lpstr>
      <vt:lpstr>Capacitors</vt:lpstr>
      <vt:lpstr>Capacitor Charging</vt:lpstr>
      <vt:lpstr>Percentage Charged</vt:lpstr>
      <vt:lpstr>Designing of Citrus Cells</vt:lpstr>
      <vt:lpstr>Electrolytic Solutions</vt:lpstr>
      <vt:lpstr>Materials</vt:lpstr>
      <vt:lpstr>Procedure</vt:lpstr>
      <vt:lpstr>Procedure</vt:lpstr>
      <vt:lpstr>Procedure</vt:lpstr>
      <vt:lpstr>Procedure</vt:lpstr>
      <vt:lpstr>Competition</vt:lpstr>
      <vt:lpstr>Assignment: Report</vt:lpstr>
      <vt:lpstr>Assignment: Presentation</vt:lpstr>
      <vt:lpstr>Conclusion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EG1004 Laboratory 9: Lemon-Powered Car</dc:title>
  <dc:creator> </dc:creator>
  <cp:lastModifiedBy> </cp:lastModifiedBy>
  <cp:revision>2</cp:revision>
  <dcterms:created xsi:type="dcterms:W3CDTF">2009-06-30T19:03:22Z</dcterms:created>
  <dcterms:modified xsi:type="dcterms:W3CDTF">2009-06-30T19:17:30Z</dcterms:modified>
</cp:coreProperties>
</file>