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24"/>
  </p:notesMasterIdLst>
  <p:sldIdLst>
    <p:sldId id="25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DDDDDD"/>
    <a:srgbClr val="FFFFFF"/>
    <a:srgbClr val="0000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58" autoAdjust="0"/>
    <p:restoredTop sz="95388" autoAdjust="0"/>
  </p:normalViewPr>
  <p:slideViewPr>
    <p:cSldViewPr>
      <p:cViewPr>
        <p:scale>
          <a:sx n="100" d="100"/>
          <a:sy n="100" d="100"/>
        </p:scale>
        <p:origin x="-30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9/6/2009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L.Mexhitaj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8E97-8AB3-419F-A3E1-BD8EA91441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48B81-40DE-4134-A9A2-6708487409A1}" type="slidenum">
              <a:rPr lang="en-US"/>
              <a:pPr/>
              <a:t>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Oil Rig is a analogy for this property (Oxidation Is Loss, Reduction Is Gain)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50568-76E4-430C-BB1D-4B26D53B68AC}" type="slidenum">
              <a:rPr lang="en-US"/>
              <a:pPr/>
              <a:t>11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08BFF-2FF3-4595-912B-5E90A34CFD8D}" type="slidenum">
              <a:rPr lang="en-US"/>
              <a:pPr/>
              <a:t>17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429000"/>
            <a:ext cx="6705600" cy="86677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AU"/>
              <a:t>Click to edit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267200"/>
            <a:ext cx="67056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AU"/>
              <a:t>Click to edit subtitle style</a:t>
            </a:r>
          </a:p>
        </p:txBody>
      </p:sp>
      <p:pic>
        <p:nvPicPr>
          <p:cNvPr id="4" name="Picture 3" descr="NYU-Poly_RG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371600" y="5638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EG1003: Introduction to Engineering and Design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859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5054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5240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0767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248400"/>
            <a:ext cx="9144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  <p:pic>
        <p:nvPicPr>
          <p:cNvPr id="8" name="Picture 3" descr="NYU Pol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51548"/>
            <a:ext cx="1143000" cy="3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543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		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1"/>
            <a:ext cx="77724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Lemon-Powered Car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Percentage Charged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Charge is logarithmic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It takes approximately 4</a:t>
            </a:r>
            <a:r>
              <a:rPr lang="el-GR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to charge the capacitor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Ex: </a:t>
            </a:r>
            <a:endParaRPr lang="el-GR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352800"/>
            <a:ext cx="5381625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Designing of Citrus Cells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 citrus cell/battery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Uses two different electrodes 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Citrus acid used as electrolyte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Electrolytic Solutions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Non-metallic part of circuit</a:t>
            </a:r>
          </a:p>
          <a:p>
            <a:pPr>
              <a:buFont typeface="Wingdings" pitchFamily="2" charset="2"/>
              <a:buChar char="§"/>
            </a:pPr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Electrolytes dissociate free ions to create an electrically conductive solution</a:t>
            </a:r>
            <a:b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</a:br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Lemon Juice used as electrolyte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1571493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Materials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Lemons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Lemon Juice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Magnesium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Copper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Zinc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Nickel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Aluminum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3 Alligator Cable Sets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 Farad 2.5v Capacitor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Standard Lego Car Chassis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Lego to Alligator Cable Clip Connector</a:t>
            </a:r>
          </a:p>
          <a:p>
            <a:endParaRPr lang="en-US" sz="2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724400" y="1600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Light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Emitting Diode(LED)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Small Cups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Scissors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Tape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DMM (Digital Multi Meter)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Large Plates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 descr="LCC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Procedure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1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voltage potential of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electrodes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positive and negative poles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2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Light up LED using two lemon cells with most potent electrode pairs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3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Decide on the power source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Chemical cell or capacitor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Design/Build your car to accept power source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Procedure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1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Acquire Materials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Squeeze/roll lemon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Insert electrodes into lemon ½ cm from each other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Connect electrodes to DMM </a:t>
            </a:r>
          </a:p>
          <a:p>
            <a:pPr lvl="2"/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Record Voltage</a:t>
            </a:r>
          </a:p>
          <a:p>
            <a:pPr lvl="2"/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polarity of lemon cell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514600"/>
            <a:ext cx="3200400" cy="2655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Procedure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2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Create second citrus cell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Connect two citrus cells in series</a:t>
            </a:r>
          </a:p>
          <a:p>
            <a:pPr lvl="2"/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Attach to LED</a:t>
            </a:r>
          </a:p>
          <a:p>
            <a:pPr lvl="2"/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Is it lit?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Procedure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3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Choose your electrodes (remember cost)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Design your power source</a:t>
            </a:r>
          </a:p>
          <a:p>
            <a:pPr lvl="2"/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Chemical or capacitor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Design car for power source</a:t>
            </a:r>
          </a:p>
          <a:p>
            <a:pPr lvl="2"/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Allow 15 min for capacitor to charge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Create a sketch/pricelist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TA must sign your work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Enter competition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Competition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Factors that will effect the CR (Competition Ratio) are: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Distance traveled in  60 seconds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Cost of components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19600"/>
            <a:ext cx="3048000" cy="1701800"/>
          </a:xfrm>
          <a:prstGeom prst="rect">
            <a:avLst/>
          </a:prstGeom>
          <a:noFill/>
        </p:spPr>
      </p:pic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992688" y="1841500"/>
          <a:ext cx="3425825" cy="836613"/>
        </p:xfrm>
        <a:graphic>
          <a:graphicData uri="http://schemas.openxmlformats.org/presentationml/2006/ole">
            <p:oleObj spid="_x0000_s12290" name="Equation" r:id="rId4" imgW="1701720" imgH="419040" progId="Equation.3">
              <p:embed/>
            </p:oleObj>
          </a:graphicData>
        </a:graphic>
      </p:graphicFrame>
      <p:sp>
        <p:nvSpPr>
          <p:cNvPr id="6" name="Text Box 405"/>
          <p:cNvSpPr txBox="1">
            <a:spLocks noChangeArrowheads="1"/>
          </p:cNvSpPr>
          <p:nvPr/>
        </p:nvSpPr>
        <p:spPr bwMode="auto">
          <a:xfrm>
            <a:off x="5334000" y="3124200"/>
            <a:ext cx="2362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Cost List</a:t>
            </a:r>
          </a:p>
        </p:txBody>
      </p:sp>
      <p:graphicFrame>
        <p:nvGraphicFramePr>
          <p:cNvPr id="7" name="Group 408"/>
          <p:cNvGraphicFramePr>
            <a:graphicFrameLocks/>
          </p:cNvGraphicFramePr>
          <p:nvPr/>
        </p:nvGraphicFramePr>
        <p:xfrm>
          <a:off x="4343400" y="3810000"/>
          <a:ext cx="4038600" cy="2468880"/>
        </p:xfrm>
        <a:graphic>
          <a:graphicData uri="http://schemas.openxmlformats.org/drawingml/2006/table">
            <a:tbl>
              <a:tblPr/>
              <a:tblGrid>
                <a:gridCol w="2717800"/>
                <a:gridCol w="1320800"/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Item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Capacitor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2oz Lemon Juice (with cup)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1.5" Mg Strips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Lemon Car Components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Assignment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: Report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Team report</a:t>
            </a: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Title page</a:t>
            </a: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Discussion topics in the manual</a:t>
            </a: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Include original data with instructor’s initials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Scan in data and lab notes 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(ask TA for assistance)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0066"/>
                </a:solidFill>
                <a:latin typeface="Tahoma" pitchFamily="34" charset="0"/>
              </a:rPr>
              <a:t>Overview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chemeClr val="tx1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Experimental Objective</a:t>
            </a: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Background Information</a:t>
            </a: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Materials</a:t>
            </a: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Procedure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Assignment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Assignment: Presentation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Team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presentation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Include photos of the lemon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car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Explain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how the battery works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Conclusion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72000" cy="4419600"/>
          </a:xfrm>
        </p:spPr>
        <p:txBody>
          <a:bodyPr/>
          <a:lstStyle/>
          <a:p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Return all electrodes to TA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Have return signed</a:t>
            </a:r>
          </a:p>
          <a:p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Clean up all materials</a:t>
            </a:r>
          </a:p>
          <a:p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TAs will tabulate competition results</a:t>
            </a:r>
          </a:p>
          <a:p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Extra credit awarded according to manual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828800"/>
            <a:ext cx="3344863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Experimental Objective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potency of reducing agents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Create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chemical cells to generate electricity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Use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capacitors to store/release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energy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Build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car powered by chemical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Background Information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66"/>
                </a:solidFill>
              </a:rPr>
              <a:t>Fundamental ideas</a:t>
            </a:r>
          </a:p>
          <a:p>
            <a:r>
              <a:rPr lang="en-US" dirty="0" err="1">
                <a:solidFill>
                  <a:srgbClr val="000066"/>
                </a:solidFill>
              </a:rPr>
              <a:t>Redox</a:t>
            </a:r>
            <a:r>
              <a:rPr lang="en-US" dirty="0">
                <a:solidFill>
                  <a:srgbClr val="000066"/>
                </a:solidFill>
              </a:rPr>
              <a:t> (reduction/oxidation) reactions</a:t>
            </a:r>
          </a:p>
          <a:p>
            <a:r>
              <a:rPr lang="en-US" dirty="0">
                <a:solidFill>
                  <a:srgbClr val="000066"/>
                </a:solidFill>
              </a:rPr>
              <a:t>Batteries</a:t>
            </a:r>
          </a:p>
          <a:p>
            <a:r>
              <a:rPr lang="en-US" dirty="0">
                <a:solidFill>
                  <a:srgbClr val="000066"/>
                </a:solidFill>
              </a:rPr>
              <a:t>Designing citrus cell batteries</a:t>
            </a:r>
          </a:p>
          <a:p>
            <a:r>
              <a:rPr lang="en-US" dirty="0">
                <a:solidFill>
                  <a:srgbClr val="000066"/>
                </a:solidFill>
              </a:rPr>
              <a:t>Capacitors</a:t>
            </a:r>
          </a:p>
          <a:p>
            <a:endParaRPr lang="en-US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870700" cy="1600200"/>
          </a:xfrm>
        </p:spPr>
        <p:txBody>
          <a:bodyPr/>
          <a:lstStyle/>
          <a:p>
            <a:r>
              <a:rPr lang="en-US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Fundamental Ideas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4196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Electronegativity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: measure of element’s attractions of another’s electrons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 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4648200" y="1219200"/>
            <a:ext cx="4267200" cy="20744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sz="2800" b="0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Ionization energy: energy to remove electron from atom and form a </a:t>
            </a:r>
            <a:r>
              <a:rPr lang="en-US" sz="2800" b="0" i="0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cation</a:t>
            </a:r>
            <a:endParaRPr lang="en-US" sz="2800" b="0" i="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/>
            <a:endParaRPr lang="en-US" sz="2800" dirty="0">
              <a:solidFill>
                <a:srgbClr val="000066"/>
              </a:solidFill>
            </a:endParaRPr>
          </a:p>
        </p:txBody>
      </p:sp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86200"/>
            <a:ext cx="5257800" cy="2193925"/>
          </a:xfrm>
          <a:prstGeom prst="rect">
            <a:avLst/>
          </a:prstGeom>
          <a:noFill/>
        </p:spPr>
      </p:pic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6248400" y="4114800"/>
            <a:ext cx="1819729" cy="161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Both properties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Increase: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left to right 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bottom to top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1676400" y="4191000"/>
            <a:ext cx="2209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Redox</a:t>
            </a:r>
            <a:r>
              <a:rPr lang="en-US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Reactions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When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 reaction can be separated into oxidation and reduction</a:t>
            </a: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Oxidation: electron loss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ex: Mg 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 Mg</a:t>
            </a:r>
            <a:r>
              <a:rPr lang="en-US" sz="3000" i="1" baseline="30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+2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+ 2e</a:t>
            </a:r>
            <a:r>
              <a:rPr lang="en-US" sz="3000" i="1" baseline="30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-</a:t>
            </a:r>
            <a:endParaRPr lang="en-US" sz="3000" i="1" baseline="30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Reduction: electron gain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ex: O</a:t>
            </a:r>
            <a:r>
              <a:rPr lang="en-US" sz="3000" i="1" baseline="-25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+ 4e</a:t>
            </a:r>
            <a:r>
              <a:rPr lang="en-US" sz="3000" i="1" baseline="30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 2O</a:t>
            </a:r>
            <a:r>
              <a:rPr lang="en-US" sz="3000" i="1" baseline="30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-2</a:t>
            </a:r>
            <a:endParaRPr lang="en-US" sz="3000" i="1" baseline="30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Batteries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Battery arrangement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Series circuit increases voltage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Parallel circuit increases current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181600" y="3505200"/>
          <a:ext cx="1793875" cy="474663"/>
        </p:xfrm>
        <a:graphic>
          <a:graphicData uri="http://schemas.openxmlformats.org/presentationml/2006/ole">
            <p:oleObj spid="_x0000_s10242" name="Equation" r:id="rId3" imgW="863280" imgH="228600" progId="">
              <p:embed/>
            </p:oleObj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1143000" y="3429000"/>
          <a:ext cx="2057400" cy="420688"/>
        </p:xfrm>
        <a:graphic>
          <a:graphicData uri="http://schemas.openxmlformats.org/presentationml/2006/ole">
            <p:oleObj spid="_x0000_s10243" name="Equation" r:id="rId4" imgW="1117440" imgH="228600" progId="">
              <p:embed/>
            </p:oleObj>
          </a:graphicData>
        </a:graphic>
      </p:graphicFrame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962400"/>
            <a:ext cx="3657600" cy="2105025"/>
          </a:xfrm>
          <a:prstGeom prst="rect">
            <a:avLst/>
          </a:prstGeom>
          <a:noFill/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962400"/>
            <a:ext cx="3505200" cy="1887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Capacitors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Store electrical energy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1F (Farad)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Polarized Capacitor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4191000" y="2857500"/>
          <a:ext cx="4191000" cy="3143250"/>
        </p:xfrm>
        <a:graphic>
          <a:graphicData uri="http://schemas.openxmlformats.org/presentationml/2006/ole">
            <p:oleObj spid="_x0000_s11266" name="Bitmap Image" r:id="rId3" imgW="6095238" imgH="4571429" progId="PBrush">
              <p:embed/>
            </p:oleObj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895600"/>
            <a:ext cx="2365375" cy="3200400"/>
          </a:xfrm>
          <a:prstGeom prst="rect">
            <a:avLst/>
          </a:prstGeom>
          <a:noFill/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4038600" y="3962400"/>
            <a:ext cx="1752600" cy="2209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4648200" y="3810000"/>
            <a:ext cx="1447800" cy="2438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 flipV="1">
            <a:off x="6477000" y="3810000"/>
            <a:ext cx="1219200" cy="2438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6477000" y="3810000"/>
            <a:ext cx="1066800" cy="2514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733800" y="6096000"/>
            <a:ext cx="1981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Positive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858000" y="6172200"/>
            <a:ext cx="167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Negative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870700" cy="1600200"/>
          </a:xfrm>
        </p:spPr>
        <p:txBody>
          <a:bodyPr/>
          <a:lstStyle/>
          <a:p>
            <a:r>
              <a:rPr lang="en-US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 Charging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 charge limit is restricted by charge voltage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Maximizing applied voltage maximizes energy stored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 is charged in time increments called the time constant (tau):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			</a:t>
            </a:r>
            <a:r>
              <a:rPr lang="el-GR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4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=RC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R=resistance C=capacitance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220011"/>
      </a:dk1>
      <a:lt1>
        <a:srgbClr val="336699"/>
      </a:lt1>
      <a:dk2>
        <a:srgbClr val="000066"/>
      </a:dk2>
      <a:lt2>
        <a:srgbClr val="336699"/>
      </a:lt2>
      <a:accent1>
        <a:srgbClr val="003399"/>
      </a:accent1>
      <a:accent2>
        <a:srgbClr val="3366CC"/>
      </a:accent2>
      <a:accent3>
        <a:srgbClr val="AAAAB8"/>
      </a:accent3>
      <a:accent4>
        <a:srgbClr val="2A5682"/>
      </a:accent4>
      <a:accent5>
        <a:srgbClr val="AAADCA"/>
      </a:accent5>
      <a:accent6>
        <a:srgbClr val="2D5CB9"/>
      </a:accent6>
      <a:hlink>
        <a:srgbClr val="336699"/>
      </a:hlink>
      <a:folHlink>
        <a:srgbClr val="0033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20011"/>
        </a:dk1>
        <a:lt1>
          <a:srgbClr val="336699"/>
        </a:lt1>
        <a:dk2>
          <a:srgbClr val="000066"/>
        </a:dk2>
        <a:lt2>
          <a:srgbClr val="336699"/>
        </a:lt2>
        <a:accent1>
          <a:srgbClr val="003399"/>
        </a:accent1>
        <a:accent2>
          <a:srgbClr val="3366CC"/>
        </a:accent2>
        <a:accent3>
          <a:srgbClr val="AAAAB8"/>
        </a:accent3>
        <a:accent4>
          <a:srgbClr val="2A5682"/>
        </a:accent4>
        <a:accent5>
          <a:srgbClr val="AAADCA"/>
        </a:accent5>
        <a:accent6>
          <a:srgbClr val="2D5CB9"/>
        </a:accent6>
        <a:hlink>
          <a:srgbClr val="336699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G_NYU-Poly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528</Words>
  <Application>Microsoft Office PowerPoint</Application>
  <PresentationFormat>On-screen Show (4:3)</PresentationFormat>
  <Paragraphs>161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Default Design</vt:lpstr>
      <vt:lpstr>EG_NYU-Poly_Template</vt:lpstr>
      <vt:lpstr>Equation</vt:lpstr>
      <vt:lpstr>Bitmap Image</vt:lpstr>
      <vt:lpstr>Lemon-Powered Car</vt:lpstr>
      <vt:lpstr>Overview</vt:lpstr>
      <vt:lpstr>Experimental Objective</vt:lpstr>
      <vt:lpstr>Background Information</vt:lpstr>
      <vt:lpstr>Fundamental Ideas</vt:lpstr>
      <vt:lpstr>Redox Reactions</vt:lpstr>
      <vt:lpstr>Batteries</vt:lpstr>
      <vt:lpstr>Capacitors</vt:lpstr>
      <vt:lpstr>Capacitor Charging</vt:lpstr>
      <vt:lpstr>Percentage Charged</vt:lpstr>
      <vt:lpstr>Designing of Citrus Cells</vt:lpstr>
      <vt:lpstr>Electrolytic Solutions</vt:lpstr>
      <vt:lpstr>Materials</vt:lpstr>
      <vt:lpstr>Procedure</vt:lpstr>
      <vt:lpstr>Procedure</vt:lpstr>
      <vt:lpstr>Procedure</vt:lpstr>
      <vt:lpstr>Procedure</vt:lpstr>
      <vt:lpstr>Competition</vt:lpstr>
      <vt:lpstr>Assignment: Report</vt:lpstr>
      <vt:lpstr>Assignment: Presentation</vt:lpstr>
      <vt:lpstr>Conclusion</vt:lpstr>
    </vt:vector>
  </TitlesOfParts>
  <Company>Hot Chilli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Luke</cp:lastModifiedBy>
  <cp:revision>90</cp:revision>
  <dcterms:created xsi:type="dcterms:W3CDTF">2002-02-21T04:34:32Z</dcterms:created>
  <dcterms:modified xsi:type="dcterms:W3CDTF">2009-09-06T08:07:58Z</dcterms:modified>
</cp:coreProperties>
</file>