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3"/>
  </p:notesMasterIdLst>
  <p:sldIdLst>
    <p:sldId id="308" r:id="rId2"/>
    <p:sldId id="32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DDDDDD"/>
    <a:srgbClr val="FFFFFF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8" autoAdjust="0"/>
    <p:restoredTop sz="95388" autoAdjust="0"/>
  </p:normalViewPr>
  <p:slideViewPr>
    <p:cSldViewPr>
      <p:cViewPr>
        <p:scale>
          <a:sx n="50" d="100"/>
          <a:sy n="50" d="100"/>
        </p:scale>
        <p:origin x="-1140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7/27/2014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4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48B81-40DE-4134-A9A2-6708487409A1}" type="slidenum">
              <a:rPr lang="en-US"/>
              <a:pPr/>
              <a:t>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Oil Rig is a analogy for this property (Oxidation Is Loss, Reduction Is Gain)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50568-76E4-430C-BB1D-4B26D53B68AC}" type="slidenum">
              <a:rPr lang="en-US"/>
              <a:pPr/>
              <a:t>11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08BFF-2FF3-4595-912B-5E90A34CFD8D}" type="slidenum">
              <a:rPr lang="en-US"/>
              <a:pPr/>
              <a:t>17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3" y="2043258"/>
            <a:ext cx="3637261" cy="241505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3" y="4958531"/>
            <a:ext cx="1783159" cy="482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226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3525" cy="6877051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15325" y="3894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 smtClean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68754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2111809"/>
            <a:ext cx="3737844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636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3810941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950131"/>
            <a:ext cx="4480560" cy="590786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6F2D7-63D1-4426-AA77-E8A290E19B6F}" type="datetime1">
              <a:rPr lang="en-US" altLang="en-US"/>
              <a:pPr>
                <a:defRPr/>
              </a:pPr>
              <a:t>7/27/2014</a:t>
            </a:fld>
            <a:endParaRPr lang="en-US" alt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4E63E-114B-4A01-AC92-91787BB92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4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8315553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5962D-0F87-4B9C-91CC-BEF521C954D8}" type="datetime1">
              <a:rPr lang="en-US" altLang="en-US"/>
              <a:pPr>
                <a:defRPr/>
              </a:pPr>
              <a:t>7/27/2014</a:t>
            </a:fld>
            <a:endParaRPr lang="en-US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7FF2-CF67-4F79-A210-FD8E3AB20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248400"/>
            <a:ext cx="9144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  <p:pic>
        <p:nvPicPr>
          <p:cNvPr id="8" name="Picture 3" descr="NYU Pol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51548"/>
            <a:ext cx="1143000" cy="3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3267"/>
            <a:ext cx="67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0"/>
            <a:ext cx="9153525" cy="950384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41A9AC4-B873-41B5-AD1D-E9CACD44CE9A}" type="datetime1">
              <a:rPr lang="en-US" altLang="en-US"/>
              <a:pPr>
                <a:defRPr/>
              </a:pPr>
              <a:t>7/27/2014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E4AAFCD-DEC9-479A-93EF-4BACD1330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3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86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858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1145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uact=8&amp;docid=XTeW4VbexihaIM&amp;tbnid=RYnhZwdZ0JpyLM&amp;ved=0CAgQjRw&amp;url=http://4vector.com/free-vector/lemon-clip-art-112638&amp;ei=tyYaU_COLoeb1AGTq4GgBg&amp;psig=AFQjCNHK5WqnhJAKiEtkdhFshMOlfnDQJw&amp;ust=139430917584719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chemeClr val="tx1"/>
              </a:solidFill>
            </a:endParaRP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772400" cy="685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EG1003: Introduction to Engineering and Design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73100" y="1219200"/>
            <a:ext cx="7772400" cy="12192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800" b="1" dirty="0">
                <a:solidFill>
                  <a:srgbClr val="000066"/>
                </a:solidFill>
              </a:rPr>
              <a:t>Lemon Car Competition</a:t>
            </a:r>
          </a:p>
        </p:txBody>
      </p:sp>
      <p:pic>
        <p:nvPicPr>
          <p:cNvPr id="13318" name="Picture 6" descr="http://t1.gstatic.com/images?q=tbn:ANd9GcRIhSin4pt65TqMHLYIMmcD3qhb2_7ez2r1g07g5ioJHJdMVZx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2057400"/>
            <a:ext cx="52387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Percentage Charged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Charge is logarithmic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It takes approximately 4</a:t>
            </a:r>
            <a:r>
              <a:rPr lang="el-GR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to charge the capacitor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Ex: </a:t>
            </a:r>
            <a:endParaRPr lang="el-GR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352800"/>
            <a:ext cx="5381625" cy="3038475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9337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Designing of Citrus Cells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 citrus cell/battery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Uses two different electrodes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Citrus acid used as electrolyte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Electrolytic Solutions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600200"/>
            <a:ext cx="65532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Non-metallic part of circuit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Electrolytes dissociate free ions to create an electrically conductive solution</a:t>
            </a:r>
            <a:b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</a:b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Lemon Juice used as electrolyte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1571493" cy="4648200"/>
          </a:xfrm>
          <a:prstGeom prst="rect">
            <a:avLst/>
          </a:prstGeom>
          <a:noFill/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Materials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Lemons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Lemon Juice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Magnesium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Copper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Zinc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Nickel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Aluminum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3 Alligator Cable Sets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 Farad 2.5v Capacitor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Standard Lego Car Chassis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Lego to Alligator Cable Clip Connector</a:t>
            </a:r>
          </a:p>
          <a:p>
            <a:endParaRPr lang="en-US" sz="2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724400" y="1600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Light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Emitting Diode(LED)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Small Cups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Scissors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Tape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DMM (Digital Multi Meter)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Large Plates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 descr="LCC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0"/>
            <a:ext cx="3352800" cy="2514600"/>
          </a:xfrm>
          <a:prstGeom prst="rect">
            <a:avLst/>
          </a:prstGeom>
          <a:noFill/>
        </p:spPr>
      </p:pic>
      <p:pic>
        <p:nvPicPr>
          <p:cNvPr id="10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Procedure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1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voltage potential of 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electrodes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positive and negative poles</a:t>
            </a:r>
            <a:endParaRPr lang="en-US" sz="28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2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Light up LED using two lemon cells with most potent electrode pairs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3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Decide on the power source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Chemical cell or capacitor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Design/Build your car to accept power source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41343"/>
            <a:ext cx="2688630" cy="3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Procedure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452596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1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Acquire Materials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Squeeze/roll lemon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Insert electrodes into lemon ½ cm from each other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Connect electrodes to DMM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Record Voltage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polarity of lemon cell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514600"/>
            <a:ext cx="3200400" cy="2655888"/>
          </a:xfrm>
          <a:prstGeom prst="rect">
            <a:avLst/>
          </a:prstGeom>
          <a:noFill/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Procedure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2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Create second citrus cell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Connect two citrus cells in series</a:t>
            </a:r>
          </a:p>
          <a:p>
            <a:pPr lvl="2"/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Attach to LED</a:t>
            </a:r>
          </a:p>
          <a:p>
            <a:pPr lvl="2"/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Is it lit?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Procedure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3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Choose your electrodes (remember cost)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Design your power source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Chemical or capacitor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Design car for power source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Allow 15 min for capacitor to charge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Create a sketch/pricelist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TA must sign your work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Enter competition 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Competition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52596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Factors that will effect the CR (Competition Ratio) are: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Distance (linear) traveled </a:t>
            </a: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 a max of </a:t>
            </a: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60 seconds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Cost of components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19600"/>
            <a:ext cx="3048000" cy="1701800"/>
          </a:xfrm>
          <a:prstGeom prst="rect">
            <a:avLst/>
          </a:prstGeom>
          <a:noFill/>
        </p:spPr>
      </p:pic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545296"/>
              </p:ext>
            </p:extLst>
          </p:nvPr>
        </p:nvGraphicFramePr>
        <p:xfrm>
          <a:off x="4865688" y="1841500"/>
          <a:ext cx="368141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4" imgW="1828800" imgH="419040" progId="Equation.3">
                  <p:embed/>
                </p:oleObj>
              </mc:Choice>
              <mc:Fallback>
                <p:oleObj name="Equation" r:id="rId4" imgW="182880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1841500"/>
                        <a:ext cx="3681412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05"/>
          <p:cNvSpPr txBox="1">
            <a:spLocks noChangeArrowheads="1"/>
          </p:cNvSpPr>
          <p:nvPr/>
        </p:nvSpPr>
        <p:spPr bwMode="auto">
          <a:xfrm>
            <a:off x="5334000" y="3124200"/>
            <a:ext cx="2362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Cost List</a:t>
            </a:r>
          </a:p>
        </p:txBody>
      </p:sp>
      <p:graphicFrame>
        <p:nvGraphicFramePr>
          <p:cNvPr id="7" name="Group 408"/>
          <p:cNvGraphicFramePr>
            <a:graphicFrameLocks/>
          </p:cNvGraphicFramePr>
          <p:nvPr/>
        </p:nvGraphicFramePr>
        <p:xfrm>
          <a:off x="4343400" y="3810000"/>
          <a:ext cx="4038600" cy="2468880"/>
        </p:xfrm>
        <a:graphic>
          <a:graphicData uri="http://schemas.openxmlformats.org/drawingml/2006/table">
            <a:tbl>
              <a:tblPr/>
              <a:tblGrid>
                <a:gridCol w="2717800"/>
                <a:gridCol w="1320800"/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Item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Capacitor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2oz Lemon Juice (with cup)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1.5" Mg Strips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Lemon Car Components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Assignment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: Report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Team report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Title page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Discussion topics in the manual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Scan 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 data and lab notes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(ask TA for assistance)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</a:rPr>
              <a:t>Overview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Experimental Objective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Background Information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Materials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Procedure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Assignment</a:t>
            </a:r>
            <a:endParaRPr lang="en-US" sz="28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Conclusion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chemeClr val="tx1"/>
              </a:solidFill>
            </a:endParaRP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Assignment: Presentation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Team 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presentation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Include photos of the lemon 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Explain 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how the battery works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Conclusion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572000" cy="44196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Return all electrodes to TA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Clean 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up all materials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TAs will tabulate competition results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Extra credit awarded according to manual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828800"/>
            <a:ext cx="3344863" cy="4114800"/>
          </a:xfrm>
          <a:prstGeom prst="rect">
            <a:avLst/>
          </a:prstGeom>
          <a:noFill/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Experimental Objective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potency of reducing 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agents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Create 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chemical cells to generate 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electricity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Use 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capacitors to store/release </a:t>
            </a: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energy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Build 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car powered by chemical reaction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Background Information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</a:rPr>
              <a:t>Fundamental </a:t>
            </a:r>
            <a:r>
              <a:rPr lang="en-US" sz="2800" dirty="0" smtClean="0">
                <a:solidFill>
                  <a:srgbClr val="000066"/>
                </a:solidFill>
              </a:rPr>
              <a:t>ideas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</a:rPr>
              <a:t>Redox (reduction/oxidation) </a:t>
            </a:r>
            <a:r>
              <a:rPr lang="en-US" sz="2800" dirty="0" smtClean="0">
                <a:solidFill>
                  <a:srgbClr val="000066"/>
                </a:solidFill>
              </a:rPr>
              <a:t>reactions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Batteries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</a:rPr>
              <a:t>Designing citrus cell </a:t>
            </a:r>
            <a:r>
              <a:rPr lang="en-US" sz="2800" dirty="0" smtClean="0">
                <a:solidFill>
                  <a:srgbClr val="000066"/>
                </a:solidFill>
              </a:rPr>
              <a:t>batteries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</a:rPr>
              <a:t>Capacitors</a:t>
            </a:r>
          </a:p>
          <a:p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6870700" cy="1600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Fundamental Ideas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44196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Electronegativity</a:t>
            </a:r>
            <a:r>
              <a:rPr lang="en-US" sz="28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measure of element’s attractions of another’s electrons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 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4648200" y="1219200"/>
            <a:ext cx="4267200" cy="20744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Ionization energy: </a:t>
            </a:r>
            <a:r>
              <a:rPr lang="en-US" sz="2800" b="0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energy to remove electron from atom and form a </a:t>
            </a:r>
            <a:r>
              <a:rPr lang="en-US" sz="2800" b="0" i="0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cation</a:t>
            </a:r>
            <a:endParaRPr lang="en-US" sz="2800" b="0" i="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/>
            <a:endParaRPr lang="en-US" sz="2800" dirty="0">
              <a:solidFill>
                <a:srgbClr val="000066"/>
              </a:solidFill>
            </a:endParaRPr>
          </a:p>
        </p:txBody>
      </p:sp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86200"/>
            <a:ext cx="5257800" cy="2193925"/>
          </a:xfrm>
          <a:prstGeom prst="rect">
            <a:avLst/>
          </a:prstGeom>
          <a:noFill/>
        </p:spPr>
      </p:pic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6248400" y="4114800"/>
            <a:ext cx="1819729" cy="161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Both properties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Increase: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left to right 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bottom to top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1676400" y="4191000"/>
            <a:ext cx="2209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Periodic Table</a:t>
            </a:r>
          </a:p>
        </p:txBody>
      </p:sp>
      <p:pic>
        <p:nvPicPr>
          <p:cNvPr id="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Redox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Reactions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When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 reaction can be separated into oxidation and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reduction: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Oxidation: electron loss</a:t>
            </a:r>
          </a:p>
          <a:p>
            <a:pPr marL="0" indent="0"/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sz="3000" i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: Mg 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 Mg</a:t>
            </a:r>
            <a:r>
              <a:rPr lang="en-US" sz="3000" i="1" baseline="30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+2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+ </a:t>
            </a:r>
            <a:r>
              <a:rPr lang="en-US" sz="3000" i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2e</a:t>
            </a:r>
            <a:r>
              <a:rPr lang="en-US" sz="3000" i="1" baseline="30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-</a:t>
            </a:r>
          </a:p>
          <a:p>
            <a:pPr marL="0" indent="0"/>
            <a:endParaRPr lang="en-US" sz="3000" i="1" baseline="30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Reduction: electron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gain</a:t>
            </a:r>
          </a:p>
          <a:p>
            <a:pPr marL="0" indent="0"/>
            <a:r>
              <a:rPr lang="en-US" sz="3000" i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	ex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: O</a:t>
            </a:r>
            <a:r>
              <a:rPr lang="en-US" sz="3000" i="1" baseline="-25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+ 4e</a:t>
            </a:r>
            <a:r>
              <a:rPr lang="en-US" sz="3000" i="1" baseline="30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 2O</a:t>
            </a:r>
            <a:r>
              <a:rPr lang="en-US" sz="3000" i="1" baseline="30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-2</a:t>
            </a:r>
            <a:endParaRPr lang="en-US" sz="3000" i="1" baseline="30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Batteries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Battery arrangement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Series circuit increases voltage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Parallel circuit increases current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181600" y="3505200"/>
          <a:ext cx="17938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Equation" r:id="rId3" imgW="863280" imgH="228600" progId="">
                  <p:embed/>
                </p:oleObj>
              </mc:Choice>
              <mc:Fallback>
                <p:oleObj name="Equation" r:id="rId3" imgW="86328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505200"/>
                        <a:ext cx="1793875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1143000" y="3429000"/>
          <a:ext cx="2057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Equation" r:id="rId5" imgW="1117440" imgH="228600" progId="">
                  <p:embed/>
                </p:oleObj>
              </mc:Choice>
              <mc:Fallback>
                <p:oleObj name="Equation" r:id="rId5" imgW="1117440" imgH="228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205740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962400"/>
            <a:ext cx="3657600" cy="2105025"/>
          </a:xfrm>
          <a:prstGeom prst="rect">
            <a:avLst/>
          </a:prstGeom>
          <a:noFill/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3962400"/>
            <a:ext cx="3505200" cy="1887538"/>
          </a:xfrm>
          <a:prstGeom prst="rect">
            <a:avLst/>
          </a:prstGeom>
          <a:noFill/>
        </p:spPr>
      </p:pic>
      <p:pic>
        <p:nvPicPr>
          <p:cNvPr id="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Capacitors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Store electrical energy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1F (Farad) Polarized Capacitor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4191000" y="2857500"/>
          <a:ext cx="41910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Bitmap Image" r:id="rId3" imgW="6095238" imgH="4571429" progId="PBrush">
                  <p:embed/>
                </p:oleObj>
              </mc:Choice>
              <mc:Fallback>
                <p:oleObj name="Bitmap Image" r:id="rId3" imgW="6095238" imgH="457142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57500"/>
                        <a:ext cx="4191000" cy="314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895600"/>
            <a:ext cx="2365375" cy="3200400"/>
          </a:xfrm>
          <a:prstGeom prst="rect">
            <a:avLst/>
          </a:prstGeom>
          <a:noFill/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4038600" y="3962400"/>
            <a:ext cx="1752600" cy="2209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4648200" y="3810000"/>
            <a:ext cx="1447800" cy="2438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 flipV="1">
            <a:off x="6477000" y="3810000"/>
            <a:ext cx="1219200" cy="2438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6477000" y="3810000"/>
            <a:ext cx="1066800" cy="2514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733800" y="6096000"/>
            <a:ext cx="1981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Positive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858000" y="6172200"/>
            <a:ext cx="167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Negative</a:t>
            </a:r>
          </a:p>
        </p:txBody>
      </p:sp>
      <p:pic>
        <p:nvPicPr>
          <p:cNvPr id="13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870700" cy="1600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Capacitor Charging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534400" cy="4343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 charge limit is restricted by charge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voltage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Maximizing applied voltage maximizes energy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stored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 is charged in time increments called the time constant (tau):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l-GR" sz="4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4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=RC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R=resistance C=capacitance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536</Words>
  <Application>Microsoft Office PowerPoint</Application>
  <PresentationFormat>On-screen Show (4:3)</PresentationFormat>
  <Paragraphs>171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NYU Schools Master Template</vt:lpstr>
      <vt:lpstr>Equation</vt:lpstr>
      <vt:lpstr>Bitmap Image</vt:lpstr>
      <vt:lpstr>Microsoft Equation 3.0</vt:lpstr>
      <vt:lpstr>EG1003: Introduction to Engineering and Design</vt:lpstr>
      <vt:lpstr>Overview</vt:lpstr>
      <vt:lpstr>Experimental Objective</vt:lpstr>
      <vt:lpstr>Background Information</vt:lpstr>
      <vt:lpstr>Fundamental Ideas</vt:lpstr>
      <vt:lpstr>Redox Reactions</vt:lpstr>
      <vt:lpstr>Batteries</vt:lpstr>
      <vt:lpstr>Capacitors</vt:lpstr>
      <vt:lpstr>Capacitor Charging</vt:lpstr>
      <vt:lpstr>Percentage Charged</vt:lpstr>
      <vt:lpstr>Designing of Citrus Cells</vt:lpstr>
      <vt:lpstr>Electrolytic Solutions</vt:lpstr>
      <vt:lpstr>Materials</vt:lpstr>
      <vt:lpstr>Procedure</vt:lpstr>
      <vt:lpstr>Procedure</vt:lpstr>
      <vt:lpstr>Procedure</vt:lpstr>
      <vt:lpstr>Procedure</vt:lpstr>
      <vt:lpstr>Competition</vt:lpstr>
      <vt:lpstr>Assignment: Report</vt:lpstr>
      <vt:lpstr>Assignment: Presentation</vt:lpstr>
      <vt:lpstr>Conclusion</vt:lpstr>
    </vt:vector>
  </TitlesOfParts>
  <Company>Hot Chilli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matthew</cp:lastModifiedBy>
  <cp:revision>106</cp:revision>
  <dcterms:created xsi:type="dcterms:W3CDTF">2002-02-21T04:34:32Z</dcterms:created>
  <dcterms:modified xsi:type="dcterms:W3CDTF">2014-07-28T03:05:28Z</dcterms:modified>
</cp:coreProperties>
</file>