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75" r:id="rId3"/>
    <p:sldId id="276" r:id="rId4"/>
    <p:sldId id="287" r:id="rId5"/>
    <p:sldId id="288" r:id="rId6"/>
    <p:sldId id="289" r:id="rId7"/>
    <p:sldId id="290" r:id="rId8"/>
    <p:sldId id="283" r:id="rId9"/>
    <p:sldId id="280" r:id="rId10"/>
    <p:sldId id="282" r:id="rId11"/>
    <p:sldId id="291" r:id="rId12"/>
    <p:sldId id="286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84" r:id="rId2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912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C804E3-3346-47F1-A0C5-DC8A8665E3ED}" type="datetimeFigureOut">
              <a:rPr lang="en-US" altLang="en-US"/>
              <a:pPr>
                <a:defRPr/>
              </a:pPr>
              <a:t>10/23/2015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1ADF13-311D-439A-83EE-48820D14B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68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34CAF4-77FB-4923-B654-6169EA41704C}" type="datetimeFigureOut">
              <a:rPr lang="en-US" altLang="en-US"/>
              <a:pPr>
                <a:defRPr/>
              </a:pPr>
              <a:t>10/23/2015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8B2333-B7B7-494A-8269-17A0DA0D0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02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2333-B7B7-494A-8269-17A0DA0D016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8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41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163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6BD2-E492-44B4-B129-03DF251FEFFF}" type="datetime1">
              <a:rPr lang="en-US" altLang="en-US"/>
              <a:pPr>
                <a:defRPr/>
              </a:pPr>
              <a:t>10/23/2015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E5D3-4714-4DAB-855E-36295360B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02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4AE2-728C-4F70-B9EA-BD7CF733A95C}" type="datetime1">
              <a:rPr lang="en-US" altLang="en-US"/>
              <a:pPr>
                <a:defRPr/>
              </a:pPr>
              <a:t>10/23/2015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B586-B35B-4DE0-AA40-34744322C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4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C39C55-2DD4-4775-B612-0F1F188FFBAA}" type="datetime1">
              <a:rPr lang="en-US" altLang="en-US"/>
              <a:pPr>
                <a:defRPr/>
              </a:pPr>
              <a:t>10/23/2015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B54B05-59AC-4C31-8223-D0607754C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1" r:id="rId3"/>
    <p:sldLayoutId id="2147483732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source=images&amp;cd=&amp;cad=rja&amp;uact=8&amp;docid=XTeW4VbexihaIM&amp;tbnid=RYnhZwdZ0JpyLM&amp;ved=0CAgQjRw&amp;url=http://4vector.com/free-vector/lemon-clip-art-112638&amp;ei=tyYaU_COLoeb1AGTq4GgBg&amp;psig=AFQjCNHK5WqnhJAKiEtkdhFshMOlfnDQJw&amp;ust=1394309175847198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209675"/>
            <a:ext cx="8153400" cy="1219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Lemon Car Competition</a:t>
            </a:r>
          </a:p>
        </p:txBody>
      </p:sp>
      <p:pic>
        <p:nvPicPr>
          <p:cNvPr id="5124" name="Picture 6" descr="http://t1.gstatic.com/images?q=tbn:ANd9GcRIhSin4pt65TqMHLYIMmcD3qhb2_7ez2r1g07g5ioJHJdMVZx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157413"/>
            <a:ext cx="36449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Percentage Charged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Charge is logarithmic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 takes approximately 4</a:t>
            </a:r>
            <a:r>
              <a:rPr lang="el-GR" altLang="en-US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charge the capacitor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Ex: </a:t>
            </a:r>
            <a:endParaRPr lang="el-GR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066925"/>
            <a:ext cx="4927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Designing of Citrus Cells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citrus cell/battery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Uses two different electrodes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Citrus acid used as electrolyte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Electrolytic Solutions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593975" y="1222375"/>
            <a:ext cx="61658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Non-metallic part of circuit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Electrolytes dissociate free ions to create an electrically conductive solution</a:t>
            </a:r>
            <a:b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Lemon Juice used as electrolyte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46163"/>
            <a:ext cx="1285875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Materials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841248" y="970280"/>
            <a:ext cx="7921752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Magnesium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Copper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Zinc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Nickel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Aluminum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 Alligator Cable Sets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 Farad 5.5v Capacitor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Standard Lego Car Chassis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Lego to Alligator Cable Clip Connector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Light Emitting Diode(LED)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Small Cups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Scissors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Tape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DMM (Digital Multi Meter)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Large </a:t>
            </a:r>
            <a:r>
              <a:rPr lang="en-US" sz="18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Plates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Sandpaper </a:t>
            </a:r>
            <a:endParaRPr lang="en-US" sz="1800" kern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2" name="Picture 3" descr="LCC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66" y="2634357"/>
            <a:ext cx="2875622" cy="215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512763" y="858838"/>
            <a:ext cx="840422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Part 1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Determine voltage potential of electrodes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Determine positive and negative poles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Part 2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Light up LED using two lemon cells with most potent electrode pairs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Part 3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Decide on the power source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Chemical cell or capacitor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Design/Build your car to accept power source</a:t>
            </a:r>
            <a:endParaRPr lang="en-US" altLang="en-US" sz="22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690938" y="2341563"/>
            <a:ext cx="176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Procedure</a:t>
            </a:r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2725" y="727075"/>
            <a:ext cx="45974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Acquire Materials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Squeeze/roll lemon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electrodes to DMM 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Record Voltage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polarity of lemon cell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662113"/>
            <a:ext cx="32004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Part 2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Create second citrus cell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Connect two citrus cells in series</a:t>
            </a:r>
          </a:p>
          <a:p>
            <a:pPr marL="12573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Attach to LED</a:t>
            </a:r>
          </a:p>
          <a:p>
            <a:pPr marL="12573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Is it lit?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 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Choose your electrodes (remember cost)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Design your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Chemical or capacitor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Design car for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Allow 15 min for capacitor to charge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Create a sketch/pricelist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 must sign your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Enter competition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Competition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161925" y="808038"/>
            <a:ext cx="4538663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Factors that will effect the CR (Competition Ratio) 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Distance (linear) traveled in a max of 60 seconds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 of components</a:t>
            </a: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5030788" y="808038"/>
          <a:ext cx="36814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3" imgW="1828800" imgH="419040" progId="Equation.3">
                  <p:embed/>
                </p:oleObj>
              </mc:Choice>
              <mc:Fallback>
                <p:oleObj name="Equation" r:id="rId3" imgW="1828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808038"/>
                        <a:ext cx="368141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408"/>
          <p:cNvGraphicFramePr>
            <a:graphicFrameLocks/>
          </p:cNvGraphicFramePr>
          <p:nvPr/>
        </p:nvGraphicFramePr>
        <p:xfrm>
          <a:off x="4878388" y="2432050"/>
          <a:ext cx="4038600" cy="2468772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65" name="Picture 4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927350"/>
            <a:ext cx="3048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6" name="Rectangle 1"/>
          <p:cNvSpPr>
            <a:spLocks noChangeArrowheads="1"/>
          </p:cNvSpPr>
          <p:nvPr/>
        </p:nvSpPr>
        <p:spPr bwMode="auto">
          <a:xfrm>
            <a:off x="6113463" y="1933575"/>
            <a:ext cx="151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Assignment: Report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Team report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Title page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Discussion topics in the manual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Scan in data and lab notes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(ask TA for assistance)</a:t>
            </a:r>
            <a:endParaRPr lang="en-US" altLang="en-US" sz="20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371600" y="1222375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Experimental Objective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Background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Materials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Procedure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Assignment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Assignment: </a:t>
            </a: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Presentation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Team presentation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Include photos of the lemon car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Explain how the battery works</a:t>
            </a:r>
          </a:p>
          <a:p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Conclusion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37703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Return all electrodes to 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Clean up all 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TAs will tabulate competition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Extra credit awarded according to manual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895350"/>
            <a:ext cx="32131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Experimental 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Determine potency of reducing agents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Create chemical cells to generate electricity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Use capacitors to store/release energy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Build car powered by chemical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Background Information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930275" y="1006475"/>
            <a:ext cx="72898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Fundamental ideas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Redox (reduction/oxidation) reactions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Batteries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Designing citrus cell batteries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Capacitors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Fundamental Ideas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528638" y="911225"/>
            <a:ext cx="366553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</a:rPr>
              <a:t>Electronegativity: </a:t>
            </a: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measure of element’s attractions of another’s electrons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65713" y="911225"/>
            <a:ext cx="36210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ts val="600"/>
              </a:spcBef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Ionization energy: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energy to remove electron from atom and form a </a:t>
            </a:r>
            <a:r>
              <a:rPr lang="en-US" altLang="en-US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cation</a:t>
            </a: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43188"/>
            <a:ext cx="5257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5965825" y="2932113"/>
            <a:ext cx="18208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Both properties 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Increase: 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left to right  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bottom to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Redox Reactions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950913" y="1192213"/>
            <a:ext cx="72977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When a reaction can be separated into oxidation and reduction: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Oxidation: electron loss</a:t>
            </a:r>
          </a:p>
          <a:p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ex: Mg 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Mg</a:t>
            </a:r>
            <a:r>
              <a:rPr lang="en-US" altLang="en-US" sz="3000" i="1" baseline="30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+2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+ 2e</a:t>
            </a:r>
            <a:r>
              <a:rPr lang="en-US" altLang="en-US" sz="3000" i="1" baseline="30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</a:t>
            </a:r>
          </a:p>
          <a:p>
            <a:endParaRPr lang="en-US" altLang="en-US" sz="3000" i="1" baseline="3000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Reduction: electron gain</a:t>
            </a:r>
          </a:p>
          <a:p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ex: O</a:t>
            </a:r>
            <a:r>
              <a:rPr lang="en-US" altLang="en-US" sz="3000" i="1" baseline="-25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+ 4e</a:t>
            </a:r>
            <a:r>
              <a:rPr lang="en-US" altLang="en-US" sz="3000" i="1" baseline="30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2O</a:t>
            </a:r>
            <a:r>
              <a:rPr lang="en-US" altLang="en-US" sz="3000" i="1" baseline="30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-2</a:t>
            </a:r>
            <a:endParaRPr lang="en-US" altLang="en-US" sz="3000" i="1" baseline="3000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Batteries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30275" y="808038"/>
            <a:ext cx="741362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Battery arrangement</a:t>
            </a:r>
          </a:p>
          <a:p>
            <a:pPr marL="9144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Series circuit increases voltage</a:t>
            </a:r>
          </a:p>
          <a:p>
            <a:pPr marL="9144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Parallel circuit increases current</a:t>
            </a:r>
          </a:p>
        </p:txBody>
      </p:sp>
      <p:pic>
        <p:nvPicPr>
          <p:cNvPr id="1126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038475"/>
            <a:ext cx="3657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038475"/>
            <a:ext cx="3505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0" name="Object 4"/>
          <p:cNvGraphicFramePr>
            <a:graphicFrameLocks noChangeAspect="1"/>
          </p:cNvGraphicFramePr>
          <p:nvPr/>
        </p:nvGraphicFramePr>
        <p:xfrm>
          <a:off x="5827713" y="2590800"/>
          <a:ext cx="17938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5" imgW="863225" imgH="228501" progId="">
                  <p:embed/>
                </p:oleObj>
              </mc:Choice>
              <mc:Fallback>
                <p:oleObj name="Equation" r:id="rId5" imgW="863225" imgH="22850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2590800"/>
                        <a:ext cx="17938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1"/>
          <p:cNvGraphicFramePr>
            <a:graphicFrameLocks noChangeAspect="1"/>
          </p:cNvGraphicFramePr>
          <p:nvPr/>
        </p:nvGraphicFramePr>
        <p:xfrm>
          <a:off x="1885950" y="2540000"/>
          <a:ext cx="2057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7" imgW="1117600" imgH="228600" progId="">
                  <p:embed/>
                </p:oleObj>
              </mc:Choice>
              <mc:Fallback>
                <p:oleObj name="Equation" r:id="rId7" imgW="1117600" imgH="228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40000"/>
                        <a:ext cx="2057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Capacitors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76250" y="1003300"/>
            <a:ext cx="8229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Store electrical energy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1F (Farad) Polarized Capacitor</a:t>
            </a: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5145088" y="1905000"/>
          <a:ext cx="308451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905000"/>
                        <a:ext cx="3084512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943100"/>
            <a:ext cx="174148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10"/>
          <p:cNvSpPr>
            <a:spLocks noChangeShapeType="1"/>
          </p:cNvSpPr>
          <p:nvPr/>
        </p:nvSpPr>
        <p:spPr bwMode="auto">
          <a:xfrm flipV="1">
            <a:off x="4886325" y="2624138"/>
            <a:ext cx="1566863" cy="202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4137025" y="455612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6929438" y="4572000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 flipH="1" flipV="1">
            <a:off x="6929438" y="2624138"/>
            <a:ext cx="1066800" cy="1909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Capacitor Charging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930275" y="960438"/>
            <a:ext cx="73263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Capacitor charge limit is restricted by charge voltage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Maximizing applied voltage maximizes energy stored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Capacitor is charged in time increments called the time constant (tau):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306638" y="3681413"/>
            <a:ext cx="457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altLang="en-US" sz="6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6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=RC</a:t>
            </a:r>
          </a:p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R=resistance C=capacitance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5842</TotalTime>
  <Words>516</Words>
  <Application>Microsoft Office PowerPoint</Application>
  <PresentationFormat>On-screen Show (16:9)</PresentationFormat>
  <Paragraphs>161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NYU Schools Master Template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Kenny</cp:lastModifiedBy>
  <cp:revision>53</cp:revision>
  <dcterms:created xsi:type="dcterms:W3CDTF">2013-09-03T13:03:01Z</dcterms:created>
  <dcterms:modified xsi:type="dcterms:W3CDTF">2015-10-24T01:12:33Z</dcterms:modified>
</cp:coreProperties>
</file>