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48" r:id="rId1"/>
    <p:sldMasterId id="2147483660" r:id="rId2"/>
  </p:sldMasterIdLst>
  <p:notesMasterIdLst>
    <p:notesMasterId r:id="rId26"/>
  </p:notesMasterIdLst>
  <p:sldIdLst>
    <p:sldId id="298" r:id="rId3"/>
    <p:sldId id="258" r:id="rId4"/>
    <p:sldId id="338" r:id="rId5"/>
    <p:sldId id="325" r:id="rId6"/>
    <p:sldId id="339" r:id="rId7"/>
    <p:sldId id="340" r:id="rId8"/>
    <p:sldId id="341" r:id="rId9"/>
    <p:sldId id="342" r:id="rId10"/>
    <p:sldId id="343" r:id="rId11"/>
    <p:sldId id="344" r:id="rId12"/>
    <p:sldId id="345" r:id="rId13"/>
    <p:sldId id="346" r:id="rId14"/>
    <p:sldId id="347" r:id="rId15"/>
    <p:sldId id="348" r:id="rId16"/>
    <p:sldId id="349" r:id="rId17"/>
    <p:sldId id="350" r:id="rId18"/>
    <p:sldId id="351" r:id="rId19"/>
    <p:sldId id="352" r:id="rId20"/>
    <p:sldId id="353" r:id="rId21"/>
    <p:sldId id="354" r:id="rId22"/>
    <p:sldId id="355" r:id="rId23"/>
    <p:sldId id="356" r:id="rId24"/>
    <p:sldId id="317" r:id="rId25"/>
  </p:sldIdLst>
  <p:sldSz cx="12192000" cy="6858000"/>
  <p:notesSz cx="6858000" cy="9144000"/>
  <p:embeddedFontLst>
    <p:embeddedFont>
      <p:font typeface="Proxima Nova Rg" panose="02000506030000020004" charset="0"/>
      <p:regular r:id="rId27"/>
    </p:embeddedFont>
    <p:embeddedFont>
      <p:font typeface="Calibri Light" panose="020F0302020204030204" pitchFamily="34" charset="0"/>
      <p:regular r:id="rId28"/>
      <p:italic r:id="rId29"/>
    </p:embeddedFont>
    <p:embeddedFont>
      <p:font typeface="Proxima Nova Lt" panose="02000506030000020004" pitchFamily="50" charset="0"/>
      <p:regular r:id="rId30"/>
    </p:embeddedFont>
    <p:embeddedFont>
      <p:font typeface="Gotham Medium" panose="02000604030000020004" pitchFamily="50" charset="0"/>
      <p:regular r:id="rId31"/>
    </p:embeddedFont>
    <p:embeddedFont>
      <p:font typeface="Tahoma" panose="020B0604030504040204" pitchFamily="34" charset="0"/>
      <p:regular r:id="rId32"/>
      <p:bold r:id="rId33"/>
    </p:embeddedFont>
    <p:embeddedFont>
      <p:font typeface="Calibri" panose="020F0502020204030204" pitchFamily="34" charset="0"/>
      <p:regular r:id="rId34"/>
      <p:bold r:id="rId35"/>
      <p:italic r:id="rId36"/>
      <p:boldItalic r:id="rId3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7068C"/>
    <a:srgbClr val="70AD47"/>
    <a:srgbClr val="ED7D31"/>
    <a:srgbClr val="A89AD3"/>
    <a:srgbClr val="C9AB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487" autoAdjust="0"/>
    <p:restoredTop sz="91546" autoAdjust="0"/>
  </p:normalViewPr>
  <p:slideViewPr>
    <p:cSldViewPr snapToGrid="0">
      <p:cViewPr varScale="1">
        <p:scale>
          <a:sx n="62" d="100"/>
          <a:sy n="62" d="100"/>
        </p:scale>
        <p:origin x="4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7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751496-A2C9-9E4B-A455-44F0A049C932}" type="datetimeFigureOut">
              <a:rPr lang="en-US" smtClean="0"/>
              <a:t>11/17/2020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0E5E07-5C7E-3546-9E90-84F08637D3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4873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Beyond classic examples of data visualization in charts, data visualization is the core of a continuously growing snowball that allows engineers to ideate and innovate.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F0E5E07-5C7E-3546-9E90-84F08637D3E3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7176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want to play the video faster use the </a:t>
            </a:r>
            <a:r>
              <a:rPr lang="en-US" dirty="0" err="1" smtClean="0"/>
              <a:t>youtube</a:t>
            </a:r>
            <a:r>
              <a:rPr lang="en-US" smtClean="0"/>
              <a:t> link: https://youtu.be/jbkSRLYSojo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CFF5D6-010A-4D91-93C4-C2628A7D35A5}" type="slidenum">
              <a:rPr lang="en-US" altLang="en-US" smtClean="0"/>
              <a:pPr/>
              <a:t>4</a:t>
            </a:fld>
            <a:endParaRPr lang="en-US" altLang="en-US" dirty="0"/>
          </a:p>
        </p:txBody>
      </p:sp>
    </p:spTree>
    <p:extLst>
      <p:ext uri="{BB962C8B-B14F-4D97-AF65-F5344CB8AC3E}">
        <p14:creationId xmlns:p14="http://schemas.microsoft.com/office/powerpoint/2010/main" val="1858415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3D9E1E-6E84-B340-91C9-AF6614030D5C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800" b="0" i="0">
                <a:solidFill>
                  <a:schemeClr val="bg1"/>
                </a:solidFill>
                <a:latin typeface="Proxima Nova Lt" panose="02000506030000020004" pitchFamily="2" charset="77"/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48C13-B1FF-3F40-9FCF-988778AE23B3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0AE01-D21B-AE49-B36A-67D47A7FD6D3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669057" y="2111809"/>
            <a:ext cx="11087404" cy="4174691"/>
          </a:xfrm>
          <a:prstGeom prst="rect">
            <a:avLst/>
          </a:prstGeom>
        </p:spPr>
        <p:txBody>
          <a:bodyPr vert="horz" lIns="0" tIns="0" rIns="0" bIns="0"/>
          <a:lstStyle>
            <a:lvl1pPr marL="0">
              <a:spcBef>
                <a:spcPts val="0"/>
              </a:spcBef>
              <a:defRPr sz="2667" b="1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>
          <a:xfrm>
            <a:off x="8235616" y="305319"/>
            <a:ext cx="3654321" cy="353484"/>
          </a:xfrm>
          <a:prstGeom prst="rect">
            <a:avLst/>
          </a:prstGeom>
        </p:spPr>
        <p:txBody>
          <a:bodyPr vert="horz" lIns="0" tIns="0" rIns="0" bIns="0"/>
          <a:lstStyle>
            <a:lvl1pPr marL="0" algn="r">
              <a:spcBef>
                <a:spcPts val="0"/>
              </a:spcBef>
              <a:defRPr sz="1867" b="1" baseline="0">
                <a:solidFill>
                  <a:schemeClr val="bg1"/>
                </a:solidFill>
              </a:defRPr>
            </a:lvl1pPr>
            <a:lvl2pPr marL="609585" indent="0">
              <a:buNone/>
              <a:defRPr/>
            </a:lvl2pPr>
            <a:lvl3pPr marL="1219170" indent="0">
              <a:buNone/>
              <a:defRPr/>
            </a:lvl3pPr>
            <a:lvl4pPr marL="1828754" indent="0">
              <a:buNone/>
              <a:defRPr/>
            </a:lvl4pPr>
            <a:lvl5pPr marL="2438339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E51061-519A-4784-892B-B95E7889EEBA}" type="datetime1">
              <a:rPr lang="en-US" altLang="en-US"/>
              <a:pPr>
                <a:defRPr/>
              </a:pPr>
              <a:t>11/17/2020</a:t>
            </a:fld>
            <a:endParaRPr lang="en-US" altLang="en-US"/>
          </a:p>
        </p:txBody>
      </p:sp>
      <p:sp>
        <p:nvSpPr>
          <p:cNvPr id="6" name="Slide Number Placeholder 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3EF180-0D60-44B2-9F82-6747EC9A394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7639648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07D5C11-7EE2-2041-A607-895EC8A6C1E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5A13DF-7B4E-6547-BE62-43E5CC042F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AA52AE-BFFE-0B4A-96EA-6765ED0050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DF848D-8015-0448-880C-9B870E23B3B8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5440785-3F5C-374B-BCFB-44A7364BE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239D708-67FF-714E-A33E-59370B95A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2434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7C3BA7D-6DC6-404B-913F-D299A40C1C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0832A3-95E0-B441-B0EF-23BA10483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29E1230-8CB5-CE4B-86BF-BAD922A019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615E1D-24DB-054A-96D5-3ECE7450746E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6C2C9BF-5593-C540-A7C0-0F53E9646B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FD1B1E9-58E4-B849-B096-8FEE96EC4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23061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A1821D0-16D1-5843-A9A7-3779F2DD5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F60CEE7-79CB-BA4F-BD30-43EBAAC131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4623DB85-5EA7-BE42-83BC-ACC899BC6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F037B4-756F-9C48-8395-6E1AFF0ECDCC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552258EE-C4DD-CF4A-9636-9C24BF4B6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063EF1B-352E-0347-AE36-5442E0741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00477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69C90F3-621C-BA48-A7ED-3F89795D0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7C22DF2-30A7-9C42-A16F-4F9BD2DA1E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D7B98B0D-FC65-FC4D-AD80-8A02064F0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0FE4892-7FFF-A442-9F01-AA62D06A8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DA0B89-FAF1-8C43-9E34-C69AD3064FA3}" type="datetime1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29D4B1E-B299-6940-8CB8-DEA772215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1C722834-894D-464A-8D95-0F3F7CD81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86247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20E52C-B57A-364C-BBE4-D796BF944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EF2469F-2162-F54B-816C-177F25FAD6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EC4F868-4D08-0147-8539-825213DB6B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D35C66AB-6031-E941-A0B0-3132116672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C896B597-190A-4E4D-B404-076B1DFBF61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65EC11D-D692-A24B-9461-3F2B17726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832326-880B-3647-BF1C-4247C18D4C8C}" type="datetime1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2EA41EE-13B9-E543-B86F-348F7459C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7829B8A1-3FD1-8E40-8730-FD650F71F9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49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4CBBC94-BE63-AC46-B09D-B3865CE739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A24A4197-E07F-D841-A61D-834FB33576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35258E-C18B-E440-959A-BC5960765903}" type="datetime1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8F28AFCD-AFFC-754D-A3CF-3425089282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53E1D78F-D4A4-6842-9B39-C6F54068D2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5170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459D9A5-C899-FB4C-9E59-9DCDE9AE1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8379BE-85AE-BF46-BBF4-C01AEE04D4A1}" type="datetime1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2051FB69-0733-3A4F-8C07-96BA92D92F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6B9A87E4-E18B-B547-AA01-A7B9942708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9387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4E5070-8853-3E41-A744-BFD2C9347D42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577F1D8-E50E-0747-8FE0-748068964E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86BD10C-DDC6-2046-80C9-B37946A95F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5E252E37-496A-2B4E-AE1A-EE87B48952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BE9B2319-F80A-DD47-B53F-5E47F7E85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AB0D7-BBC2-834F-AC41-5FFC04485AB8}" type="datetime1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294F9626-C871-1B42-9324-968C2A6DE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07EA13B-26C5-FD42-8EE5-5F219858C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8BD90EA-AC56-8848-83BE-09F0D75DBF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EE90271-BA5B-BD41-856D-5F5145296AD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CDB3344F-AE2C-2E4F-93DC-66A108D5C4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3C05A79-8C87-C446-B668-CCF826D091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3CA1F0-0ED9-5B47-8149-C190C0614E7E}" type="datetime1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572A63D5-9A60-014C-86EA-657716CA8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72590273-8582-FA4D-B341-60EA93A68C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774085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16DBB26-0D0E-1A4B-A80C-9279019449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68150C31-B510-B341-9F66-070B0FD2C2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66C02D2-93CC-DE4C-9660-27D96B99B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161855-0550-3949-B37E-792D2E8EF040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93A8F64-7092-B146-897A-E0E69A9118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3FA9513-0464-4049-8FEB-AD77267450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78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152986F8-49B4-744C-BE94-F833463D07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554D357D-56ED-7E4B-BE3F-4DB27183EF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216B0B5-B05D-6049-9863-81A7F0474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E60AB6-90FB-6C4C-A5DF-D053F080667D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AB61C26-1A32-FF44-8C4C-8D1B1CC6C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840BA198-E08C-924A-A35C-506109125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15817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D11745-B2D1-2843-B82D-2EF1718AF31E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60A1212D-38B2-4DEE-B25F-5C96C2761F5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559BCB-F43F-3A43-B613-29E777C14673}" type="datetime1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B16FEF-22A6-0349-8AC2-1CA346584499}" type="datetime1">
              <a:rPr lang="en-US" smtClean="0"/>
              <a:t>11/17/2020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06BC81-6EF1-4A44-9F4F-445DEC08A6A5}" type="datetime1">
              <a:rPr lang="en-US" smtClean="0"/>
              <a:t>11/17/2020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A86100-4F31-7347-8D34-870C85B1DE61}" type="datetime1">
              <a:rPr lang="en-US" smtClean="0"/>
              <a:t>11/17/2020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55E5B0-5BFA-4F4B-B51F-85F45FFA437F}" type="datetime1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D051C3-A24B-EF4A-B9B7-C2BF34724FBB}" type="datetime1">
              <a:rPr lang="en-US" smtClean="0"/>
              <a:t>11/17/2020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0543C1-7428-404F-8363-029D0C5ECF8D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06273" y="47625"/>
            <a:ext cx="473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24550AC-44EF-C445-B2BF-13419CD53B20}"/>
              </a:ext>
            </a:extLst>
          </p:cNvPr>
          <p:cNvSpPr txBox="1"/>
          <p:nvPr userDrawn="1"/>
        </p:nvSpPr>
        <p:spPr>
          <a:xfrm>
            <a:off x="11718388" y="84405"/>
            <a:ext cx="473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D550CB4-4F5D-C147-8DB1-686BBDC38555}" type="slidenum">
              <a:rPr lang="en-US" b="1" smtClean="0">
                <a:solidFill>
                  <a:schemeClr val="bg1"/>
                </a:solidFill>
                <a:latin typeface="Proxima Nova Lt" panose="02000506030000020004" pitchFamily="2" charset="77"/>
              </a:rPr>
              <a:t>‹#›</a:t>
            </a:fld>
            <a:endParaRPr lang="en-US" b="1" dirty="0">
              <a:solidFill>
                <a:schemeClr val="bg1"/>
              </a:solidFill>
              <a:latin typeface="Proxima Nova Lt" panose="02000506030000020004" pitchFamily="2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2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FD53A857-30E2-F241-9568-F9FA4F59A5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C3CA9625-E09B-7149-A122-69D0929028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73966D5-46D0-DF43-81D0-19D664959C0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A4EDA4-5FBB-4647-B762-284C2A89AD7D}" type="datetime1">
              <a:rPr lang="en-US" smtClean="0"/>
              <a:t>11/17/2020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92A92548-FF11-824E-B93B-0A006E95BD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D1E4F86-E449-C747-A0CA-C94394D863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FBACC8-05A8-284E-8C0F-BED1A3B3DB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495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https://www.forbes.com/sites/forbestechcouncil/2018/06/04/the-fourth-industrial-revolution-moves-from-automated-to-autonomous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eforum.org/agenda/2016/01/what-is-the-fourth-industrial-revolution/" TargetMode="External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s://toplink.weforum.org/knowledge/explore" TargetMode="External"/><Relationship Id="rId7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16vVIzxprzw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35210" y="1359914"/>
            <a:ext cx="8121580" cy="2387600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RECITATION 11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55187"/>
            <a:ext cx="9144000" cy="473561"/>
          </a:xfrm>
        </p:spPr>
        <p:txBody>
          <a:bodyPr>
            <a:noAutofit/>
          </a:bodyPr>
          <a:lstStyle/>
          <a:p>
            <a:r>
              <a:rPr lang="en-US" sz="2800" dirty="0">
                <a:latin typeface="Proxima Nova Rg" panose="02000506030000020004" pitchFamily="2" charset="0"/>
              </a:rPr>
              <a:t>EG1003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3937099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3725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5" y="569515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2 - WHO?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9C17A8F-7667-9D41-870C-22DE969EC403}"/>
              </a:ext>
            </a:extLst>
          </p:cNvPr>
          <p:cNvSpPr/>
          <p:nvPr/>
        </p:nvSpPr>
        <p:spPr>
          <a:xfrm>
            <a:off x="1165184" y="313125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Who are the people who are going to solve these problems?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192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A85189ED-98C5-F447-815C-E600EE3910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7807" y="1531931"/>
            <a:ext cx="7829006" cy="434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2669683" y="5878263"/>
            <a:ext cx="68188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4: Full 2018 Internet of things chart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968352" y="569515"/>
            <a:ext cx="1025529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INTERNET OF </a:t>
            </a:r>
            <a:r>
              <a:rPr lang="en-US" sz="5400" dirty="0" smtClean="0">
                <a:latin typeface="Gotham Medium" panose="02000604030000020004" pitchFamily="50" charset="0"/>
              </a:rPr>
              <a:t>THINGS (</a:t>
            </a: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)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541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6" y="528536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331869" y="5805275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5: 2018 Internet of Things applications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091178A0-0084-5640-A692-B1CC3B892C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95" t="8095" r="40075" b="56987"/>
          <a:stretch/>
        </p:blipFill>
        <p:spPr bwMode="auto">
          <a:xfrm>
            <a:off x="1331869" y="1535358"/>
            <a:ext cx="9528255" cy="42699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302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75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APPLICATIONS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331866" y="5940349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6: 2018 Internet of Things applications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FD41DDF6-F7E4-7B4D-B8F6-830194BFF3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925" t="7972" r="3205" b="56917"/>
          <a:stretch/>
        </p:blipFill>
        <p:spPr bwMode="auto">
          <a:xfrm>
            <a:off x="2985785" y="1584855"/>
            <a:ext cx="6220416" cy="4305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10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178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165780" y="569514"/>
            <a:ext cx="786043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PLATFORMS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331871" y="589804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7: 2018 Internet of Things platforms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03B301E2-8C61-6243-B6C9-DA4FD77039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2" t="48032" r="48749" b="35784"/>
          <a:stretch/>
        </p:blipFill>
        <p:spPr bwMode="auto">
          <a:xfrm>
            <a:off x="1715065" y="1630821"/>
            <a:ext cx="8761865" cy="2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4D90FAE7-7004-C341-8308-DBC8A52E8F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83" t="48031" r="3186" b="35806"/>
          <a:stretch/>
        </p:blipFill>
        <p:spPr bwMode="auto">
          <a:xfrm>
            <a:off x="1715064" y="3748116"/>
            <a:ext cx="8761865" cy="215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11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0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12533" y="569514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312532" y="551280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8: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1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1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4A04520A-07C5-C446-A608-34E7399B94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5" t="69449" r="55007" b="8285"/>
          <a:stretch/>
        </p:blipFill>
        <p:spPr bwMode="auto">
          <a:xfrm>
            <a:off x="1331872" y="1752671"/>
            <a:ext cx="9489578" cy="367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12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85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1331871" y="588261"/>
            <a:ext cx="95282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 err="1" smtClean="0">
                <a:latin typeface="Gotham Medium" panose="02000604030000020004" pitchFamily="50" charset="0"/>
              </a:rPr>
              <a:t>IoT</a:t>
            </a:r>
            <a:r>
              <a:rPr lang="en-US" sz="5400" dirty="0" smtClean="0">
                <a:latin typeface="Gotham Medium" panose="02000604030000020004" pitchFamily="50" charset="0"/>
              </a:rPr>
              <a:t> </a:t>
            </a:r>
            <a:r>
              <a:rPr lang="en-US" sz="5400" dirty="0">
                <a:latin typeface="Gotham Medium" panose="02000604030000020004" pitchFamily="50" charset="0"/>
              </a:rPr>
              <a:t>BUILDING BLOCKS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F973985D-73B2-3B4E-8CC7-2B2BB4DE3988}"/>
              </a:ext>
            </a:extLst>
          </p:cNvPr>
          <p:cNvSpPr/>
          <p:nvPr/>
        </p:nvSpPr>
        <p:spPr>
          <a:xfrm>
            <a:off x="1170383" y="5109541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9: </a:t>
            </a:r>
            <a:r>
              <a:rPr lang="en-US" dirty="0">
                <a:latin typeface="Proxima Nova Rg" panose="02000506030000020004" pitchFamily="2" charset="77"/>
              </a:rPr>
              <a:t>2018 Internet of Things building blocks part 2 courtesy of </a:t>
            </a:r>
            <a:r>
              <a:rPr lang="en-US" dirty="0" err="1">
                <a:latin typeface="Proxima Nova Rg" panose="02000506030000020004" pitchFamily="2" charset="77"/>
              </a:rPr>
              <a:t>FirstMark</a:t>
            </a:r>
            <a:endParaRPr lang="en-US" dirty="0">
              <a:latin typeface="Proxima Nova Rg" panose="02000506030000020004" pitchFamily="2" charset="77"/>
            </a:endParaRPr>
          </a:p>
        </p:txBody>
      </p:sp>
      <p:pic>
        <p:nvPicPr>
          <p:cNvPr id="10" name="Picture 2" descr="http://mattturck.com/wp-content/uploads/2018/02/2018_Matt_Turck_IoT_Landscape_Final.png">
            <a:extLst>
              <a:ext uri="{FF2B5EF4-FFF2-40B4-BE49-F238E27FC236}">
                <a16:creationId xmlns="" xmlns:a16="http://schemas.microsoft.com/office/drawing/2014/main" id="{352BEA10-19CD-414C-BDA5-524CFB248C8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43" t="69455" r="3166" b="8280"/>
          <a:stretch/>
        </p:blipFill>
        <p:spPr bwMode="auto">
          <a:xfrm>
            <a:off x="1058556" y="1875946"/>
            <a:ext cx="10074886" cy="316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13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4775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3 - HOW?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9C17A8F-7667-9D41-870C-22DE969EC403}"/>
              </a:ext>
            </a:extLst>
          </p:cNvPr>
          <p:cNvSpPr/>
          <p:nvPr/>
        </p:nvSpPr>
        <p:spPr>
          <a:xfrm>
            <a:off x="1165184" y="2768802"/>
            <a:ext cx="9861629" cy="1600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charset="0"/>
              </a:rPr>
              <a:t>How do the solutions to these problems impact society?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14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523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INDUSTRIAL REVOLUTIONS</a:t>
            </a:r>
          </a:p>
        </p:txBody>
      </p:sp>
      <p:pic>
        <p:nvPicPr>
          <p:cNvPr id="10" name="Picture 2" descr="Image result for third industrial revolution">
            <a:extLst>
              <a:ext uri="{FF2B5EF4-FFF2-40B4-BE49-F238E27FC236}">
                <a16:creationId xmlns="" xmlns:a16="http://schemas.microsoft.com/office/drawing/2014/main" id="{9016A590-32B4-BF45-8D3A-90E240D981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23" y="2280065"/>
            <a:ext cx="9651952" cy="3506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72FF3DBC-0C89-2C48-AB6C-FD8A9B73BEB9}"/>
              </a:ext>
            </a:extLst>
          </p:cNvPr>
          <p:cNvSpPr/>
          <p:nvPr/>
        </p:nvSpPr>
        <p:spPr>
          <a:xfrm>
            <a:off x="1376460" y="1910733"/>
            <a:ext cx="704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Proxima Nova Rg" panose="02000506030000020004" pitchFamily="2" charset="77"/>
              </a:rPr>
              <a:t>Table 1: Table of industrial revolutions’ impacts courtesy of McMillan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15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473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pic>
        <p:nvPicPr>
          <p:cNvPr id="14" name="Picture 2" descr="Image result for 4th industrial revolution">
            <a:extLst>
              <a:ext uri="{FF2B5EF4-FFF2-40B4-BE49-F238E27FC236}">
                <a16:creationId xmlns="" xmlns:a16="http://schemas.microsoft.com/office/drawing/2014/main" id="{BE32910D-B942-F449-9854-DCF10A8CD3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530" y="1636611"/>
            <a:ext cx="7820940" cy="37946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6CC0DBC-6EFE-F64C-B549-5BF653709B82}"/>
              </a:ext>
            </a:extLst>
          </p:cNvPr>
          <p:cNvSpPr/>
          <p:nvPr/>
        </p:nvSpPr>
        <p:spPr>
          <a:xfrm>
            <a:off x="1170383" y="5482517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10: </a:t>
            </a:r>
            <a:r>
              <a:rPr lang="en-US" dirty="0">
                <a:latin typeface="Proxima Nova Rg" panose="02000506030000020004" pitchFamily="2" charset="77"/>
              </a:rPr>
              <a:t>All four industrial revolutions courtesy of Forbes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4"/>
            <a:extLst>
              <a:ext uri="{FF2B5EF4-FFF2-40B4-BE49-F238E27FC236}">
                <a16:creationId xmlns="" xmlns:a16="http://schemas.microsoft.com/office/drawing/2014/main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16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944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29" y="615677"/>
            <a:ext cx="8889242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AGENDA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64775" y="2097280"/>
            <a:ext cx="9435151" cy="355632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Data Visualization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 smtClean="0">
                <a:latin typeface="Proxima Nova Rg" panose="02000506030000020004" pitchFamily="2" charset="0"/>
              </a:rPr>
              <a:t>Engineering Grand Challenges</a:t>
            </a:r>
            <a:endParaRPr lang="en-US" dirty="0">
              <a:latin typeface="Proxima Nova Rg" panose="02000506030000020004" pitchFamily="2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46860" y="3429000"/>
            <a:ext cx="0" cy="891584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52" y="6377447"/>
            <a:ext cx="2586446" cy="40288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THE FOURTH REVOLUTION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6CC0DBC-6EFE-F64C-B549-5BF653709B82}"/>
              </a:ext>
            </a:extLst>
          </p:cNvPr>
          <p:cNvSpPr/>
          <p:nvPr/>
        </p:nvSpPr>
        <p:spPr>
          <a:xfrm>
            <a:off x="1331871" y="5688238"/>
            <a:ext cx="95282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11: </a:t>
            </a:r>
            <a:r>
              <a:rPr lang="en-US" dirty="0">
                <a:latin typeface="Proxima Nova Rg" panose="02000506030000020004" pitchFamily="2" charset="77"/>
              </a:rPr>
              <a:t>Fourth industrial revolution courtesy of </a:t>
            </a:r>
            <a:r>
              <a:rPr lang="en-US" dirty="0" err="1">
                <a:latin typeface="Proxima Nova Rg" panose="02000506030000020004" pitchFamily="2" charset="77"/>
              </a:rPr>
              <a:t>WeForum</a:t>
            </a:r>
            <a:endParaRPr lang="en-US" dirty="0">
              <a:latin typeface="Proxima Nova Rg" panose="02000506030000020004" pitchFamily="2" charset="77"/>
            </a:endParaRP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D1BB2208-8561-724A-9495-62074A5EE8D2}"/>
              </a:ext>
            </a:extLst>
          </p:cNvPr>
          <p:cNvSpPr/>
          <p:nvPr/>
        </p:nvSpPr>
        <p:spPr>
          <a:xfrm>
            <a:off x="217166" y="5546835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="" xmlns:a16="http://schemas.microsoft.com/office/drawing/2014/main" id="{8BF33F4C-D379-C543-822B-23FA62BDE28C}"/>
              </a:ext>
            </a:extLst>
          </p:cNvPr>
          <p:cNvSpPr txBox="1"/>
          <p:nvPr/>
        </p:nvSpPr>
        <p:spPr>
          <a:xfrm>
            <a:off x="217166" y="5577305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pic>
        <p:nvPicPr>
          <p:cNvPr id="18" name="Picture 17" descr=" ">
            <a:extLst>
              <a:ext uri="{FF2B5EF4-FFF2-40B4-BE49-F238E27FC236}">
                <a16:creationId xmlns="" xmlns:a16="http://schemas.microsoft.com/office/drawing/2014/main" id="{D9919AC0-02A9-6B45-8314-2BB402CAB7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7723" y="1641717"/>
            <a:ext cx="6636552" cy="3984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17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19" name="Picture 18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937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881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WORLD ECONOMIC FORUM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66CC0DBC-6EFE-F64C-B549-5BF653709B82}"/>
              </a:ext>
            </a:extLst>
          </p:cNvPr>
          <p:cNvSpPr/>
          <p:nvPr/>
        </p:nvSpPr>
        <p:spPr>
          <a:xfrm>
            <a:off x="2228336" y="5771760"/>
            <a:ext cx="73549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</a:t>
            </a:r>
            <a:r>
              <a:rPr lang="en-US" dirty="0" smtClean="0">
                <a:latin typeface="Proxima Nova Rg" panose="02000506030000020004" pitchFamily="2" charset="77"/>
              </a:rPr>
              <a:t>12: </a:t>
            </a:r>
            <a:r>
              <a:rPr lang="en-US" dirty="0">
                <a:latin typeface="Proxima Nova Rg" panose="02000506030000020004" pitchFamily="2" charset="77"/>
              </a:rPr>
              <a:t>Contributing factors to transformation courtesy of WEF</a:t>
            </a:r>
          </a:p>
        </p:txBody>
      </p:sp>
      <p:sp>
        <p:nvSpPr>
          <p:cNvPr id="2" name="Rounded Rectangle 1">
            <a:extLst>
              <a:ext uri="{FF2B5EF4-FFF2-40B4-BE49-F238E27FC236}">
                <a16:creationId xmlns="" xmlns:a16="http://schemas.microsoft.com/office/drawing/2014/main" id="{D1BB2208-8561-724A-9495-62074A5EE8D2}"/>
              </a:ext>
            </a:extLst>
          </p:cNvPr>
          <p:cNvSpPr/>
          <p:nvPr/>
        </p:nvSpPr>
        <p:spPr>
          <a:xfrm>
            <a:off x="9583265" y="5337610"/>
            <a:ext cx="1683072" cy="522607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hlinkClick r:id="rId3"/>
            <a:extLst>
              <a:ext uri="{FF2B5EF4-FFF2-40B4-BE49-F238E27FC236}">
                <a16:creationId xmlns="" xmlns:a16="http://schemas.microsoft.com/office/drawing/2014/main" id="{8BF33F4C-D379-C543-822B-23FA62BDE28C}"/>
              </a:ext>
            </a:extLst>
          </p:cNvPr>
          <p:cNvSpPr txBox="1"/>
          <p:nvPr/>
        </p:nvSpPr>
        <p:spPr>
          <a:xfrm>
            <a:off x="9583266" y="5364946"/>
            <a:ext cx="23065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Rg" panose="02000506030000020004" pitchFamily="2" charset="77"/>
              </a:rPr>
              <a:t>Learn More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7D09A71D-B0B4-CF47-89FE-485E0F1D1485}"/>
              </a:ext>
            </a:extLst>
          </p:cNvPr>
          <p:cNvGrpSpPr/>
          <p:nvPr/>
        </p:nvGrpSpPr>
        <p:grpSpPr>
          <a:xfrm>
            <a:off x="2523745" y="1633882"/>
            <a:ext cx="6764111" cy="3953483"/>
            <a:chOff x="1219200" y="770393"/>
            <a:chExt cx="6764111" cy="3953483"/>
          </a:xfrm>
        </p:grpSpPr>
        <p:pic>
          <p:nvPicPr>
            <p:cNvPr id="19" name="Picture 18">
              <a:extLst>
                <a:ext uri="{FF2B5EF4-FFF2-40B4-BE49-F238E27FC236}">
                  <a16:creationId xmlns="" xmlns:a16="http://schemas.microsoft.com/office/drawing/2014/main" id="{9CA0C840-D350-5D41-8620-9AC34F6D3F6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19200" y="770393"/>
              <a:ext cx="6764111" cy="3953483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grpSp>
          <p:nvGrpSpPr>
            <p:cNvPr id="20" name="Group 19">
              <a:extLst>
                <a:ext uri="{FF2B5EF4-FFF2-40B4-BE49-F238E27FC236}">
                  <a16:creationId xmlns="" xmlns:a16="http://schemas.microsoft.com/office/drawing/2014/main" id="{8342F2AF-EAF0-3C41-BF6F-769B5D693896}"/>
                </a:ext>
              </a:extLst>
            </p:cNvPr>
            <p:cNvGrpSpPr/>
            <p:nvPr/>
          </p:nvGrpSpPr>
          <p:grpSpPr>
            <a:xfrm>
              <a:off x="4594858" y="3721227"/>
              <a:ext cx="3388453" cy="1002649"/>
              <a:chOff x="4594858" y="3721227"/>
              <a:chExt cx="3388453" cy="1002649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="" xmlns:a16="http://schemas.microsoft.com/office/drawing/2014/main" id="{F23F37C9-437B-0646-A5C2-BDBCF020560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9" y="3721227"/>
                <a:ext cx="3388452" cy="313746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2" name="Picture 21">
                <a:extLst>
                  <a:ext uri="{FF2B5EF4-FFF2-40B4-BE49-F238E27FC236}">
                    <a16:creationId xmlns="" xmlns:a16="http://schemas.microsoft.com/office/drawing/2014/main" id="{82269EBD-4622-C64A-8972-D1ADDE00D3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/>
              <a:srcRect l="669"/>
              <a:stretch/>
            </p:blipFill>
            <p:spPr>
              <a:xfrm>
                <a:off x="4594859" y="3950432"/>
                <a:ext cx="3388451" cy="490668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  <p:pic>
            <p:nvPicPr>
              <p:cNvPr id="23" name="Picture 22">
                <a:extLst>
                  <a:ext uri="{FF2B5EF4-FFF2-40B4-BE49-F238E27FC236}">
                    <a16:creationId xmlns="" xmlns:a16="http://schemas.microsoft.com/office/drawing/2014/main" id="{B0F3EFD7-C925-BB49-8DAC-E93C0AC2EC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594858" y="4404034"/>
                <a:ext cx="3388452" cy="319842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88900" cap="sq">
                <a:solidFill>
                  <a:srgbClr val="FFFFFF"/>
                </a:solidFill>
                <a:miter lim="800000"/>
              </a:ln>
              <a:effectLst>
                <a:outerShdw blurRad="55000" dist="18000" dir="54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twoPt" dir="t">
                  <a:rot lat="0" lon="0" rev="7200000"/>
                </a:lightRig>
              </a:scene3d>
              <a:sp3d>
                <a:bevelT w="25400" h="19050"/>
                <a:contourClr>
                  <a:srgbClr val="FFFFFF"/>
                </a:contourClr>
              </a:sp3d>
            </p:spPr>
          </p:pic>
        </p:grpSp>
      </p:grp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 smtClean="0">
                <a:latin typeface="Proxima Nova Lt" panose="02000506030000020004" pitchFamily="50" charset="0"/>
              </a:rPr>
              <a:t>18</a:t>
            </a:r>
            <a:endParaRPr lang="en-US" sz="1600" dirty="0">
              <a:latin typeface="Proxima Nova Lt" panose="02000506030000020004" pitchFamily="50" charset="0"/>
            </a:endParaRPr>
          </a:p>
        </p:txBody>
      </p:sp>
      <p:pic>
        <p:nvPicPr>
          <p:cNvPr id="24" name="Picture 23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98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6vVIzxprzw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322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4030000020004" pitchFamily="50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3" name="Picture 12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684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DATA </a:t>
            </a:r>
            <a:r>
              <a:rPr lang="en-US" sz="5400" dirty="0">
                <a:latin typeface="Gotham Medium" panose="02000604030000020004" pitchFamily="50" charset="0"/>
              </a:rPr>
              <a:t>VISUALIZATION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9943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Placeholder 2"/>
          <p:cNvSpPr>
            <a:spLocks noGrp="1"/>
          </p:cNvSpPr>
          <p:nvPr>
            <p:ph type="body" sz="quarter" idx="14"/>
          </p:nvPr>
        </p:nvSpPr>
        <p:spPr bwMode="auto">
          <a:xfrm>
            <a:off x="3026834" y="304801"/>
            <a:ext cx="8862484" cy="353484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ctr" anchorCtr="0" compatLnSpc="1">
            <a:prstTxWarp prst="textNoShape">
              <a:avLst/>
            </a:prstTxWarp>
            <a:normAutofit fontScale="92500" lnSpcReduction="20000"/>
          </a:bodyPr>
          <a:lstStyle/>
          <a:p>
            <a:pPr algn="ctr" eaLnBrk="1" hangingPunct="1">
              <a:spcBef>
                <a:spcPct val="0"/>
              </a:spcBef>
            </a:pPr>
            <a:r>
              <a:rPr lang="en-US" altLang="en-US" sz="3200" b="0" dirty="0">
                <a:latin typeface="Tahoma" pitchFamily="34" charset="0"/>
                <a:cs typeface="Tahoma" pitchFamily="34" charset="0"/>
              </a:rPr>
              <a:t>Recitation 11 Intro</a:t>
            </a:r>
          </a:p>
        </p:txBody>
      </p:sp>
      <p:pic>
        <p:nvPicPr>
          <p:cNvPr id="3" name="videoplaybac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1238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sz="5400" dirty="0" smtClean="0">
                <a:latin typeface="Gotham Medium" panose="02000604030000020004" pitchFamily="50" charset="0"/>
              </a:rPr>
              <a:t>EMERGING GLOBAL TOPICS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=""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26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64106" y="569514"/>
            <a:ext cx="1106378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QUESTION </a:t>
            </a:r>
            <a:r>
              <a:rPr lang="en-US" sz="5400" dirty="0" smtClean="0">
                <a:latin typeface="Gotham Medium" panose="02000604030000020004" pitchFamily="50" charset="0"/>
              </a:rPr>
              <a:t>1 - WHAT?</a:t>
            </a:r>
            <a:endParaRPr lang="en-US" sz="5400" dirty="0">
              <a:latin typeface="Gotham Medium" panose="02000604030000020004" pitchFamily="50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39C17A8F-7667-9D41-870C-22DE969EC403}"/>
              </a:ext>
            </a:extLst>
          </p:cNvPr>
          <p:cNvSpPr/>
          <p:nvPr/>
        </p:nvSpPr>
        <p:spPr>
          <a:xfrm>
            <a:off x="1165184" y="2736270"/>
            <a:ext cx="9861629" cy="23544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900" dirty="0">
                <a:solidFill>
                  <a:srgbClr val="57068C"/>
                </a:solidFill>
                <a:latin typeface="Proxima Nova Lt" panose="02000506030000020004" pitchFamily="2" charset="77"/>
              </a:rPr>
              <a:t>What are the great problems that engineers will solve in the coming decades and centuries?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772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Image result for 14 grand challenges for engineering">
            <a:extLst>
              <a:ext uri="{FF2B5EF4-FFF2-40B4-BE49-F238E27FC236}">
                <a16:creationId xmlns="" xmlns:a16="http://schemas.microsoft.com/office/drawing/2014/main" id="{35B319A6-E12D-3A48-B3E5-F414AE4AE25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" b="2177"/>
          <a:stretch/>
        </p:blipFill>
        <p:spPr bwMode="auto">
          <a:xfrm>
            <a:off x="2968073" y="1596767"/>
            <a:ext cx="6255853" cy="424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767667" y="564450"/>
            <a:ext cx="10656666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400" dirty="0">
                <a:latin typeface="Gotham Medium" panose="02000604030000020004" pitchFamily="50" charset="0"/>
              </a:rPr>
              <a:t>NAE GRAND CHALLENGES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="" xmlns:a16="http://schemas.microsoft.com/office/drawing/2014/main" id="{37B0BA8B-1FFB-1D40-BE1E-6375F1509FBC}"/>
              </a:ext>
            </a:extLst>
          </p:cNvPr>
          <p:cNvSpPr/>
          <p:nvPr/>
        </p:nvSpPr>
        <p:spPr>
          <a:xfrm>
            <a:off x="2743959" y="5841499"/>
            <a:ext cx="67040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1: NAE grand challenges for engineering courtesy of NAE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608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1"/>
            <a:ext cx="12192000" cy="569514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2408881" y="652865"/>
            <a:ext cx="7374229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NSF TEN BIG IDEAS</a:t>
            </a:r>
          </a:p>
        </p:txBody>
      </p:sp>
      <p:pic>
        <p:nvPicPr>
          <p:cNvPr id="11" name="Picture 2" descr="Described below">
            <a:extLst>
              <a:ext uri="{FF2B5EF4-FFF2-40B4-BE49-F238E27FC236}">
                <a16:creationId xmlns="" xmlns:a16="http://schemas.microsoft.com/office/drawing/2014/main" id="{669C62C3-A778-154B-9156-8D16E91CE7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2528" y="1436965"/>
            <a:ext cx="6826937" cy="45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9E28605-45F8-4644-9016-98088EFB039F}"/>
              </a:ext>
            </a:extLst>
          </p:cNvPr>
          <p:cNvSpPr/>
          <p:nvPr/>
        </p:nvSpPr>
        <p:spPr>
          <a:xfrm>
            <a:off x="4003117" y="5940349"/>
            <a:ext cx="41857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2: Ten Big Ideas courtesy of NSF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265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-17417"/>
            <a:ext cx="12192000" cy="586931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="" xmlns:a16="http://schemas.microsoft.com/office/drawing/2014/main" id="{B3D24E8D-FD5C-460C-99AC-B8CB709D7CE0}"/>
              </a:ext>
            </a:extLst>
          </p:cNvPr>
          <p:cNvSpPr txBox="1">
            <a:spLocks/>
          </p:cNvSpPr>
          <p:nvPr/>
        </p:nvSpPr>
        <p:spPr>
          <a:xfrm>
            <a:off x="532772" y="1270658"/>
            <a:ext cx="11126455" cy="96514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Aft>
                <a:spcPts val="1800"/>
              </a:spcAft>
            </a:pPr>
            <a:r>
              <a:rPr lang="en-US" sz="5400" dirty="0">
                <a:latin typeface="Gotham Medium" panose="02000604030000020004" pitchFamily="50" charset="0"/>
              </a:rPr>
              <a:t>UN SUSTAINABLE DEVELOPMENT CHALLENGES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="" xmlns:a16="http://schemas.microsoft.com/office/drawing/2014/main" id="{99E28605-45F8-4644-9016-98088EFB039F}"/>
              </a:ext>
            </a:extLst>
          </p:cNvPr>
          <p:cNvSpPr/>
          <p:nvPr/>
        </p:nvSpPr>
        <p:spPr>
          <a:xfrm>
            <a:off x="3127875" y="5935912"/>
            <a:ext cx="59362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Proxima Nova Rg" panose="02000506030000020004" pitchFamily="2" charset="77"/>
              </a:rPr>
              <a:t>Figure 3: UN Challenges for development courtesy of UN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BBC8F1EB-374B-6044-81DD-460E12A60A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500" t="40979" r="14599" b="837"/>
          <a:stretch/>
        </p:blipFill>
        <p:spPr>
          <a:xfrm>
            <a:off x="1840573" y="2233998"/>
            <a:ext cx="8510847" cy="37019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16" name="Picture 15" descr="A picture containing drawing&#10;&#10;Description automatically generated">
            <a:extLst>
              <a:ext uri="{FF2B5EF4-FFF2-40B4-BE49-F238E27FC236}">
                <a16:creationId xmlns="" xmlns:a16="http://schemas.microsoft.com/office/drawing/2014/main" id="{72CDBAEB-A26F-41C1-8621-FB3418E556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82301" y="6409360"/>
            <a:ext cx="1313093" cy="359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501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E09C911D-4258-4D42-ABD0-81C3D8B33A3C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3" id="{7B03DEE4-F519-3A4B-A7D3-1A7AFE17DF72}" vid="{8E8179DF-B1B3-3049-B416-894DDED43F9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171</TotalTime>
  <Words>328</Words>
  <Application>Microsoft Office PowerPoint</Application>
  <PresentationFormat>Widescreen</PresentationFormat>
  <Paragraphs>65</Paragraphs>
  <Slides>23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23</vt:i4>
      </vt:variant>
    </vt:vector>
  </HeadingPairs>
  <TitlesOfParts>
    <vt:vector size="32" baseType="lpstr">
      <vt:lpstr>Proxima Nova Rg</vt:lpstr>
      <vt:lpstr>Calibri Light</vt:lpstr>
      <vt:lpstr>Arial</vt:lpstr>
      <vt:lpstr>Proxima Nova Lt</vt:lpstr>
      <vt:lpstr>Gotham Medium</vt:lpstr>
      <vt:lpstr>Tahoma</vt:lpstr>
      <vt:lpstr>Calibri</vt:lpstr>
      <vt:lpstr>Office Theme</vt:lpstr>
      <vt:lpstr>Custom Design</vt:lpstr>
      <vt:lpstr>RECITATION 11</vt:lpstr>
      <vt:lpstr>AGENDA</vt:lpstr>
      <vt:lpstr>DATA VISUALIZATION</vt:lpstr>
      <vt:lpstr>PowerPoint Presentation</vt:lpstr>
      <vt:lpstr>EMERGING GLOBAL TOPICS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Recitation 11</dc:title>
  <dc:creator>Diya</dc:creator>
  <cp:lastModifiedBy>Admin</cp:lastModifiedBy>
  <cp:revision>11</cp:revision>
  <dcterms:created xsi:type="dcterms:W3CDTF">2020-08-25T04:28:33Z</dcterms:created>
  <dcterms:modified xsi:type="dcterms:W3CDTF">2020-11-16T21:38:34Z</dcterms:modified>
  <cp:contentStatus/>
</cp:coreProperties>
</file>