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31"/>
  </p:notesMasterIdLst>
  <p:sldIdLst>
    <p:sldId id="257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28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7" r:id="rId30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FF"/>
    <a:srgbClr val="000066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2" autoAdjust="0"/>
    <p:restoredTop sz="95388" autoAdjust="0"/>
  </p:normalViewPr>
  <p:slideViewPr>
    <p:cSldViewPr>
      <p:cViewPr>
        <p:scale>
          <a:sx n="50" d="100"/>
          <a:sy n="50" d="100"/>
        </p:scale>
        <p:origin x="-1124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15.xml"/><Relationship Id="rId1" Type="http://schemas.openxmlformats.org/officeDocument/2006/relationships/slide" Target="slides/slide13.xml"/><Relationship Id="rId5" Type="http://schemas.openxmlformats.org/officeDocument/2006/relationships/slide" Target="slides/slide26.xml"/><Relationship Id="rId4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2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Castronuova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8E97-8AB3-419F-A3E1-BD8EA91441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5FCBB-BA65-4C44-A07C-393120BC315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06A08-F645-4FCB-8EC5-C6A1F60C2C4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F50F2-4E3E-4C7F-BB19-765E39DB0A5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01644-198D-4971-B7D6-371F6945199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Paul-Henry Volmar September 2007 : Channel and Termination Nodes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2B4C1-FDC2-4403-9FE3-D78BF56BDD7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Pattern and Pin slide: Paul-Henry Volmar September 2007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FEC61-53FB-4618-803F-3EC4D9453F5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Pattern and Pin slide: Paul-Henry Volmar September 2007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FEC61-53FB-4618-803F-3EC4D9453F5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9E809-8910-45C1-B7CE-2D12E45DD588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C0711-0CCE-4280-AC71-AE6ECD52AFB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4A26F-8381-49A8-A274-867F17C7C38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1FF7B-8B23-48E7-A1FC-8A97EFED4A9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1E5A8-9F53-4C3D-85E2-F137F09C74D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44E2C-D6B1-4E64-808E-2BF90274134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C9AB7-4BD9-4B10-B905-6A5655B51A1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E7345-00C4-413A-94BD-FCDF701DC84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8C6A6-9C44-46CF-91F2-4A6D664CBA9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63DD4-41EB-432B-BDEB-36DCA53B4F1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3F2BC-5B1F-49C1-AB8F-3169DB3ADFC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87AB3-1FC9-4D52-B8D3-58340538A8E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BD0DD-AC75-4E76-B1DA-2072343B65E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8AB4-83A7-4638-9AAD-DCD2009CD36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729C5-D722-4B47-B53F-6474A655618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2B8CE-976A-4CA6-AFA2-12AE69EAE7F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635C3-B140-4185-B86D-7E8427D6836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B0400-7B49-4E2E-B08E-5F1CBA3CA4C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429000"/>
            <a:ext cx="6705600" cy="86677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AU"/>
              <a:t>Click to edit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267200"/>
            <a:ext cx="67056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AU"/>
              <a:t>Click to edit subtitle style</a:t>
            </a:r>
          </a:p>
        </p:txBody>
      </p:sp>
      <p:pic>
        <p:nvPicPr>
          <p:cNvPr id="4" name="Picture 3" descr="NYU-Poly_RG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371600" y="5638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EG1003: Introduction to Engineering and Design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859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5054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5240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767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21F5C-4324-4CE0-9501-11FFC3ECE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E247E-4548-4912-A40F-B4708E20D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58499-8801-4D9E-8EA1-44B986B3B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1199-8ACB-4EC7-B4C4-6E753009B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77621-E8EB-40B3-881E-D757929AB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AB6B1-1B38-4BE2-9692-43D6DE3A2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4CE3F-2818-4090-B76C-00131D9B7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5EF49-16CF-40A8-8E8A-D59F3D9CE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853E3-0532-4A99-A4FB-C7380FDA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D270E-1933-4BF2-ACFD-AF349295D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24105-0107-4FFE-825A-E01D51BED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E4792-CB6A-4E3A-9B07-C5325892A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543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		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0427C4-CF25-4E51-8967-F48BCED21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jpe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1"/>
            <a:ext cx="77724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Introduction to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LabVIEW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3200401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8938"/>
            <a:ext cx="8229600" cy="76041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Controls &amp; Indicators</a:t>
            </a:r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2438400" y="1676400"/>
            <a:ext cx="5257800" cy="914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000066"/>
                </a:solidFill>
                <a:latin typeface="Tahoma" pitchFamily="34" charset="0"/>
              </a:rPr>
              <a:t>Icon in back panel </a:t>
            </a:r>
          </a:p>
          <a:p>
            <a:pPr algn="ctr" eaLnBrk="0" hangingPunct="0"/>
            <a:r>
              <a:rPr lang="en-US" sz="3200">
                <a:solidFill>
                  <a:srgbClr val="000066"/>
                </a:solidFill>
                <a:latin typeface="Tahoma" pitchFamily="34" charset="0"/>
              </a:rPr>
              <a:t>represents object in front panel</a:t>
            </a:r>
          </a:p>
        </p:txBody>
      </p:sp>
      <p:pic>
        <p:nvPicPr>
          <p:cNvPr id="1229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743200" y="2895600"/>
            <a:ext cx="4572000" cy="1676400"/>
            <a:chOff x="1728" y="1824"/>
            <a:chExt cx="3024" cy="1056"/>
          </a:xfrm>
        </p:grpSpPr>
        <p:sp>
          <p:nvSpPr>
            <p:cNvPr id="12302" name="Rectangle 13"/>
            <p:cNvSpPr>
              <a:spLocks noChangeArrowheads="1"/>
            </p:cNvSpPr>
            <p:nvPr/>
          </p:nvSpPr>
          <p:spPr bwMode="auto">
            <a:xfrm>
              <a:off x="1824" y="1824"/>
              <a:ext cx="2832" cy="24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728" y="1824"/>
              <a:ext cx="3024" cy="1056"/>
              <a:chOff x="1539" y="2064"/>
              <a:chExt cx="3504" cy="1056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1539" y="2064"/>
                <a:ext cx="384" cy="1008"/>
                <a:chOff x="1539" y="2064"/>
                <a:chExt cx="384" cy="1008"/>
              </a:xfrm>
            </p:grpSpPr>
            <p:sp>
              <p:nvSpPr>
                <p:cNvPr id="12308" name="AutoShape 16"/>
                <p:cNvSpPr>
                  <a:spLocks noChangeArrowheads="1"/>
                </p:cNvSpPr>
                <p:nvPr/>
              </p:nvSpPr>
              <p:spPr bwMode="auto">
                <a:xfrm>
                  <a:off x="1539" y="2064"/>
                  <a:ext cx="384" cy="1008"/>
                </a:xfrm>
                <a:prstGeom prst="downArrow">
                  <a:avLst>
                    <a:gd name="adj1" fmla="val 50000"/>
                    <a:gd name="adj2" fmla="val 65625"/>
                  </a:avLst>
                </a:prstGeom>
                <a:solidFill>
                  <a:srgbClr val="33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9" name="Line 17"/>
                <p:cNvSpPr>
                  <a:spLocks noChangeShapeType="1"/>
                </p:cNvSpPr>
                <p:nvPr/>
              </p:nvSpPr>
              <p:spPr bwMode="auto">
                <a:xfrm>
                  <a:off x="1632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4659" y="2064"/>
                <a:ext cx="384" cy="1056"/>
                <a:chOff x="4659" y="2064"/>
                <a:chExt cx="384" cy="1056"/>
              </a:xfrm>
            </p:grpSpPr>
            <p:sp>
              <p:nvSpPr>
                <p:cNvPr id="12306" name="AutoShape 19"/>
                <p:cNvSpPr>
                  <a:spLocks noChangeArrowheads="1"/>
                </p:cNvSpPr>
                <p:nvPr/>
              </p:nvSpPr>
              <p:spPr bwMode="auto">
                <a:xfrm>
                  <a:off x="4659" y="2064"/>
                  <a:ext cx="384" cy="1056"/>
                </a:xfrm>
                <a:prstGeom prst="downArrow">
                  <a:avLst>
                    <a:gd name="adj1" fmla="val 50000"/>
                    <a:gd name="adj2" fmla="val 68750"/>
                  </a:avLst>
                </a:prstGeom>
                <a:solidFill>
                  <a:srgbClr val="33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7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752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914400" y="3352800"/>
            <a:ext cx="4876800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762000" y="3657600"/>
            <a:ext cx="5141913" cy="1219200"/>
            <a:chOff x="491" y="2496"/>
            <a:chExt cx="3239" cy="528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91" y="2496"/>
              <a:ext cx="336" cy="528"/>
              <a:chOff x="491" y="2496"/>
              <a:chExt cx="336" cy="528"/>
            </a:xfrm>
          </p:grpSpPr>
          <p:sp>
            <p:nvSpPr>
              <p:cNvPr id="12300" name="AutoShape 8"/>
              <p:cNvSpPr>
                <a:spLocks noChangeArrowheads="1"/>
              </p:cNvSpPr>
              <p:nvPr/>
            </p:nvSpPr>
            <p:spPr bwMode="auto">
              <a:xfrm>
                <a:off x="491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1" name="Line 9"/>
              <p:cNvSpPr>
                <a:spLocks noChangeShapeType="1"/>
              </p:cNvSpPr>
              <p:nvPr/>
            </p:nvSpPr>
            <p:spPr bwMode="auto">
              <a:xfrm>
                <a:off x="582" y="2496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394" y="2496"/>
              <a:ext cx="336" cy="528"/>
              <a:chOff x="3394" y="2496"/>
              <a:chExt cx="336" cy="528"/>
            </a:xfrm>
          </p:grpSpPr>
          <p:sp>
            <p:nvSpPr>
              <p:cNvPr id="12298" name="AutoShape 11"/>
              <p:cNvSpPr>
                <a:spLocks noChangeArrowheads="1"/>
              </p:cNvSpPr>
              <p:nvPr/>
            </p:nvSpPr>
            <p:spPr bwMode="auto">
              <a:xfrm>
                <a:off x="3394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Line 12"/>
              <p:cNvSpPr>
                <a:spLocks noChangeShapeType="1"/>
              </p:cNvSpPr>
              <p:nvPr/>
            </p:nvSpPr>
            <p:spPr bwMode="auto">
              <a:xfrm>
                <a:off x="3480" y="2496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7604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Color Representation</a:t>
            </a:r>
          </a:p>
        </p:txBody>
      </p:sp>
      <p:pic>
        <p:nvPicPr>
          <p:cNvPr id="13315" name="Picture 15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95400"/>
            <a:ext cx="48688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286001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543800" cy="5826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LabVIEW Tools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13360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248400"/>
            <a:ext cx="2400299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457200" y="122238"/>
            <a:ext cx="8162925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LabVIEW Functions </a:t>
            </a:r>
          </a:p>
          <a:p>
            <a:pPr algn="ctr" eaLnBrk="0" hangingPunct="0">
              <a:defRPr/>
            </a:pP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(View </a:t>
            </a: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 </a:t>
            </a: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Functions)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0" y="1295400"/>
            <a:ext cx="3048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80200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Structures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Allow programmer to produce conditional statements or multiple outputs, based on input</a:t>
            </a:r>
          </a:p>
          <a:p>
            <a:pPr eaLnBrk="1" hangingPunct="1"/>
            <a:endParaRPr lang="en-US" smtClean="0">
              <a:solidFill>
                <a:srgbClr val="000066"/>
              </a:solidFill>
            </a:endParaRP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Example</a:t>
            </a:r>
          </a:p>
          <a:p>
            <a:pPr lvl="1" eaLnBrk="1" hangingPunct="1"/>
            <a:r>
              <a:rPr lang="en-US" smtClean="0">
                <a:solidFill>
                  <a:srgbClr val="000066"/>
                </a:solidFill>
              </a:rPr>
              <a:t>Case Structure</a:t>
            </a:r>
          </a:p>
          <a:p>
            <a:pPr lvl="2" eaLnBrk="1" hangingPunct="1"/>
            <a:r>
              <a:rPr lang="en-US" smtClean="0">
                <a:solidFill>
                  <a:srgbClr val="000066"/>
                </a:solidFill>
              </a:rPr>
              <a:t>Executes code based </a:t>
            </a:r>
          </a:p>
          <a:p>
            <a:pPr lvl="2" eaLnBrk="1" hangingPunct="1">
              <a:buFontTx/>
              <a:buNone/>
            </a:pPr>
            <a:r>
              <a:rPr lang="en-US" smtClean="0">
                <a:solidFill>
                  <a:srgbClr val="000066"/>
                </a:solidFill>
              </a:rPr>
              <a:t>  on input value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667000"/>
            <a:ext cx="28765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DAC Board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66"/>
                </a:solidFill>
              </a:rPr>
              <a:t>D</a:t>
            </a:r>
            <a:r>
              <a:rPr lang="en-US" dirty="0" smtClean="0">
                <a:solidFill>
                  <a:srgbClr val="000066"/>
                </a:solidFill>
              </a:rPr>
              <a:t>ata </a:t>
            </a:r>
            <a:r>
              <a:rPr lang="en-US" b="1" dirty="0" smtClean="0">
                <a:solidFill>
                  <a:srgbClr val="000066"/>
                </a:solidFill>
              </a:rPr>
              <a:t>A</a:t>
            </a:r>
            <a:r>
              <a:rPr lang="en-US" dirty="0" smtClean="0">
                <a:solidFill>
                  <a:srgbClr val="000066"/>
                </a:solidFill>
              </a:rPr>
              <a:t>cquisition &amp; </a:t>
            </a:r>
            <a:r>
              <a:rPr lang="en-US" b="1" dirty="0" smtClean="0">
                <a:solidFill>
                  <a:srgbClr val="000066"/>
                </a:solidFill>
              </a:rPr>
              <a:t>C</a:t>
            </a:r>
            <a:r>
              <a:rPr lang="en-US" dirty="0" smtClean="0">
                <a:solidFill>
                  <a:srgbClr val="000066"/>
                </a:solidFill>
              </a:rPr>
              <a:t>ontrol Board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Interface that exchanges data (sends/receives) between the computer and the outside world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DAC Icons Used: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DAQ Assist</a:t>
            </a:r>
          </a:p>
          <a:p>
            <a:pPr eaLnBrk="1" hangingPunct="1">
              <a:buFontTx/>
              <a:buNone/>
              <a:defRPr/>
            </a:pPr>
            <a:endParaRPr lang="en-US" sz="280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85800" y="44958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u="sng" dirty="0">
                <a:solidFill>
                  <a:srgbClr val="000066"/>
                </a:solidFill>
                <a:latin typeface="Tahoma" pitchFamily="34" charset="0"/>
              </a:rPr>
              <a:t>References: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 See 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EG1003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Online Manual, National Instruments documentation, and other LabVIEW oriented websites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	(i.e. IIT’s LabVIEW for Dummies</a:t>
            </a:r>
            <a:r>
              <a:rPr lang="en-US" b="1" baseline="30000" dirty="0">
                <a:solidFill>
                  <a:srgbClr val="000066"/>
                </a:solidFill>
              </a:rPr>
              <a:t>©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Termination Board: </a:t>
            </a:r>
            <a:br>
              <a:rPr lang="en-US" dirty="0" smtClean="0">
                <a:solidFill>
                  <a:srgbClr val="000066"/>
                </a:solidFill>
              </a:rPr>
            </a:br>
            <a:r>
              <a:rPr lang="en-US" sz="3200" dirty="0" smtClean="0">
                <a:solidFill>
                  <a:srgbClr val="000066"/>
                </a:solidFill>
              </a:rPr>
              <a:t>Pins and Channels</a:t>
            </a:r>
          </a:p>
        </p:txBody>
      </p:sp>
      <p:sp>
        <p:nvSpPr>
          <p:cNvPr id="2052" name="Text Placeholder 6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83820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Pin </a:t>
            </a:r>
            <a:r>
              <a:rPr lang="en-US" sz="1800" dirty="0" smtClean="0">
                <a:solidFill>
                  <a:srgbClr val="000066"/>
                </a:solidFill>
              </a:rPr>
              <a:t>(numbered 1-68)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Channel termination node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One pin receives one bit of information 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Bit values and pin states</a:t>
            </a:r>
          </a:p>
          <a:p>
            <a:pPr lvl="2" eaLnBrk="1" hangingPunct="1"/>
            <a:r>
              <a:rPr lang="en-US" sz="2200" dirty="0" smtClean="0">
                <a:solidFill>
                  <a:srgbClr val="000066"/>
                </a:solidFill>
                <a:sym typeface="Wingdings" pitchFamily="2" charset="2"/>
              </a:rPr>
              <a:t>“0” or “1” in binary terms</a:t>
            </a:r>
          </a:p>
          <a:p>
            <a:pPr lvl="2" eaLnBrk="1" hangingPunct="1"/>
            <a:r>
              <a:rPr lang="en-US" sz="2200" dirty="0" smtClean="0">
                <a:solidFill>
                  <a:srgbClr val="000066"/>
                </a:solidFill>
                <a:sym typeface="Wingdings" pitchFamily="2" charset="2"/>
              </a:rPr>
              <a:t>Bit value of “0”  low voltage ≈ 0 VDC</a:t>
            </a:r>
          </a:p>
          <a:p>
            <a:pPr lvl="2" eaLnBrk="1" hangingPunct="1"/>
            <a:r>
              <a:rPr lang="en-US" sz="2200" dirty="0" smtClean="0">
                <a:solidFill>
                  <a:srgbClr val="000066"/>
                </a:solidFill>
                <a:sym typeface="Wingdings" pitchFamily="2" charset="2"/>
              </a:rPr>
              <a:t>Bit value of “1”  high  voltage ≈ +5VDC</a:t>
            </a: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Channel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Path for sending information (i.e. cable)</a:t>
            </a:r>
          </a:p>
          <a:p>
            <a:pPr lvl="1" eaLnBrk="1" hangingPunct="1"/>
            <a:r>
              <a:rPr lang="en-US" sz="2400" i="1" dirty="0" smtClean="0">
                <a:solidFill>
                  <a:srgbClr val="000066"/>
                </a:solidFill>
              </a:rPr>
              <a:t>8-bit</a:t>
            </a:r>
            <a:r>
              <a:rPr lang="en-US" sz="2400" dirty="0" smtClean="0">
                <a:solidFill>
                  <a:srgbClr val="000066"/>
                </a:solidFill>
              </a:rPr>
              <a:t> Digital IO channel terminating at</a:t>
            </a:r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66"/>
                </a:solidFill>
              </a:rPr>
              <a:t>8 pins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Each channel sends a </a:t>
            </a:r>
            <a:r>
              <a:rPr lang="en-US" sz="2400" i="1" dirty="0" smtClean="0">
                <a:solidFill>
                  <a:srgbClr val="000066"/>
                </a:solidFill>
                <a:sym typeface="Wingdings" pitchFamily="2" charset="2"/>
              </a:rPr>
              <a:t>byte</a:t>
            </a:r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 following a </a:t>
            </a:r>
            <a:r>
              <a:rPr lang="en-US" sz="2400" i="1" dirty="0" smtClean="0">
                <a:solidFill>
                  <a:srgbClr val="000066"/>
                </a:solidFill>
                <a:sym typeface="Wingdings" pitchFamily="2" charset="2"/>
              </a:rPr>
              <a:t>pattern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4" descr="C:\Users\PolyUser\Desktop\LabVIEW Presentation\IMG_2350 - 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295400"/>
            <a:ext cx="2347191" cy="275648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457200" y="457200"/>
            <a:ext cx="816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Pattern and Pin activation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28600" y="12192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Channel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pattern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</a:rPr>
              <a:t>8 </a:t>
            </a: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positions numbered 0 to 7 and right to left</a:t>
            </a:r>
          </a:p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Each position can have a binary value of “0” or “1”</a:t>
            </a:r>
            <a:endParaRPr lang="en-US" sz="2400" dirty="0">
              <a:solidFill>
                <a:srgbClr val="000066"/>
              </a:solidFill>
              <a:latin typeface="Tahoma" pitchFamily="34" charset="0"/>
            </a:endParaRP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Corresponding decimal value @ position = 2</a:t>
            </a:r>
            <a:r>
              <a:rPr lang="en-US" sz="2400" baseline="24000" dirty="0">
                <a:solidFill>
                  <a:srgbClr val="000066"/>
                </a:solidFill>
                <a:latin typeface="Tahoma" pitchFamily="34" charset="0"/>
              </a:rPr>
              <a:t>(position #)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 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To activate a pin: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Tahoma" pitchFamily="34" charset="0"/>
              </a:rPr>
              <a:t>Determine </a:t>
            </a:r>
            <a:r>
              <a:rPr lang="en-US" sz="2200" dirty="0">
                <a:solidFill>
                  <a:srgbClr val="000066"/>
                </a:solidFill>
                <a:latin typeface="Tahoma" pitchFamily="34" charset="0"/>
              </a:rPr>
              <a:t>decimal value of respective bit position: 2</a:t>
            </a:r>
            <a:r>
              <a:rPr lang="en-US" sz="2200" baseline="24000" dirty="0">
                <a:solidFill>
                  <a:srgbClr val="000066"/>
                </a:solidFill>
                <a:latin typeface="Tahoma" pitchFamily="34" charset="0"/>
              </a:rPr>
              <a:t>(position #)</a:t>
            </a:r>
            <a:r>
              <a:rPr lang="en-US" sz="2200" dirty="0">
                <a:solidFill>
                  <a:srgbClr val="000066"/>
                </a:solidFill>
                <a:latin typeface="Tahoma" pitchFamily="34" charset="0"/>
              </a:rPr>
              <a:t>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Feed the decimal value into </a:t>
            </a:r>
            <a:r>
              <a:rPr lang="en-US" sz="2200" i="1" dirty="0" smtClean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Build Array</a:t>
            </a:r>
            <a:endParaRPr lang="en-US" sz="2200" dirty="0" smtClean="0">
              <a:solidFill>
                <a:srgbClr val="000066"/>
              </a:solidFill>
              <a:latin typeface="Tahoma" pitchFamily="34" charset="0"/>
              <a:sym typeface="Wingdings" pitchFamily="2" charset="2"/>
            </a:endParaRP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Provide the array output to the data field of DAQ Assistant</a:t>
            </a:r>
            <a:endParaRPr lang="en-US" sz="2200" dirty="0" smtClean="0">
              <a:solidFill>
                <a:srgbClr val="000066"/>
              </a:solidFill>
            </a:endParaRPr>
          </a:p>
        </p:txBody>
      </p:sp>
      <p:pic>
        <p:nvPicPr>
          <p:cNvPr id="61443" name="Picture 3" descr="C:\Users\PolyUser\Desktop\LabVIEW Presentation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457700"/>
            <a:ext cx="948267" cy="266700"/>
          </a:xfrm>
          <a:prstGeom prst="rect">
            <a:avLst/>
          </a:prstGeom>
          <a:noFill/>
        </p:spPr>
      </p:pic>
      <p:pic>
        <p:nvPicPr>
          <p:cNvPr id="61444" name="Picture 4" descr="C:\Users\PolyUser\Desktop\LabVIEW Presentation\labviewdaq1.jpg"/>
          <p:cNvPicPr>
            <a:picLocks noChangeAspect="1" noChangeArrowheads="1"/>
          </p:cNvPicPr>
          <p:nvPr/>
        </p:nvPicPr>
        <p:blipFill>
          <a:blip r:embed="rId4" cstate="print"/>
          <a:srcRect t="13636" b="13636"/>
          <a:stretch>
            <a:fillRect/>
          </a:stretch>
        </p:blipFill>
        <p:spPr bwMode="auto">
          <a:xfrm>
            <a:off x="3822989" y="5286146"/>
            <a:ext cx="3187411" cy="126705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457200" y="457200"/>
            <a:ext cx="816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Pattern and Pin activation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04800" y="1371600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Activate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multiple pins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Use compound arithmetic operator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Add as many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inputs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as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needed</a:t>
            </a:r>
          </a:p>
          <a:p>
            <a:pPr marL="1714500" lvl="4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</a:rPr>
              <a:t>Click and drag the bottom to add inputs</a:t>
            </a:r>
            <a:endParaRPr lang="en-US" sz="2400" dirty="0">
              <a:solidFill>
                <a:srgbClr val="000066"/>
              </a:solidFill>
              <a:latin typeface="Tahoma" pitchFamily="34" charset="0"/>
            </a:endParaRP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Link sum to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Build Array</a:t>
            </a:r>
            <a:endParaRPr lang="en-US" dirty="0">
              <a:solidFill>
                <a:srgbClr val="000066"/>
              </a:solidFill>
              <a:latin typeface="Tahoma" pitchFamily="34" charset="0"/>
            </a:endParaRPr>
          </a:p>
          <a:p>
            <a:pPr marL="1257300" lvl="3" indent="-342900" algn="ctr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baseline="24000" dirty="0">
              <a:solidFill>
                <a:srgbClr val="000066"/>
              </a:solidFill>
              <a:latin typeface="Tahoma" pitchFamily="34" charset="0"/>
            </a:endParaRPr>
          </a:p>
          <a:p>
            <a:pPr marL="800100" lvl="2" indent="-342900" eaLnBrk="0" hangingPunct="0">
              <a:spcBef>
                <a:spcPct val="20000"/>
              </a:spcBef>
            </a:pPr>
            <a:endParaRPr lang="en-US" sz="2000" baseline="24000" dirty="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/>
          <a:srcRect l="16476" t="50241" r="81121" b="45299"/>
          <a:stretch>
            <a:fillRect/>
          </a:stretch>
        </p:blipFill>
        <p:spPr bwMode="auto">
          <a:xfrm>
            <a:off x="7467600" y="1752600"/>
            <a:ext cx="523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</p:pic>
      <p:pic>
        <p:nvPicPr>
          <p:cNvPr id="62466" name="Picture 2" descr="C:\Users\PolyUser\Desktop\LabVIEW Presentation\labviewdaq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419600"/>
            <a:ext cx="4204097" cy="16764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599"/>
            <a:ext cx="7848600" cy="161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81000" y="3886200"/>
            <a:ext cx="769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If pin 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47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and 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52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are activated, 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channel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will send: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“1” at </a:t>
            </a: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position </a:t>
            </a:r>
            <a:r>
              <a:rPr lang="en-US" sz="2000" smtClean="0">
                <a:solidFill>
                  <a:srgbClr val="000066"/>
                </a:solidFill>
                <a:latin typeface="Tahoma" pitchFamily="34" charset="0"/>
              </a:rPr>
              <a:t>0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and at </a:t>
            </a:r>
            <a:r>
              <a:rPr lang="en-US" sz="2000">
                <a:solidFill>
                  <a:srgbClr val="000066"/>
                </a:solidFill>
                <a:latin typeface="Tahoma" pitchFamily="34" charset="0"/>
              </a:rPr>
              <a:t>position </a:t>
            </a:r>
            <a:r>
              <a:rPr lang="en-US" sz="2000" smtClean="0">
                <a:solidFill>
                  <a:srgbClr val="000066"/>
                </a:solidFill>
                <a:latin typeface="Tahoma" pitchFamily="34" charset="0"/>
              </a:rPr>
              <a:t>3: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[0 0 0 0 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1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 0 0 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1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]  </a:t>
            </a:r>
            <a:r>
              <a:rPr lang="en-US" sz="1400" dirty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(byte)</a:t>
            </a:r>
            <a:endParaRPr lang="en-US" sz="2000" dirty="0">
              <a:solidFill>
                <a:srgbClr val="000066"/>
              </a:solidFill>
              <a:latin typeface="Tahoma" pitchFamily="34" charset="0"/>
            </a:endParaRP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Corresponding Decimal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value = 0+0+0+0+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2000" baseline="30000" dirty="0">
                <a:solidFill>
                  <a:srgbClr val="FF0000"/>
                </a:solidFill>
                <a:latin typeface="Tahoma" pitchFamily="34" charset="0"/>
              </a:rPr>
              <a:t>3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+0+0+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2000" baseline="30000" dirty="0">
                <a:solidFill>
                  <a:srgbClr val="FF0000"/>
                </a:solidFill>
                <a:latin typeface="Tahoma" pitchFamily="34" charset="0"/>
              </a:rPr>
              <a:t>0</a:t>
            </a:r>
            <a:r>
              <a:rPr lang="en-US" sz="2000" baseline="30000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 = 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</a:rPr>
              <a:t>9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410200" y="1676400"/>
            <a:ext cx="457200" cy="609600"/>
            <a:chOff x="5181600" y="1676400"/>
            <a:chExt cx="533400" cy="685800"/>
          </a:xfrm>
        </p:grpSpPr>
        <p:sp>
          <p:nvSpPr>
            <p:cNvPr id="5" name="Oval 4"/>
            <p:cNvSpPr/>
            <p:nvPr/>
          </p:nvSpPr>
          <p:spPr>
            <a:xfrm>
              <a:off x="5181600" y="1676400"/>
              <a:ext cx="5334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5410200" y="2057400"/>
              <a:ext cx="46038" cy="3048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772400" y="1676400"/>
            <a:ext cx="457200" cy="609600"/>
            <a:chOff x="7543800" y="1676400"/>
            <a:chExt cx="533400" cy="685800"/>
          </a:xfrm>
        </p:grpSpPr>
        <p:sp>
          <p:nvSpPr>
            <p:cNvPr id="7" name="Oval 6"/>
            <p:cNvSpPr/>
            <p:nvPr/>
          </p:nvSpPr>
          <p:spPr>
            <a:xfrm>
              <a:off x="7543800" y="1676400"/>
              <a:ext cx="5334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772400" y="2057400"/>
              <a:ext cx="46038" cy="3048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57200" y="457200"/>
            <a:ext cx="816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Pattern table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0" y="2362200"/>
            <a:ext cx="381000" cy="304800"/>
          </a:xfrm>
          <a:prstGeom prst="rect">
            <a:avLst/>
          </a:prstGeom>
          <a:solidFill>
            <a:srgbClr val="F6B5A8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48600" y="2362200"/>
            <a:ext cx="381000" cy="304800"/>
          </a:xfrm>
          <a:prstGeom prst="rect">
            <a:avLst/>
          </a:prstGeom>
          <a:solidFill>
            <a:srgbClr val="F6B5A8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66"/>
                </a:solidFill>
              </a:rPr>
              <a:t>1</a:t>
            </a:r>
          </a:p>
        </p:txBody>
      </p:sp>
      <p:grpSp>
        <p:nvGrpSpPr>
          <p:cNvPr id="4" name="Group 22"/>
          <p:cNvGrpSpPr/>
          <p:nvPr/>
        </p:nvGrpSpPr>
        <p:grpSpPr>
          <a:xfrm>
            <a:off x="2286000" y="2362200"/>
            <a:ext cx="5105400" cy="304800"/>
            <a:chOff x="2286000" y="2362200"/>
            <a:chExt cx="5105400" cy="304800"/>
          </a:xfrm>
          <a:solidFill>
            <a:schemeClr val="accent5">
              <a:lumMod val="90000"/>
            </a:schemeClr>
          </a:solidFill>
        </p:grpSpPr>
        <p:sp>
          <p:nvSpPr>
            <p:cNvPr id="15" name="Rectangle 14"/>
            <p:cNvSpPr/>
            <p:nvPr/>
          </p:nvSpPr>
          <p:spPr>
            <a:xfrm>
              <a:off x="38862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482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04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484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480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860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Overview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6705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Objectives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Background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Materials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Procedure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Report / Presentation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Closing</a:t>
            </a:r>
          </a:p>
          <a:p>
            <a:pPr eaLnBrk="1" hangingPunct="1">
              <a:buFontTx/>
              <a:buNone/>
              <a:defRPr/>
            </a:pPr>
            <a:endParaRPr lang="en-US" sz="32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Materials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Computer with:</a:t>
            </a:r>
          </a:p>
          <a:p>
            <a:pPr lvl="1" eaLnBrk="1" hangingPunct="1"/>
            <a:r>
              <a:rPr lang="en-US" dirty="0" smtClean="0">
                <a:solidFill>
                  <a:srgbClr val="000066"/>
                </a:solidFill>
              </a:rPr>
              <a:t>Internal DAQ board</a:t>
            </a:r>
          </a:p>
          <a:p>
            <a:pPr lvl="1" eaLnBrk="1" hangingPunct="1"/>
            <a:endParaRPr lang="en-US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Termination board	</a:t>
            </a: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Cable </a:t>
            </a:r>
            <a:r>
              <a:rPr lang="en-US" sz="2800" dirty="0" smtClean="0">
                <a:solidFill>
                  <a:srgbClr val="000066"/>
                </a:solidFill>
              </a:rPr>
              <a:t>(Termination-DAC)</a:t>
            </a:r>
            <a:endParaRPr lang="en-US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LED assembly (breadboard with LEDs)</a:t>
            </a:r>
          </a:p>
          <a:p>
            <a:pPr lvl="1" eaLnBrk="1" hangingPunct="1"/>
            <a:r>
              <a:rPr lang="en-US" dirty="0" smtClean="0">
                <a:solidFill>
                  <a:srgbClr val="000066"/>
                </a:solidFill>
              </a:rPr>
              <a:t>Light Emitting Diode (LED)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 b="4823"/>
          <a:stretch>
            <a:fillRect/>
          </a:stretch>
        </p:blipFill>
        <p:spPr bwMode="auto">
          <a:xfrm>
            <a:off x="3048000" y="5410200"/>
            <a:ext cx="122303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76000"/>
              </a:srgbClr>
            </a:outerShdw>
          </a:effectLst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676400"/>
            <a:ext cx="2314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C:\Users\PolyUser\Desktop\LabVIEW Presentation\IMG_2354 -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895600"/>
            <a:ext cx="1828800" cy="1499094"/>
          </a:xfrm>
          <a:prstGeom prst="rect">
            <a:avLst/>
          </a:prstGeom>
          <a:noFill/>
        </p:spPr>
      </p:pic>
      <p:pic>
        <p:nvPicPr>
          <p:cNvPr id="60419" name="Picture 3" descr="C:\Users\PolyUser\Desktop\LabVIEW Presentation\IMG_2344 - 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894700"/>
            <a:ext cx="3276600" cy="1470385"/>
          </a:xfrm>
          <a:prstGeom prst="rect">
            <a:avLst/>
          </a:prstGeom>
          <a:noFill/>
        </p:spPr>
      </p:pic>
      <p:pic>
        <p:nvPicPr>
          <p:cNvPr id="10" name="Picture 5" descr="C:\Users\PolyUser\Desktop\LabVIEW Presentation\IMG_23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676400"/>
            <a:ext cx="2133600" cy="1600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239000" y="32766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66"/>
                </a:solidFill>
              </a:rPr>
              <a:t>(termination board)</a:t>
            </a:r>
            <a:endParaRPr lang="en-US" sz="1200" dirty="0">
              <a:solidFill>
                <a:schemeClr val="accent2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0066"/>
                </a:solidFill>
              </a:rPr>
              <a:t>Program 1: Simple Calculator VI</a:t>
            </a:r>
            <a:endParaRPr lang="en-US" sz="2800" smtClean="0">
              <a:solidFill>
                <a:srgbClr val="000066"/>
              </a:solidFill>
            </a:endParaRPr>
          </a:p>
          <a:p>
            <a:pPr lvl="1" eaLnBrk="1" hangingPunct="1"/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Create program simulating basic calculator </a:t>
            </a:r>
          </a:p>
          <a:p>
            <a:pPr lvl="1" eaLnBrk="1" hangingPunct="1"/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Able to add, subtract, and multiply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25838"/>
            <a:ext cx="39624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1447801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7391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66"/>
                </a:solidFill>
              </a:rPr>
              <a:t>Program 1: Simple Calculator VI</a:t>
            </a:r>
          </a:p>
          <a:p>
            <a:pPr lvl="1" eaLnBrk="1" hangingPunct="1">
              <a:lnSpc>
                <a:spcPct val="90000"/>
              </a:lnSpc>
            </a:pPr>
            <a:endParaRPr lang="en-US" sz="22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66"/>
                </a:solidFill>
              </a:rPr>
              <a:t>Front panel of program must have: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1 slide to control 3 different arithmetic operations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</a:rPr>
              <a:t>	(add +; subtract -; multiply *)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3 LED (Boolean) indicators to show which arithmetic operation is selected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Two numeric controls for inputting numbers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One numeric indicator to display results</a:t>
            </a:r>
          </a:p>
          <a:p>
            <a:pPr lvl="1" eaLnBrk="1" hangingPunct="1">
              <a:lnSpc>
                <a:spcPct val="90000"/>
              </a:lnSpc>
            </a:pPr>
            <a:endParaRPr lang="en-US" sz="22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66"/>
                </a:solidFill>
              </a:rPr>
              <a:t>Back panel should have:</a:t>
            </a:r>
            <a:endParaRPr lang="en-US" sz="2400" smtClean="0">
              <a:solidFill>
                <a:srgbClr val="000066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A case statement to control arithmetic operations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6002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8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1447801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000066"/>
                </a:solidFill>
              </a:rPr>
              <a:t>Program 2: Thermal Control VI</a:t>
            </a:r>
          </a:p>
          <a:p>
            <a:pPr eaLnBrk="1" hangingPunct="1">
              <a:lnSpc>
                <a:spcPct val="80000"/>
              </a:lnSpc>
            </a:pPr>
            <a:endParaRPr lang="en-US" sz="14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0066"/>
                </a:solidFill>
              </a:rPr>
              <a:t>Home heating/cooling system</a:t>
            </a:r>
          </a:p>
          <a:p>
            <a:pPr lvl="1" eaLnBrk="1" hangingPunct="1">
              <a:lnSpc>
                <a:spcPct val="80000"/>
              </a:lnSpc>
            </a:pPr>
            <a:endParaRPr lang="en-US" sz="14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0066"/>
                </a:solidFill>
              </a:rPr>
              <a:t>Program requirements- Automatic Mode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Regulate house air temperature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AC is ON when temperature is greater than 80</a:t>
            </a:r>
            <a:r>
              <a:rPr lang="en-US" sz="2000" baseline="30000" smtClean="0">
                <a:solidFill>
                  <a:srgbClr val="000066"/>
                </a:solidFill>
              </a:rPr>
              <a:t>o</a:t>
            </a:r>
            <a:r>
              <a:rPr lang="en-US" sz="200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Heater is ON when the temperature is less than 60</a:t>
            </a:r>
            <a:r>
              <a:rPr lang="en-US" sz="2000" baseline="30000" smtClean="0">
                <a:solidFill>
                  <a:srgbClr val="000066"/>
                </a:solidFill>
              </a:rPr>
              <a:t>o</a:t>
            </a:r>
            <a:r>
              <a:rPr lang="en-US" sz="200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Heater and AC are OFF when temperature is between 60</a:t>
            </a:r>
            <a:r>
              <a:rPr lang="en-US" sz="2000" baseline="30000" smtClean="0">
                <a:solidFill>
                  <a:srgbClr val="000066"/>
                </a:solidFill>
              </a:rPr>
              <a:t>o</a:t>
            </a:r>
            <a:r>
              <a:rPr lang="en-US" sz="2000" smtClean="0">
                <a:solidFill>
                  <a:srgbClr val="000066"/>
                </a:solidFill>
              </a:rPr>
              <a:t>F and 80</a:t>
            </a:r>
            <a:r>
              <a:rPr lang="en-US" sz="2000" baseline="30000" smtClean="0">
                <a:solidFill>
                  <a:srgbClr val="000066"/>
                </a:solidFill>
              </a:rPr>
              <a:t>o</a:t>
            </a:r>
            <a:r>
              <a:rPr lang="en-US" sz="200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endParaRPr lang="en-US" sz="20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0066"/>
                </a:solidFill>
              </a:rPr>
              <a:t>Program requirements- Manual Mode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Heater and AC power are controlled directly by user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</a:rPr>
              <a:t>	(overrides automatic mode)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16002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8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1447801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66"/>
                </a:solidFill>
              </a:rPr>
              <a:t>Program 2: Thermal Control VI</a:t>
            </a:r>
            <a:endParaRPr lang="en-US" sz="26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66"/>
                </a:solidFill>
              </a:rPr>
              <a:t>Front panel must have: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3 LEDs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00066"/>
                </a:solidFill>
              </a:rPr>
              <a:t>AC on/off indicator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00066"/>
                </a:solidFill>
              </a:rPr>
              <a:t>Heater on/off indicator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00066"/>
                </a:solidFill>
              </a:rPr>
              <a:t>Manual operation on/off indicator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3 switches for AC, heater and system operation (automatic/manual)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A temperature </a:t>
            </a:r>
            <a:r>
              <a:rPr lang="en-US" sz="2000" b="1" smtClean="0">
                <a:solidFill>
                  <a:srgbClr val="000066"/>
                </a:solidFill>
              </a:rPr>
              <a:t>control</a:t>
            </a:r>
            <a:r>
              <a:rPr lang="en-US" sz="2000" smtClean="0">
                <a:solidFill>
                  <a:srgbClr val="000066"/>
                </a:solidFill>
              </a:rPr>
              <a:t> represented by a thermometer</a:t>
            </a:r>
          </a:p>
          <a:p>
            <a:pPr lvl="1" eaLnBrk="1" hangingPunct="1">
              <a:lnSpc>
                <a:spcPct val="90000"/>
              </a:lnSpc>
            </a:pPr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66"/>
                </a:solidFill>
              </a:rPr>
              <a:t>Back panel should have:</a:t>
            </a:r>
            <a:endParaRPr lang="en-US" sz="2400" smtClean="0">
              <a:solidFill>
                <a:srgbClr val="000066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A Boolean case statement to control manual and automatic operations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1447801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66"/>
                </a:solidFill>
              </a:rPr>
              <a:t>Program 3: Lighting System VI</a:t>
            </a:r>
          </a:p>
          <a:p>
            <a:pPr eaLnBrk="1" hangingPunct="1"/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Simulate typical household lighting system</a:t>
            </a:r>
          </a:p>
          <a:p>
            <a:pPr lvl="1" eaLnBrk="1" hangingPunct="1"/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Use Boolean indicators in conjunction with real LEDs to illustrate operation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038600"/>
            <a:ext cx="20304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1447801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66"/>
                </a:solidFill>
              </a:rPr>
              <a:t>Program 3: Lighting System VI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Front panel must have: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Main power on/off switch for all lights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4 lights, each representing a different room  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66"/>
                </a:solidFill>
              </a:rPr>
              <a:t>Each light should have a separate on/off switch 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Back panel should have: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A “DAQ Assist” setup to control LEDs through DAC board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A Boolean case for each LED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Real world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Functional LED assembly (depict real lights)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4343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1447801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Assignment: Report/Presentation</a:t>
            </a:r>
            <a:endParaRPr lang="en-US" b="0" dirty="0" smtClean="0">
              <a:solidFill>
                <a:srgbClr val="000066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815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Submit a Zip file with all </a:t>
            </a:r>
            <a:r>
              <a:rPr lang="en-US" dirty="0" err="1" smtClean="0">
                <a:solidFill>
                  <a:srgbClr val="000066"/>
                </a:solidFill>
              </a:rPr>
              <a:t>LabVIEW</a:t>
            </a:r>
            <a:r>
              <a:rPr lang="en-US" dirty="0" smtClean="0">
                <a:solidFill>
                  <a:srgbClr val="000066"/>
                </a:solidFill>
              </a:rPr>
              <a:t> programs (.vi)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No Presentation for this Lab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Individual report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Title page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Discussion topics in the manual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Include lab notes with TA’s initials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TA must note that student programs worked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Scan in data and lab notes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0066"/>
                </a:solidFill>
              </a:rPr>
              <a:t>	(ask TA for assistance)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66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1295401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Closing</a:t>
            </a:r>
            <a:endParaRPr lang="en-US" b="0" dirty="0" smtClean="0">
              <a:solidFill>
                <a:srgbClr val="000066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8486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Have all lab notes signed by TA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Each team member should have turn using software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0066"/>
                </a:solidFill>
              </a:rPr>
              <a:t>Save Heating and Cooling VI</a:t>
            </a:r>
            <a:r>
              <a:rPr lang="en-US" dirty="0" smtClean="0">
                <a:solidFill>
                  <a:srgbClr val="000066"/>
                </a:solidFill>
              </a:rPr>
              <a:t> – to be used in a future lab session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Submit all work electronically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Return all unused materials to TA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495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Familiarization with graphical programming</a:t>
            </a:r>
          </a:p>
          <a:p>
            <a:pPr eaLnBrk="1" hangingPunct="1"/>
            <a:endParaRPr lang="en-US" sz="1400" smtClean="0">
              <a:solidFill>
                <a:srgbClr val="000066"/>
              </a:solidFill>
            </a:endParaRP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Obtain data from outside the computer using simulated instrumentation</a:t>
            </a:r>
          </a:p>
          <a:p>
            <a:pPr eaLnBrk="1" hangingPunct="1"/>
            <a:endParaRPr lang="en-US" sz="1200" smtClean="0">
              <a:solidFill>
                <a:srgbClr val="000066"/>
              </a:solidFill>
            </a:endParaRP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Use this knowledge to create programs in LabVIEW</a:t>
            </a:r>
          </a:p>
          <a:p>
            <a:pPr lvl="1" eaLnBrk="1" hangingPunct="1"/>
            <a:r>
              <a:rPr lang="en-US" smtClean="0">
                <a:solidFill>
                  <a:srgbClr val="000066"/>
                </a:solidFill>
              </a:rPr>
              <a:t>Simple calculator</a:t>
            </a:r>
          </a:p>
          <a:p>
            <a:pPr lvl="1" eaLnBrk="1" hangingPunct="1"/>
            <a:r>
              <a:rPr lang="en-US" smtClean="0">
                <a:solidFill>
                  <a:srgbClr val="000066"/>
                </a:solidFill>
              </a:rPr>
              <a:t>Heating and cooling system</a:t>
            </a:r>
          </a:p>
          <a:p>
            <a:pPr lvl="1" eaLnBrk="1" hangingPunct="1"/>
            <a:r>
              <a:rPr lang="en-US" smtClean="0">
                <a:solidFill>
                  <a:srgbClr val="000066"/>
                </a:solidFill>
              </a:rPr>
              <a:t>Lighting system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What is LabVIEW?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7696200" cy="449421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66"/>
                </a:solidFill>
              </a:rPr>
              <a:t>Lab</a:t>
            </a:r>
            <a:r>
              <a:rPr lang="en-US" sz="3200" smtClean="0">
                <a:solidFill>
                  <a:srgbClr val="000066"/>
                </a:solidFill>
              </a:rPr>
              <a:t>oratory </a:t>
            </a:r>
            <a:r>
              <a:rPr lang="en-US" sz="3200" b="1" smtClean="0">
                <a:solidFill>
                  <a:srgbClr val="000066"/>
                </a:solidFill>
              </a:rPr>
              <a:t>V</a:t>
            </a:r>
            <a:r>
              <a:rPr lang="en-US" sz="3200" smtClean="0">
                <a:solidFill>
                  <a:srgbClr val="000066"/>
                </a:solidFill>
              </a:rPr>
              <a:t>irtual </a:t>
            </a:r>
            <a:r>
              <a:rPr lang="en-US" sz="3200" b="1" smtClean="0">
                <a:solidFill>
                  <a:srgbClr val="000066"/>
                </a:solidFill>
              </a:rPr>
              <a:t>I</a:t>
            </a:r>
            <a:r>
              <a:rPr lang="en-US" sz="3200" smtClean="0">
                <a:solidFill>
                  <a:srgbClr val="000066"/>
                </a:solidFill>
              </a:rPr>
              <a:t>nstrument </a:t>
            </a:r>
            <a:r>
              <a:rPr lang="en-US" sz="3200" b="1" smtClean="0">
                <a:solidFill>
                  <a:srgbClr val="000066"/>
                </a:solidFill>
              </a:rPr>
              <a:t>E</a:t>
            </a:r>
            <a:r>
              <a:rPr lang="en-US" sz="3200" smtClean="0">
                <a:solidFill>
                  <a:srgbClr val="000066"/>
                </a:solidFill>
              </a:rPr>
              <a:t>ngineering </a:t>
            </a:r>
            <a:r>
              <a:rPr lang="en-US" sz="3200" b="1" smtClean="0">
                <a:solidFill>
                  <a:srgbClr val="000066"/>
                </a:solidFill>
              </a:rPr>
              <a:t>W</a:t>
            </a:r>
            <a:r>
              <a:rPr lang="en-US" sz="3200" smtClean="0">
                <a:solidFill>
                  <a:srgbClr val="000066"/>
                </a:solidFill>
              </a:rPr>
              <a:t>orkbench</a:t>
            </a:r>
          </a:p>
          <a:p>
            <a:pPr eaLnBrk="1" hangingPunct="1"/>
            <a:r>
              <a:rPr lang="en-US" sz="3200" smtClean="0">
                <a:solidFill>
                  <a:srgbClr val="000066"/>
                </a:solidFill>
              </a:rPr>
              <a:t>Graphical programming language</a:t>
            </a:r>
          </a:p>
          <a:p>
            <a:pPr eaLnBrk="1" hangingPunct="1"/>
            <a:r>
              <a:rPr lang="en-US" sz="3200" smtClean="0">
                <a:solidFill>
                  <a:srgbClr val="000066"/>
                </a:solidFill>
              </a:rPr>
              <a:t>Used for data acquisition, instrument control, and signal processing</a:t>
            </a:r>
          </a:p>
          <a:p>
            <a:pPr eaLnBrk="1" hangingPunct="1"/>
            <a:r>
              <a:rPr lang="en-US" sz="3200" smtClean="0">
                <a:solidFill>
                  <a:srgbClr val="000066"/>
                </a:solidFill>
              </a:rPr>
              <a:t>Based on G programming language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Text-based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057400" y="1276350"/>
          <a:ext cx="4943475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Bitmap Image" r:id="rId3" imgW="4944165" imgH="5582429" progId="PBrush">
                  <p:embed/>
                </p:oleObj>
              </mc:Choice>
              <mc:Fallback>
                <p:oleObj name="Bitmap Image" r:id="rId3" imgW="4944165" imgH="5582429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76350"/>
                        <a:ext cx="4943475" cy="512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1905001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Graphic-based</a:t>
            </a:r>
          </a:p>
        </p:txBody>
      </p:sp>
      <p:pic>
        <p:nvPicPr>
          <p:cNvPr id="819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800475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4" cstate="print"/>
          <a:srcRect t="9940"/>
          <a:stretch>
            <a:fillRect/>
          </a:stretch>
        </p:blipFill>
        <p:spPr bwMode="auto">
          <a:xfrm>
            <a:off x="4267200" y="1524000"/>
            <a:ext cx="3730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6858000" y="4953000"/>
            <a:ext cx="990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>
                <a:solidFill>
                  <a:srgbClr val="3366CC"/>
                </a:solidFill>
                <a:latin typeface="Georgia" pitchFamily="18" charset="0"/>
              </a:rPr>
              <a:t>G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LabVIEW Programs (VIs)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447800"/>
            <a:ext cx="8229600" cy="1905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Called “Virtual Instruments” (VIs)</a:t>
            </a: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Appearance and operation imitates actual physical instruments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3962400"/>
            <a:ext cx="2406650" cy="2400300"/>
          </a:xfrm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43000" y="3962400"/>
            <a:ext cx="3389313" cy="2295525"/>
          </a:xfrm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57200" y="31242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Without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486400" y="31242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248400"/>
            <a:ext cx="2400299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848600" cy="9509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Applications in EG 1003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8915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Heat Transfer and Thermal Insulation Lab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Temperature Recording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Electronic Filters Lab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Oscilloscope (</a:t>
            </a:r>
            <a:r>
              <a:rPr lang="en-US" dirty="0" err="1" smtClean="0">
                <a:solidFill>
                  <a:srgbClr val="000066"/>
                </a:solidFill>
              </a:rPr>
              <a:t>SignalExpress</a:t>
            </a:r>
            <a:r>
              <a:rPr lang="en-US" dirty="0" smtClean="0">
                <a:solidFill>
                  <a:srgbClr val="000066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Semester Long Project – Supermarket, Train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Lighting system and heater/AC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Security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Light sensors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Switches rail paths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8938"/>
            <a:ext cx="8229600" cy="7604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LabVIEW Interface</a:t>
            </a:r>
          </a:p>
        </p:txBody>
      </p:sp>
      <p:pic>
        <p:nvPicPr>
          <p:cNvPr id="11267" name="Picture 13"/>
          <p:cNvPicPr>
            <a:picLocks noChangeAspect="1" noChangeArrowheads="1"/>
          </p:cNvPicPr>
          <p:nvPr/>
        </p:nvPicPr>
        <p:blipFill>
          <a:blip r:embed="rId3" cstate="print"/>
          <a:srcRect t="21971"/>
          <a:stretch>
            <a:fillRect/>
          </a:stretch>
        </p:blipFill>
        <p:spPr bwMode="auto">
          <a:xfrm>
            <a:off x="152400" y="1524000"/>
            <a:ext cx="34940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1447800"/>
            <a:ext cx="6553200" cy="1187450"/>
            <a:chOff x="1872" y="1056"/>
            <a:chExt cx="4128" cy="748"/>
          </a:xfrm>
        </p:grpSpPr>
        <p:sp>
          <p:nvSpPr>
            <p:cNvPr id="11273" name="AutoShape 6"/>
            <p:cNvSpPr>
              <a:spLocks noChangeArrowheads="1"/>
            </p:cNvSpPr>
            <p:nvPr/>
          </p:nvSpPr>
          <p:spPr bwMode="auto">
            <a:xfrm>
              <a:off x="1872" y="1056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Text Box 7"/>
            <p:cNvSpPr txBox="1">
              <a:spLocks noChangeArrowheads="1"/>
            </p:cNvSpPr>
            <p:nvPr/>
          </p:nvSpPr>
          <p:spPr bwMode="auto">
            <a:xfrm>
              <a:off x="2592" y="1056"/>
              <a:ext cx="340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  <a:latin typeface="Tahoma" pitchFamily="34" charset="0"/>
                </a:rPr>
                <a:t>Front Panel - User Interface (UI), where the program is controlled and executed</a:t>
              </a:r>
            </a:p>
          </p:txBody>
        </p:sp>
      </p:grpSp>
      <p:pic>
        <p:nvPicPr>
          <p:cNvPr id="11269" name="Picture 14"/>
          <p:cNvPicPr>
            <a:picLocks noChangeAspect="1" noChangeArrowheads="1"/>
          </p:cNvPicPr>
          <p:nvPr/>
        </p:nvPicPr>
        <p:blipFill>
          <a:blip r:embed="rId4" cstate="print"/>
          <a:srcRect t="11359"/>
          <a:stretch>
            <a:fillRect/>
          </a:stretch>
        </p:blipFill>
        <p:spPr bwMode="auto">
          <a:xfrm>
            <a:off x="5413375" y="2667000"/>
            <a:ext cx="37306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5029200"/>
            <a:ext cx="5943600" cy="1187450"/>
            <a:chOff x="0" y="3504"/>
            <a:chExt cx="3888" cy="748"/>
          </a:xfrm>
        </p:grpSpPr>
        <p:sp>
          <p:nvSpPr>
            <p:cNvPr id="11271" name="Text Box 9"/>
            <p:cNvSpPr txBox="1">
              <a:spLocks noChangeArrowheads="1"/>
            </p:cNvSpPr>
            <p:nvPr/>
          </p:nvSpPr>
          <p:spPr bwMode="auto">
            <a:xfrm>
              <a:off x="0" y="3504"/>
              <a:ext cx="340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  <a:latin typeface="Tahoma" pitchFamily="34" charset="0"/>
                </a:rPr>
                <a:t>Back Panel (Block Diagram) - The internal circuit where the program code is written</a:t>
              </a:r>
            </a:p>
          </p:txBody>
        </p:sp>
        <p:sp>
          <p:nvSpPr>
            <p:cNvPr id="11272" name="AutoShape 10"/>
            <p:cNvSpPr>
              <a:spLocks noChangeArrowheads="1"/>
            </p:cNvSpPr>
            <p:nvPr/>
          </p:nvSpPr>
          <p:spPr bwMode="auto">
            <a:xfrm flipH="1">
              <a:off x="3168" y="3600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220011"/>
      </a:dk1>
      <a:lt1>
        <a:srgbClr val="336699"/>
      </a:lt1>
      <a:dk2>
        <a:srgbClr val="000066"/>
      </a:dk2>
      <a:lt2>
        <a:srgbClr val="336699"/>
      </a:lt2>
      <a:accent1>
        <a:srgbClr val="003399"/>
      </a:accent1>
      <a:accent2>
        <a:srgbClr val="3366CC"/>
      </a:accent2>
      <a:accent3>
        <a:srgbClr val="AAAAB8"/>
      </a:accent3>
      <a:accent4>
        <a:srgbClr val="2A5682"/>
      </a:accent4>
      <a:accent5>
        <a:srgbClr val="AAADCA"/>
      </a:accent5>
      <a:accent6>
        <a:srgbClr val="2D5CB9"/>
      </a:accent6>
      <a:hlink>
        <a:srgbClr val="336699"/>
      </a:hlink>
      <a:folHlink>
        <a:srgbClr val="0033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20011"/>
        </a:dk1>
        <a:lt1>
          <a:srgbClr val="336699"/>
        </a:lt1>
        <a:dk2>
          <a:srgbClr val="000066"/>
        </a:dk2>
        <a:lt2>
          <a:srgbClr val="336699"/>
        </a:lt2>
        <a:accent1>
          <a:srgbClr val="003399"/>
        </a:accent1>
        <a:accent2>
          <a:srgbClr val="3366CC"/>
        </a:accent2>
        <a:accent3>
          <a:srgbClr val="AAAAB8"/>
        </a:accent3>
        <a:accent4>
          <a:srgbClr val="2A5682"/>
        </a:accent4>
        <a:accent5>
          <a:srgbClr val="AAADCA"/>
        </a:accent5>
        <a:accent6>
          <a:srgbClr val="2D5CB9"/>
        </a:accent6>
        <a:hlink>
          <a:srgbClr val="336699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</TotalTime>
  <Words>993</Words>
  <Application>Microsoft Office PowerPoint</Application>
  <PresentationFormat>On-screen Show (4:3)</PresentationFormat>
  <Paragraphs>261</Paragraphs>
  <Slides>28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Default Design</vt:lpstr>
      <vt:lpstr>1_Default Design</vt:lpstr>
      <vt:lpstr>Bitmap Image</vt:lpstr>
      <vt:lpstr>Equation</vt:lpstr>
      <vt:lpstr>Introduction to LabVIEW</vt:lpstr>
      <vt:lpstr>Overview</vt:lpstr>
      <vt:lpstr>Objectives</vt:lpstr>
      <vt:lpstr>What is LabVIEW?</vt:lpstr>
      <vt:lpstr>Text-based</vt:lpstr>
      <vt:lpstr>Graphic-based</vt:lpstr>
      <vt:lpstr>LabVIEW Programs (VIs)</vt:lpstr>
      <vt:lpstr>Applications in EG 1003</vt:lpstr>
      <vt:lpstr>LabVIEW Interface</vt:lpstr>
      <vt:lpstr>Controls &amp; Indicators</vt:lpstr>
      <vt:lpstr>Color Representation</vt:lpstr>
      <vt:lpstr>LabVIEW Tools</vt:lpstr>
      <vt:lpstr>PowerPoint Presentation</vt:lpstr>
      <vt:lpstr>Structures</vt:lpstr>
      <vt:lpstr>DAC Board</vt:lpstr>
      <vt:lpstr>Termination Board:  Pins and Channels</vt:lpstr>
      <vt:lpstr>PowerPoint Presentation</vt:lpstr>
      <vt:lpstr>PowerPoint Presentation</vt:lpstr>
      <vt:lpstr>PowerPoint Presentation</vt:lpstr>
      <vt:lpstr>Materials</vt:lpstr>
      <vt:lpstr>Procedure</vt:lpstr>
      <vt:lpstr>Procedure</vt:lpstr>
      <vt:lpstr>Procedure</vt:lpstr>
      <vt:lpstr>Procedure</vt:lpstr>
      <vt:lpstr>Procedure</vt:lpstr>
      <vt:lpstr>Procedure</vt:lpstr>
      <vt:lpstr>Assignment: Report/Presentation</vt:lpstr>
      <vt:lpstr>Closing</vt:lpstr>
    </vt:vector>
  </TitlesOfParts>
  <Company>Hot Chilli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matthew</cp:lastModifiedBy>
  <cp:revision>133</cp:revision>
  <dcterms:created xsi:type="dcterms:W3CDTF">2002-02-21T04:34:32Z</dcterms:created>
  <dcterms:modified xsi:type="dcterms:W3CDTF">2014-01-11T01:47:13Z</dcterms:modified>
</cp:coreProperties>
</file>