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5" r:id="rId2"/>
  </p:sldMasterIdLst>
  <p:notesMasterIdLst>
    <p:notesMasterId r:id="rId30"/>
  </p:notesMasterIdLst>
  <p:sldIdLst>
    <p:sldId id="32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28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7" r:id="rId29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DDDDD"/>
    <a:srgbClr val="FFFFFF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2" autoAdjust="0"/>
    <p:restoredTop sz="95388" autoAdjust="0"/>
  </p:normalViewPr>
  <p:slideViewPr>
    <p:cSldViewPr>
      <p:cViewPr>
        <p:scale>
          <a:sx n="50" d="100"/>
          <a:sy n="50" d="100"/>
        </p:scale>
        <p:origin x="-112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5.xml"/><Relationship Id="rId1" Type="http://schemas.openxmlformats.org/officeDocument/2006/relationships/slide" Target="slides/slide13.xml"/><Relationship Id="rId5" Type="http://schemas.openxmlformats.org/officeDocument/2006/relationships/slide" Target="slides/slide25.xml"/><Relationship Id="rId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2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1FF7B-8B23-48E7-A1FC-8A97EFED4A9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5FCBB-BA65-4C44-A07C-393120BC315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06A08-F645-4FCB-8EC5-C6A1F60C2C4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F50F2-4E3E-4C7F-BB19-765E39DB0A5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01644-198D-4971-B7D6-371F6945199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Paul-Henry Volmar September 2007 : Channel and Termination Nodes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2B4C1-FDC2-4403-9FE3-D78BF56BDD7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Pattern and Pin slide: Paul-Henry Volmar September 2007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FEC61-53FB-4618-803F-3EC4D9453F5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Pattern and Pin slide: Paul-Henry Volmar September 2007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FEC61-53FB-4618-803F-3EC4D9453F5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C0711-0CCE-4280-AC71-AE6ECD52AFB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4A26F-8381-49A8-A274-867F17C7C38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1E5A8-9F53-4C3D-85E2-F137F09C74D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1FF7B-8B23-48E7-A1FC-8A97EFED4A9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44E2C-D6B1-4E64-808E-2BF90274134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C9AB7-4BD9-4B10-B905-6A5655B51A1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E7345-00C4-413A-94BD-FCDF701DC84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8C6A6-9C44-46CF-91F2-4A6D664CBA9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63DD4-41EB-432B-BDEB-36DCA53B4F1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3F2BC-5B1F-49C1-AB8F-3169DB3ADFC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87AB3-1FC9-4D52-B8D3-58340538A8E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BD0DD-AC75-4E76-B1DA-2072343B65E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8AB4-83A7-4638-9AAD-DCD2009CD36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729C5-D722-4B47-B53F-6474A655618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2B8CE-976A-4CA6-AFA2-12AE69EAE7F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635C3-B140-4185-B86D-7E8427D6836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B0400-7B49-4E2E-B08E-5F1CBA3CA4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21F5C-4324-4CE0-9501-11FFC3EC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270E-1933-4BF2-ACFD-AF349295D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4105-0107-4FFE-825A-E01D51BED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4792-CB6A-4E3A-9B07-C5325892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3" y="2043258"/>
            <a:ext cx="363726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3" y="4958531"/>
            <a:ext cx="1783159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93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3525" cy="6877051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5325" y="3894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687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2111809"/>
            <a:ext cx="373784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3735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3810941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950131"/>
            <a:ext cx="4480560" cy="59078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1FA8-1910-4F92-8DEA-B1C10F94C321}" type="datetime1">
              <a:rPr lang="en-US" altLang="en-US"/>
              <a:pPr>
                <a:defRPr/>
              </a:pPr>
              <a:t>2/24/2014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28883-F19F-40E2-85C5-C7F3729F28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004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8315553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2294-B93D-4C0D-9D4A-D7EA0387A859}" type="datetime1">
              <a:rPr lang="en-US" altLang="en-US"/>
              <a:pPr>
                <a:defRPr/>
              </a:pPr>
              <a:t>2/24/2014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3E46E-EA2E-43E2-B7B3-93E5FC8F7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147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1199-8ACB-4EC7-B4C4-6E753009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247E-4548-4912-A40F-B4708E20D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4792-CB6A-4E3A-9B07-C5325892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247E-4548-4912-A40F-B4708E20D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4CE3F-2818-4090-B76C-00131D9B7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58499-8801-4D9E-8EA1-44B986B3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1199-8ACB-4EC7-B4C4-6E753009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7621-E8EB-40B3-881E-D757929A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B6B1-1B38-4BE2-9692-43D6DE3A2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4CE3F-2818-4090-B76C-00131D9B7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5EF49-16CF-40A8-8E8A-D59F3D9CE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53E3-0532-4A99-A4FB-C7380FDA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0427C4-CF25-4E51-8967-F48BCED2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3267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9153525" cy="950384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11758A8-315C-47DC-8045-10BB1146C728}" type="datetime1">
              <a:rPr lang="en-US" altLang="en-US"/>
              <a:pPr>
                <a:defRPr/>
              </a:pPr>
              <a:t>2/24/2014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00729A-38B6-4B25-A4B9-C6CB54D60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4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1714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5850" indent="-1714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EG1003: Introduction to Engineering and Design</a:t>
            </a:r>
            <a:endParaRPr lang="en-US" sz="2400" dirty="0" smtClean="0">
              <a:solidFill>
                <a:srgbClr val="000066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algn="ctr">
              <a:defRPr/>
            </a:pP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Introduction to </a:t>
            </a:r>
            <a:r>
              <a:rPr lang="en-US" sz="4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LabVIEW</a:t>
            </a:r>
            <a:endParaRPr lang="en-US" sz="44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manual.eg.poly.edu/images/f/fb/Lab_labview_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743200"/>
            <a:ext cx="3124200" cy="31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52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Controls &amp; Indicators</a:t>
            </a: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2438400" y="1676400"/>
            <a:ext cx="5257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Icon in back panel </a:t>
            </a:r>
          </a:p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represents object in front panel</a:t>
            </a:r>
          </a:p>
        </p:txBody>
      </p:sp>
      <p:pic>
        <p:nvPicPr>
          <p:cNvPr id="1229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43200" y="2895600"/>
            <a:ext cx="4572000" cy="1676400"/>
            <a:chOff x="1728" y="1824"/>
            <a:chExt cx="3024" cy="1056"/>
          </a:xfrm>
        </p:grpSpPr>
        <p:sp>
          <p:nvSpPr>
            <p:cNvPr id="12302" name="Rectangle 13"/>
            <p:cNvSpPr>
              <a:spLocks noChangeArrowheads="1"/>
            </p:cNvSpPr>
            <p:nvPr/>
          </p:nvSpPr>
          <p:spPr bwMode="auto">
            <a:xfrm>
              <a:off x="1824" y="1824"/>
              <a:ext cx="2832" cy="2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728" y="1824"/>
              <a:ext cx="3024" cy="1056"/>
              <a:chOff x="1539" y="2064"/>
              <a:chExt cx="3504" cy="105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539" y="2064"/>
                <a:ext cx="384" cy="1008"/>
                <a:chOff x="1539" y="2064"/>
                <a:chExt cx="384" cy="1008"/>
              </a:xfrm>
            </p:grpSpPr>
            <p:sp>
              <p:nvSpPr>
                <p:cNvPr id="12308" name="AutoShape 16"/>
                <p:cNvSpPr>
                  <a:spLocks noChangeArrowheads="1"/>
                </p:cNvSpPr>
                <p:nvPr/>
              </p:nvSpPr>
              <p:spPr bwMode="auto">
                <a:xfrm>
                  <a:off x="1539" y="2064"/>
                  <a:ext cx="384" cy="1008"/>
                </a:xfrm>
                <a:prstGeom prst="downArrow">
                  <a:avLst>
                    <a:gd name="adj1" fmla="val 50000"/>
                    <a:gd name="adj2" fmla="val 65625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9" name="Line 17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4659" y="2064"/>
                <a:ext cx="384" cy="1056"/>
                <a:chOff x="4659" y="2064"/>
                <a:chExt cx="384" cy="1056"/>
              </a:xfrm>
            </p:grpSpPr>
            <p:sp>
              <p:nvSpPr>
                <p:cNvPr id="12306" name="AutoShape 19"/>
                <p:cNvSpPr>
                  <a:spLocks noChangeArrowheads="1"/>
                </p:cNvSpPr>
                <p:nvPr/>
              </p:nvSpPr>
              <p:spPr bwMode="auto">
                <a:xfrm>
                  <a:off x="4659" y="2064"/>
                  <a:ext cx="384" cy="1056"/>
                </a:xfrm>
                <a:prstGeom prst="downArrow">
                  <a:avLst>
                    <a:gd name="adj1" fmla="val 50000"/>
                    <a:gd name="adj2" fmla="val 68750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75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914400" y="3352800"/>
            <a:ext cx="48768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62000" y="3657600"/>
            <a:ext cx="5141913" cy="1219200"/>
            <a:chOff x="491" y="2496"/>
            <a:chExt cx="3239" cy="528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91" y="2496"/>
              <a:ext cx="336" cy="528"/>
              <a:chOff x="491" y="2496"/>
              <a:chExt cx="336" cy="528"/>
            </a:xfrm>
          </p:grpSpPr>
          <p:sp>
            <p:nvSpPr>
              <p:cNvPr id="12300" name="AutoShape 8"/>
              <p:cNvSpPr>
                <a:spLocks noChangeArrowheads="1"/>
              </p:cNvSpPr>
              <p:nvPr/>
            </p:nvSpPr>
            <p:spPr bwMode="auto">
              <a:xfrm>
                <a:off x="491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Line 9"/>
              <p:cNvSpPr>
                <a:spLocks noChangeShapeType="1"/>
              </p:cNvSpPr>
              <p:nvPr/>
            </p:nvSpPr>
            <p:spPr bwMode="auto">
              <a:xfrm>
                <a:off x="582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394" y="2496"/>
              <a:ext cx="336" cy="528"/>
              <a:chOff x="3394" y="2496"/>
              <a:chExt cx="336" cy="528"/>
            </a:xfrm>
          </p:grpSpPr>
          <p:sp>
            <p:nvSpPr>
              <p:cNvPr id="12298" name="AutoShape 11"/>
              <p:cNvSpPr>
                <a:spLocks noChangeArrowheads="1"/>
              </p:cNvSpPr>
              <p:nvPr/>
            </p:nvSpPr>
            <p:spPr bwMode="auto">
              <a:xfrm>
                <a:off x="3394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Line 12"/>
              <p:cNvSpPr>
                <a:spLocks noChangeShapeType="1"/>
              </p:cNvSpPr>
              <p:nvPr/>
            </p:nvSpPr>
            <p:spPr bwMode="auto">
              <a:xfrm>
                <a:off x="3480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3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201330"/>
            <a:ext cx="2984297" cy="4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7604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Color Representation</a:t>
            </a:r>
          </a:p>
        </p:txBody>
      </p:sp>
      <p:pic>
        <p:nvPicPr>
          <p:cNvPr id="13315" name="Picture 1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48688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92903"/>
            <a:ext cx="2307630" cy="31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43800" cy="5826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LabVIEW Tools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1336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82591"/>
            <a:ext cx="2383829" cy="3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57199" y="-42882"/>
            <a:ext cx="8162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LabVIEW Functions </a:t>
            </a:r>
          </a:p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(View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Functions)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0" y="1295400"/>
            <a:ext cx="3048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80200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Structures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Allow programmer to produce conditional statements or multiple outputs, based on input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Example</a:t>
            </a:r>
          </a:p>
          <a:p>
            <a:pPr lvl="1" eaLnBrk="1" hangingPunct="1"/>
            <a:r>
              <a:rPr lang="en-US" sz="3000" dirty="0" smtClean="0">
                <a:solidFill>
                  <a:srgbClr val="000066"/>
                </a:solidFill>
              </a:rPr>
              <a:t>Case Structure</a:t>
            </a:r>
          </a:p>
          <a:p>
            <a:pPr lvl="2" eaLnBrk="1" hangingPunct="1"/>
            <a:r>
              <a:rPr lang="en-US" sz="3000" dirty="0" smtClean="0">
                <a:solidFill>
                  <a:srgbClr val="000066"/>
                </a:solidFill>
              </a:rPr>
              <a:t>Executes code based </a:t>
            </a:r>
            <a:endParaRPr lang="en-US" sz="3000" dirty="0" smtClean="0">
              <a:solidFill>
                <a:srgbClr val="000066"/>
              </a:solidFill>
            </a:endParaRPr>
          </a:p>
          <a:p>
            <a:pPr marL="914400" lvl="2" indent="0" eaLnBrk="1" hangingPunct="1">
              <a:buNone/>
            </a:pPr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000" dirty="0" smtClean="0">
                <a:solidFill>
                  <a:srgbClr val="000066"/>
                </a:solidFill>
              </a:rPr>
              <a:t> </a:t>
            </a:r>
            <a:r>
              <a:rPr lang="en-US" sz="3000" dirty="0" smtClean="0">
                <a:solidFill>
                  <a:srgbClr val="000066"/>
                </a:solidFill>
              </a:rPr>
              <a:t>on </a:t>
            </a:r>
            <a:r>
              <a:rPr lang="en-US" sz="3000" dirty="0" smtClean="0">
                <a:solidFill>
                  <a:srgbClr val="000066"/>
                </a:solidFill>
              </a:rPr>
              <a:t>input value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2876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NI-ELVIS </a:t>
            </a:r>
            <a:r>
              <a:rPr lang="en-US" dirty="0" smtClean="0">
                <a:solidFill>
                  <a:schemeClr val="bg1"/>
                </a:solidFill>
              </a:rPr>
              <a:t>Board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000066"/>
                </a:solidFill>
              </a:rPr>
              <a:t>N</a:t>
            </a:r>
            <a:r>
              <a:rPr lang="en-US" sz="3200" dirty="0" smtClean="0">
                <a:solidFill>
                  <a:srgbClr val="000066"/>
                </a:solidFill>
              </a:rPr>
              <a:t>ational </a:t>
            </a:r>
            <a:r>
              <a:rPr lang="en-US" sz="3200" b="1" dirty="0" smtClean="0">
                <a:solidFill>
                  <a:srgbClr val="000066"/>
                </a:solidFill>
              </a:rPr>
              <a:t>I</a:t>
            </a:r>
            <a:r>
              <a:rPr lang="en-US" sz="3200" dirty="0" smtClean="0">
                <a:solidFill>
                  <a:srgbClr val="000066"/>
                </a:solidFill>
              </a:rPr>
              <a:t>nstruments’ </a:t>
            </a:r>
            <a:r>
              <a:rPr lang="en-US" sz="3200" b="1" dirty="0" smtClean="0">
                <a:solidFill>
                  <a:srgbClr val="000066"/>
                </a:solidFill>
              </a:rPr>
              <a:t>E</a:t>
            </a:r>
            <a:r>
              <a:rPr lang="en-US" sz="3200" dirty="0" smtClean="0">
                <a:solidFill>
                  <a:srgbClr val="000066"/>
                </a:solidFill>
              </a:rPr>
              <a:t>ducational </a:t>
            </a:r>
            <a:r>
              <a:rPr lang="en-US" sz="3200" b="1" dirty="0" smtClean="0">
                <a:solidFill>
                  <a:srgbClr val="000066"/>
                </a:solidFill>
              </a:rPr>
              <a:t>L</a:t>
            </a:r>
            <a:r>
              <a:rPr lang="en-US" sz="3200" dirty="0" smtClean="0">
                <a:solidFill>
                  <a:srgbClr val="000066"/>
                </a:solidFill>
              </a:rPr>
              <a:t>aboratory </a:t>
            </a:r>
            <a:r>
              <a:rPr lang="en-US" sz="3200" b="1" dirty="0" smtClean="0">
                <a:solidFill>
                  <a:srgbClr val="000066"/>
                </a:solidFill>
              </a:rPr>
              <a:t>V</a:t>
            </a:r>
            <a:r>
              <a:rPr lang="en-US" sz="3200" dirty="0" smtClean="0">
                <a:solidFill>
                  <a:srgbClr val="000066"/>
                </a:solidFill>
              </a:rPr>
              <a:t>irtual </a:t>
            </a:r>
            <a:r>
              <a:rPr lang="en-US" sz="3200" b="1" dirty="0" smtClean="0">
                <a:solidFill>
                  <a:srgbClr val="000066"/>
                </a:solidFill>
              </a:rPr>
              <a:t>I</a:t>
            </a:r>
            <a:r>
              <a:rPr lang="en-US" sz="3200" dirty="0" smtClean="0">
                <a:solidFill>
                  <a:srgbClr val="000066"/>
                </a:solidFill>
              </a:rPr>
              <a:t>nstrumentation </a:t>
            </a:r>
            <a:r>
              <a:rPr lang="en-US" sz="3200" b="1" dirty="0" smtClean="0">
                <a:solidFill>
                  <a:srgbClr val="000066"/>
                </a:solidFill>
              </a:rPr>
              <a:t>S</a:t>
            </a:r>
            <a:r>
              <a:rPr lang="en-US" sz="3200" dirty="0" smtClean="0">
                <a:solidFill>
                  <a:srgbClr val="000066"/>
                </a:solidFill>
              </a:rPr>
              <a:t>uite Board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Interface that exchanges data (sends/receives) between the computer and the outside world</a:t>
            </a:r>
          </a:p>
          <a:p>
            <a:pPr marL="914400" lvl="2" indent="0" eaLnBrk="1" hangingPunct="1">
              <a:buNone/>
              <a:defRPr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8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85800" y="44958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u="sng" dirty="0">
                <a:solidFill>
                  <a:srgbClr val="000066"/>
                </a:solidFill>
                <a:latin typeface="Tahoma" pitchFamily="34" charset="0"/>
              </a:rPr>
              <a:t>References: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 See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EG1003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Online Manual, National Instruments documentation, and other LabVIEW oriented websites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	(i.e. IIT’s LabVIEW for Dummies</a:t>
            </a:r>
            <a:r>
              <a:rPr lang="en-US" b="1" baseline="30000" dirty="0">
                <a:solidFill>
                  <a:srgbClr val="000066"/>
                </a:solidFill>
              </a:rPr>
              <a:t>©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686" y="139699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Termination </a:t>
            </a:r>
            <a:r>
              <a:rPr lang="en-US" sz="3200" dirty="0" smtClean="0">
                <a:solidFill>
                  <a:schemeClr val="bg1"/>
                </a:solidFill>
              </a:rPr>
              <a:t>Board: Pins </a:t>
            </a:r>
            <a:r>
              <a:rPr lang="en-US" sz="3200" dirty="0" smtClean="0">
                <a:solidFill>
                  <a:schemeClr val="bg1"/>
                </a:solidFill>
              </a:rPr>
              <a:t>and Channels</a:t>
            </a:r>
          </a:p>
        </p:txBody>
      </p:sp>
      <p:sp>
        <p:nvSpPr>
          <p:cNvPr id="2052" name="Text Placeholder 6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382000" cy="4953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Pin (numbered 1-68)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Channel termination node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One pin receives one bit of information 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Bit values and pin states</a:t>
            </a:r>
          </a:p>
          <a:p>
            <a:pPr lvl="2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“0” or “1” in binary terms</a:t>
            </a:r>
          </a:p>
          <a:p>
            <a:pPr lvl="2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Bit value of “0”  low voltage ≈ 0 VDC</a:t>
            </a:r>
          </a:p>
          <a:p>
            <a:pPr lvl="2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Bit value of “1”  high  voltage ≈ +5VDC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Channel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Path for sending information (i.e. cable)</a:t>
            </a:r>
          </a:p>
          <a:p>
            <a:pPr lvl="1" eaLnBrk="1" hangingPunct="1"/>
            <a:r>
              <a:rPr lang="en-US" sz="2400" i="1" dirty="0" smtClean="0">
                <a:solidFill>
                  <a:srgbClr val="000066"/>
                </a:solidFill>
              </a:rPr>
              <a:t>8-bit</a:t>
            </a:r>
            <a:r>
              <a:rPr lang="en-US" sz="2400" dirty="0" smtClean="0">
                <a:solidFill>
                  <a:srgbClr val="000066"/>
                </a:solidFill>
              </a:rPr>
              <a:t> Digital IO channel terminating at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8 pins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Each channel sends a </a:t>
            </a:r>
            <a:r>
              <a:rPr lang="en-US" sz="2400" i="1" dirty="0" smtClean="0">
                <a:solidFill>
                  <a:srgbClr val="000066"/>
                </a:solidFill>
                <a:sym typeface="Wingdings" pitchFamily="2" charset="2"/>
              </a:rPr>
              <a:t>byte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following a </a:t>
            </a:r>
            <a:r>
              <a:rPr lang="en-US" sz="2400" i="1" dirty="0" smtClean="0">
                <a:solidFill>
                  <a:srgbClr val="000066"/>
                </a:solidFill>
                <a:sym typeface="Wingdings" pitchFamily="2" charset="2"/>
              </a:rPr>
              <a:t>pattern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C:\Users\PolyUser\Desktop\LabVIEW Presentation\IMG_2350 -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2600" y="1282699"/>
            <a:ext cx="2194791" cy="2577513"/>
          </a:xfrm>
          <a:prstGeom prst="rect">
            <a:avLst/>
          </a:prstGeom>
          <a:noFill/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41343"/>
            <a:ext cx="2688630" cy="3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295400" y="169862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28600" y="16764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Channel </a:t>
            </a: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pattern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8 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positions numbered 0 to 7 and right to left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Each position can have a binary value of “0” or “1”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Corresponding decimal value @ position = 2</a:t>
            </a:r>
            <a:r>
              <a:rPr lang="en-US" sz="2400" baseline="24000" dirty="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To activate a pin: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Determine 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decimal value of respective bit position: 2</a:t>
            </a:r>
            <a:r>
              <a:rPr lang="en-US" sz="2400" baseline="24000" dirty="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Feed the decimal value into </a:t>
            </a:r>
            <a:r>
              <a:rPr lang="en-US" sz="2400" i="1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Build Array</a:t>
            </a:r>
            <a:endParaRPr lang="en-US" sz="2400" dirty="0" smtClean="0">
              <a:solidFill>
                <a:srgbClr val="000066"/>
              </a:solidFill>
              <a:latin typeface="Tahoma" pitchFamily="34" charset="0"/>
              <a:sym typeface="Wingdings" pitchFamily="2" charset="2"/>
            </a:endParaRP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295400" y="3048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04800" y="1575993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Activate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multiple pins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Use compound arithmetic operator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Add as many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inputs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as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needed</a:t>
            </a:r>
          </a:p>
          <a:p>
            <a:pPr marL="1714500" lvl="4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Click and drag the bottom to add inputs</a:t>
            </a:r>
            <a:endParaRPr lang="en-US" dirty="0">
              <a:solidFill>
                <a:srgbClr val="000066"/>
              </a:solidFill>
              <a:latin typeface="Tahoma" pitchFamily="34" charset="0"/>
            </a:endParaRP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Link sum to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Build Array</a:t>
            </a:r>
            <a:endParaRPr lang="en-US" dirty="0">
              <a:solidFill>
                <a:srgbClr val="000066"/>
              </a:solidFill>
              <a:latin typeface="Tahoma" pitchFamily="34" charset="0"/>
            </a:endParaRPr>
          </a:p>
          <a:p>
            <a:pPr marL="1257300" lvl="3" indent="-342900" algn="ctr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baseline="240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</a:pPr>
            <a:endParaRPr lang="en-US" sz="2000" baseline="24000" dirty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2" y="4090593"/>
            <a:ext cx="10953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Materials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Computer with:</a:t>
            </a:r>
          </a:p>
          <a:p>
            <a:pPr lvl="1" eaLnBrk="1" hangingPunct="1"/>
            <a:r>
              <a:rPr lang="en-US" sz="2400" dirty="0">
                <a:solidFill>
                  <a:srgbClr val="000066"/>
                </a:solidFill>
              </a:rPr>
              <a:t>NI-ELVIS </a:t>
            </a:r>
            <a:r>
              <a:rPr lang="en-US" sz="2400" dirty="0" smtClean="0">
                <a:solidFill>
                  <a:srgbClr val="000066"/>
                </a:solidFill>
              </a:rPr>
              <a:t>Board</a:t>
            </a:r>
          </a:p>
          <a:p>
            <a:pPr lvl="1" eaLnBrk="1" hangingPunct="1"/>
            <a:endParaRPr lang="en-US" sz="2400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Termination board	</a:t>
            </a: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LED assembly (breadboard with LEDs)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Light Emitting Diode (LED)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712" y="1676400"/>
            <a:ext cx="2314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61967"/>
            <a:ext cx="2536230" cy="3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6705600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Objectives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Background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Materials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Procedure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Report / Presentation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Closing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Procedure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</a:rPr>
              <a:t>Program 1: Simple Calculator VI</a:t>
            </a:r>
            <a:endParaRPr lang="en-US" sz="2800" dirty="0" smtClean="0">
              <a:solidFill>
                <a:srgbClr val="000066"/>
              </a:solidFill>
            </a:endParaRPr>
          </a:p>
          <a:p>
            <a:pPr lvl="1"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Create program simulating basic calculator </a:t>
            </a:r>
          </a:p>
          <a:p>
            <a:pPr lvl="1"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Able to add, subtract, and multiply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25838"/>
            <a:ext cx="39624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14478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Procedure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95400"/>
            <a:ext cx="7391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</a:rPr>
              <a:t>Program 1: Simple Calculator VI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Front panel of program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1 slide to control 3 different arithmetic operations </a:t>
            </a:r>
            <a:r>
              <a:rPr lang="en-US" sz="2000" dirty="0" smtClean="0">
                <a:solidFill>
                  <a:srgbClr val="000066"/>
                </a:solidFill>
              </a:rPr>
              <a:t>   (</a:t>
            </a:r>
            <a:r>
              <a:rPr lang="en-US" sz="2000" dirty="0" smtClean="0">
                <a:solidFill>
                  <a:srgbClr val="000066"/>
                </a:solidFill>
              </a:rPr>
              <a:t>add +; subtract -; multiply *)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3 LED (Boolean) indicators to show which arithmetic operation is selected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Two numeric controls for inputting numbers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One numeric indicator to display results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Back panel should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A case statement to control arithmetic operations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0" y="6185496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Procedure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727200" y="12954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66"/>
                </a:solidFill>
              </a:rPr>
              <a:t>Program 2: Thermal Control VI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1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Home heating/cooling system</a:t>
            </a:r>
          </a:p>
          <a:p>
            <a:pPr lvl="1" eaLnBrk="1" hangingPunct="1">
              <a:lnSpc>
                <a:spcPct val="80000"/>
              </a:lnSpc>
            </a:pPr>
            <a:endParaRPr lang="en-US" sz="21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Program requirements- Automatic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Regulate house air temperature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AC is ON when temperature is greater than 80</a:t>
            </a:r>
            <a:r>
              <a:rPr lang="en-US" sz="2100" baseline="30000" dirty="0" smtClean="0">
                <a:solidFill>
                  <a:srgbClr val="000066"/>
                </a:solidFill>
              </a:rPr>
              <a:t>o</a:t>
            </a:r>
            <a:r>
              <a:rPr lang="en-US" sz="2100" dirty="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Heater is ON when the temperature is less than 60</a:t>
            </a:r>
            <a:r>
              <a:rPr lang="en-US" sz="2100" baseline="30000" dirty="0" smtClean="0">
                <a:solidFill>
                  <a:srgbClr val="000066"/>
                </a:solidFill>
              </a:rPr>
              <a:t>o</a:t>
            </a:r>
            <a:r>
              <a:rPr lang="en-US" sz="2100" dirty="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Heater and AC are OFF when temperature is between 60</a:t>
            </a:r>
            <a:r>
              <a:rPr lang="en-US" sz="2100" baseline="30000" dirty="0" smtClean="0">
                <a:solidFill>
                  <a:srgbClr val="000066"/>
                </a:solidFill>
              </a:rPr>
              <a:t>o</a:t>
            </a:r>
            <a:r>
              <a:rPr lang="en-US" sz="2100" dirty="0" smtClean="0">
                <a:solidFill>
                  <a:srgbClr val="000066"/>
                </a:solidFill>
              </a:rPr>
              <a:t>F and 80</a:t>
            </a:r>
            <a:r>
              <a:rPr lang="en-US" sz="2100" baseline="30000" dirty="0" smtClean="0">
                <a:solidFill>
                  <a:srgbClr val="000066"/>
                </a:solidFill>
              </a:rPr>
              <a:t>o</a:t>
            </a:r>
            <a:r>
              <a:rPr lang="en-US" sz="2100" dirty="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endParaRPr lang="en-US" sz="21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Program requirements- Manual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Heater and AC power are controlled directly by </a:t>
            </a:r>
            <a:r>
              <a:rPr lang="en-US" sz="2100" dirty="0" smtClean="0">
                <a:solidFill>
                  <a:srgbClr val="000066"/>
                </a:solidFill>
              </a:rPr>
              <a:t>user (overrides </a:t>
            </a:r>
            <a:r>
              <a:rPr lang="en-US" sz="2100" dirty="0" smtClean="0">
                <a:solidFill>
                  <a:srgbClr val="000066"/>
                </a:solidFill>
              </a:rPr>
              <a:t>automatic mode)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9" y="6250188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Procedure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954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66"/>
                </a:solidFill>
              </a:rPr>
              <a:t>Program 2: Thermal Control VI</a:t>
            </a:r>
          </a:p>
          <a:p>
            <a:pPr lvl="1" eaLnBrk="1" hangingPunct="1">
              <a:lnSpc>
                <a:spcPct val="90000"/>
              </a:lnSpc>
            </a:pPr>
            <a:endParaRPr lang="en-US" sz="21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3 LEDs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AC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Heater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Manual operation on/off indicator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3 switches for AC, heater and system operation (automatic/manual)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A temperature </a:t>
            </a:r>
            <a:r>
              <a:rPr lang="en-US" sz="2100" b="1" dirty="0" smtClean="0">
                <a:solidFill>
                  <a:srgbClr val="000066"/>
                </a:solidFill>
              </a:rPr>
              <a:t>control</a:t>
            </a:r>
            <a:r>
              <a:rPr lang="en-US" sz="2100" dirty="0" smtClean="0">
                <a:solidFill>
                  <a:srgbClr val="000066"/>
                </a:solidFill>
              </a:rPr>
              <a:t> represented by a thermometer</a:t>
            </a:r>
          </a:p>
          <a:p>
            <a:pPr lvl="1" eaLnBrk="1" hangingPunct="1">
              <a:lnSpc>
                <a:spcPct val="90000"/>
              </a:lnSpc>
            </a:pPr>
            <a:endParaRPr lang="en-US" sz="21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Back panel should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66"/>
                </a:solidFill>
              </a:rPr>
              <a:t>A Boolean case statement to control manual and automatic operations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248400"/>
            <a:ext cx="2917230" cy="3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Procedure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66"/>
                </a:solidFill>
              </a:rPr>
              <a:t>Program 3: Lighting System VI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600" dirty="0" smtClean="0">
                <a:solidFill>
                  <a:srgbClr val="000066"/>
                </a:solidFill>
              </a:rPr>
              <a:t>Simulate typical household lighting system</a:t>
            </a:r>
          </a:p>
          <a:p>
            <a:pPr lvl="1" eaLnBrk="1" hangingPunct="1"/>
            <a:endParaRPr lang="en-US" sz="2600" dirty="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600" dirty="0" smtClean="0">
                <a:solidFill>
                  <a:srgbClr val="000066"/>
                </a:solidFill>
              </a:rPr>
              <a:t>Use Boolean indicators in conjunction with real LEDs to illustrate operation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3587" y="4343400"/>
            <a:ext cx="20304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Procedure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954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66"/>
                </a:solidFill>
              </a:rPr>
              <a:t>Program 3: Lighting System VI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Main power on/off switch for all lights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4 lights, each representing a different room 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Each light should have a separate on/off switch 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Back panel should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A “</a:t>
            </a:r>
            <a:r>
              <a:rPr lang="en-US" sz="2000" dirty="0" smtClean="0">
                <a:solidFill>
                  <a:srgbClr val="000066"/>
                </a:solidFill>
              </a:rPr>
              <a:t>NI </a:t>
            </a:r>
            <a:r>
              <a:rPr lang="en-US" sz="2000" dirty="0" err="1">
                <a:solidFill>
                  <a:srgbClr val="000066"/>
                </a:solidFill>
              </a:rPr>
              <a:t>ELVISmx</a:t>
            </a:r>
            <a:r>
              <a:rPr lang="en-US" sz="2000" dirty="0">
                <a:solidFill>
                  <a:srgbClr val="000066"/>
                </a:solidFill>
              </a:rPr>
              <a:t> Digital Writer </a:t>
            </a:r>
            <a:r>
              <a:rPr lang="en-US" sz="2000" dirty="0" smtClean="0">
                <a:solidFill>
                  <a:srgbClr val="000066"/>
                </a:solidFill>
              </a:rPr>
              <a:t>node” </a:t>
            </a:r>
            <a:r>
              <a:rPr lang="en-US" sz="2200" dirty="0" smtClean="0">
                <a:solidFill>
                  <a:srgbClr val="000066"/>
                </a:solidFill>
              </a:rPr>
              <a:t>setup to control LEDs through board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A Boolean case for each LED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Real world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66"/>
                </a:solidFill>
              </a:rPr>
              <a:t>Functional LED assembly (depict real lights)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4343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Assignment: Report/Presentation</a:t>
            </a:r>
            <a:endParaRPr lang="en-US" sz="3600" b="0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4648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Submit a Zip file with all </a:t>
            </a:r>
            <a:r>
              <a:rPr lang="en-US" sz="3000" dirty="0" err="1" smtClean="0">
                <a:solidFill>
                  <a:srgbClr val="000066"/>
                </a:solidFill>
              </a:rPr>
              <a:t>LabVIEW</a:t>
            </a:r>
            <a:r>
              <a:rPr lang="en-US" sz="3000" dirty="0" smtClean="0">
                <a:solidFill>
                  <a:srgbClr val="000066"/>
                </a:solidFill>
              </a:rPr>
              <a:t> programs (.vi)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No Presentation for this Lab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Individual report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Title page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Discussion topics in the manual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Include lab notes with TA’s initials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>
                <a:solidFill>
                  <a:srgbClr val="000066"/>
                </a:solidFill>
              </a:rPr>
              <a:t>TA must note that student programs worked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66"/>
                </a:solidFill>
              </a:rPr>
              <a:t>Scan in data and lab notes </a:t>
            </a:r>
            <a:r>
              <a:rPr lang="en-US" sz="3000" dirty="0" smtClean="0">
                <a:solidFill>
                  <a:srgbClr val="000066"/>
                </a:solidFill>
              </a:rPr>
              <a:t>(</a:t>
            </a:r>
            <a:r>
              <a:rPr lang="en-US" sz="3000" dirty="0" smtClean="0">
                <a:solidFill>
                  <a:srgbClr val="000066"/>
                </a:solidFill>
              </a:rPr>
              <a:t>ask TA for assistance)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1285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Closing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848600" cy="4953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Have all lab notes signed by TA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Each team member should have turn using software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Save Heating and Cooling VI</a:t>
            </a:r>
            <a:r>
              <a:rPr lang="en-US" dirty="0" smtClean="0">
                <a:solidFill>
                  <a:srgbClr val="000066"/>
                </a:solidFill>
              </a:rPr>
              <a:t> – to be used in a future lab session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Submit all work electronically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Return all unused materials to TA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763000" cy="5105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66"/>
                </a:solidFill>
              </a:rPr>
              <a:t>Familiarization with graphical programming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66"/>
                </a:solidFill>
              </a:rPr>
              <a:t>Obtain data from outside the computer using simulated instrumentation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66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66"/>
                </a:solidFill>
              </a:rPr>
              <a:t>Use this knowledge to create programs in </a:t>
            </a:r>
            <a:r>
              <a:rPr lang="en-US" sz="2800" dirty="0" err="1" smtClean="0">
                <a:solidFill>
                  <a:srgbClr val="000066"/>
                </a:solidFill>
              </a:rPr>
              <a:t>LabVIEW</a:t>
            </a:r>
            <a:endParaRPr lang="en-US" sz="2800" dirty="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800" dirty="0" smtClean="0">
                <a:solidFill>
                  <a:srgbClr val="000066"/>
                </a:solidFill>
              </a:rPr>
              <a:t>Simple calculator</a:t>
            </a:r>
          </a:p>
          <a:p>
            <a:pPr lvl="1" eaLnBrk="1" hangingPunct="1"/>
            <a:r>
              <a:rPr lang="en-US" sz="2800" dirty="0" smtClean="0">
                <a:solidFill>
                  <a:srgbClr val="000066"/>
                </a:solidFill>
              </a:rPr>
              <a:t>Heating and cooling system</a:t>
            </a:r>
          </a:p>
          <a:p>
            <a:pPr lvl="1" eaLnBrk="1" hangingPunct="1"/>
            <a:r>
              <a:rPr lang="en-US" sz="2800" dirty="0" smtClean="0">
                <a:solidFill>
                  <a:srgbClr val="000066"/>
                </a:solidFill>
              </a:rPr>
              <a:t>Lighting system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00094"/>
            <a:ext cx="2993430" cy="4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What is LabVIEW?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447800"/>
            <a:ext cx="8229600" cy="510381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0066"/>
                </a:solidFill>
              </a:rPr>
              <a:t>Lab</a:t>
            </a:r>
            <a:r>
              <a:rPr lang="en-US" sz="3200" dirty="0" smtClean="0">
                <a:solidFill>
                  <a:srgbClr val="000066"/>
                </a:solidFill>
              </a:rPr>
              <a:t>oratory </a:t>
            </a:r>
            <a:r>
              <a:rPr lang="en-US" sz="3200" b="1" dirty="0" smtClean="0">
                <a:solidFill>
                  <a:srgbClr val="000066"/>
                </a:solidFill>
              </a:rPr>
              <a:t>V</a:t>
            </a:r>
            <a:r>
              <a:rPr lang="en-US" sz="3200" dirty="0" smtClean="0">
                <a:solidFill>
                  <a:srgbClr val="000066"/>
                </a:solidFill>
              </a:rPr>
              <a:t>irtual </a:t>
            </a:r>
            <a:r>
              <a:rPr lang="en-US" sz="3200" b="1" dirty="0" smtClean="0">
                <a:solidFill>
                  <a:srgbClr val="000066"/>
                </a:solidFill>
              </a:rPr>
              <a:t>I</a:t>
            </a:r>
            <a:r>
              <a:rPr lang="en-US" sz="3200" dirty="0" smtClean="0">
                <a:solidFill>
                  <a:srgbClr val="000066"/>
                </a:solidFill>
              </a:rPr>
              <a:t>nstrument </a:t>
            </a:r>
            <a:r>
              <a:rPr lang="en-US" sz="3200" b="1" dirty="0" smtClean="0">
                <a:solidFill>
                  <a:srgbClr val="000066"/>
                </a:solidFill>
              </a:rPr>
              <a:t>E</a:t>
            </a:r>
            <a:r>
              <a:rPr lang="en-US" sz="3200" dirty="0" smtClean="0">
                <a:solidFill>
                  <a:srgbClr val="000066"/>
                </a:solidFill>
              </a:rPr>
              <a:t>ngineering </a:t>
            </a:r>
            <a:r>
              <a:rPr lang="en-US" sz="3200" b="1" dirty="0" smtClean="0">
                <a:solidFill>
                  <a:srgbClr val="000066"/>
                </a:solidFill>
              </a:rPr>
              <a:t>W</a:t>
            </a:r>
            <a:r>
              <a:rPr lang="en-US" sz="3200" dirty="0" smtClean="0">
                <a:solidFill>
                  <a:srgbClr val="000066"/>
                </a:solidFill>
              </a:rPr>
              <a:t>orkbench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66"/>
                </a:solidFill>
              </a:rPr>
              <a:t>Graphical programming language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66"/>
                </a:solidFill>
              </a:rPr>
              <a:t>Used for data acquisition, instrument control, and signal processing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66"/>
                </a:solidFill>
              </a:rPr>
              <a:t>Based on G programming language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Text-based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019800"/>
            <a:ext cx="4325693" cy="5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059780"/>
              </p:ext>
            </p:extLst>
          </p:nvPr>
        </p:nvGraphicFramePr>
        <p:xfrm>
          <a:off x="1984725" y="1480743"/>
          <a:ext cx="4943475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Bitmap Image" r:id="rId4" imgW="4944165" imgH="5582429" progId="PBrush">
                  <p:embed/>
                </p:oleObj>
              </mc:Choice>
              <mc:Fallback>
                <p:oleObj name="Bitmap Image" r:id="rId4" imgW="4944165" imgH="558242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725" y="1480743"/>
                        <a:ext cx="4943475" cy="512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Graphic-based</a:t>
            </a:r>
          </a:p>
        </p:txBody>
      </p:sp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800475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4" cstate="print"/>
          <a:srcRect t="9940"/>
          <a:stretch>
            <a:fillRect/>
          </a:stretch>
        </p:blipFill>
        <p:spPr bwMode="auto">
          <a:xfrm>
            <a:off x="4267200" y="1524000"/>
            <a:ext cx="3730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6858000" y="4953000"/>
            <a:ext cx="99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>
                <a:solidFill>
                  <a:srgbClr val="3366CC"/>
                </a:solidFill>
                <a:latin typeface="Georgia" pitchFamily="18" charset="0"/>
              </a:rPr>
              <a:t>G</a:t>
            </a: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00094"/>
            <a:ext cx="2993430" cy="4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LabVIEW Programs (VIs)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8229600" cy="1905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Called “Virtual Instruments” (VIs)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Appearance and operation imitates actual physical instruments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875929" y="3962400"/>
            <a:ext cx="2192742" cy="2185988"/>
          </a:xfrm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3962400"/>
            <a:ext cx="3389313" cy="2295525"/>
          </a:xfrm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57200" y="31242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Without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486400" y="3124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</a:t>
            </a:r>
          </a:p>
        </p:txBody>
      </p:sp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72279"/>
            <a:ext cx="2460030" cy="3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Applications in EG 1003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295400"/>
            <a:ext cx="8915400" cy="4572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66"/>
                </a:solidFill>
              </a:rPr>
              <a:t>Heat Transfer and Thermal Insulation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Temperature Recording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66"/>
                </a:solidFill>
              </a:rPr>
              <a:t>Electronic Filters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Oscilloscope (</a:t>
            </a:r>
            <a:r>
              <a:rPr lang="en-US" sz="2600" dirty="0" err="1" smtClean="0">
                <a:solidFill>
                  <a:srgbClr val="000066"/>
                </a:solidFill>
              </a:rPr>
              <a:t>SignalExpress</a:t>
            </a:r>
            <a:r>
              <a:rPr lang="en-US" sz="2600" dirty="0" smtClean="0">
                <a:solidFill>
                  <a:srgbClr val="000066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66"/>
                </a:solidFill>
              </a:rPr>
              <a:t>Semester Long Project – Supermarket, Train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Lighting system and heater/AC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Security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Light sensors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000066"/>
                </a:solidFill>
              </a:rPr>
              <a:t>Switches rail paths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LabVIEW Interface</a:t>
            </a:r>
          </a:p>
        </p:txBody>
      </p:sp>
      <p:pic>
        <p:nvPicPr>
          <p:cNvPr id="11267" name="Picture 13"/>
          <p:cNvPicPr>
            <a:picLocks noChangeAspect="1" noChangeArrowheads="1"/>
          </p:cNvPicPr>
          <p:nvPr/>
        </p:nvPicPr>
        <p:blipFill>
          <a:blip r:embed="rId3" cstate="print"/>
          <a:srcRect t="21971"/>
          <a:stretch>
            <a:fillRect/>
          </a:stretch>
        </p:blipFill>
        <p:spPr bwMode="auto">
          <a:xfrm>
            <a:off x="152400" y="1524000"/>
            <a:ext cx="34940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1447800"/>
            <a:ext cx="6553200" cy="1187450"/>
            <a:chOff x="1872" y="1056"/>
            <a:chExt cx="4128" cy="748"/>
          </a:xfrm>
        </p:grpSpPr>
        <p:sp>
          <p:nvSpPr>
            <p:cNvPr id="11273" name="AutoShape 6"/>
            <p:cNvSpPr>
              <a:spLocks noChangeArrowheads="1"/>
            </p:cNvSpPr>
            <p:nvPr/>
          </p:nvSpPr>
          <p:spPr bwMode="auto">
            <a:xfrm>
              <a:off x="1872" y="1056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Text Box 7"/>
            <p:cNvSpPr txBox="1">
              <a:spLocks noChangeArrowheads="1"/>
            </p:cNvSpPr>
            <p:nvPr/>
          </p:nvSpPr>
          <p:spPr bwMode="auto">
            <a:xfrm>
              <a:off x="2592" y="1056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Front Panel - User Interface (UI), where the program is controlled and executed</a:t>
              </a:r>
            </a:p>
          </p:txBody>
        </p:sp>
      </p:grpSp>
      <p:pic>
        <p:nvPicPr>
          <p:cNvPr id="11269" name="Picture 14"/>
          <p:cNvPicPr>
            <a:picLocks noChangeAspect="1" noChangeArrowheads="1"/>
          </p:cNvPicPr>
          <p:nvPr/>
        </p:nvPicPr>
        <p:blipFill>
          <a:blip r:embed="rId4" cstate="print"/>
          <a:srcRect t="11359"/>
          <a:stretch>
            <a:fillRect/>
          </a:stretch>
        </p:blipFill>
        <p:spPr bwMode="auto">
          <a:xfrm>
            <a:off x="5413375" y="2667000"/>
            <a:ext cx="3730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5029200"/>
            <a:ext cx="5943600" cy="1187450"/>
            <a:chOff x="0" y="3504"/>
            <a:chExt cx="3888" cy="748"/>
          </a:xfrm>
        </p:grpSpPr>
        <p:sp>
          <p:nvSpPr>
            <p:cNvPr id="11271" name="Text Box 9"/>
            <p:cNvSpPr txBox="1">
              <a:spLocks noChangeArrowheads="1"/>
            </p:cNvSpPr>
            <p:nvPr/>
          </p:nvSpPr>
          <p:spPr bwMode="auto">
            <a:xfrm>
              <a:off x="0" y="3504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Back Panel (Block Diagram) - The internal circuit where the program code is written</a:t>
              </a:r>
            </a:p>
          </p:txBody>
        </p:sp>
        <p:sp>
          <p:nvSpPr>
            <p:cNvPr id="11272" name="AutoShape 10"/>
            <p:cNvSpPr>
              <a:spLocks noChangeArrowheads="1"/>
            </p:cNvSpPr>
            <p:nvPr/>
          </p:nvSpPr>
          <p:spPr bwMode="auto">
            <a:xfrm flipH="1">
              <a:off x="3168" y="3600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20718"/>
            <a:ext cx="2841030" cy="3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984</Words>
  <Application>Microsoft Office PowerPoint</Application>
  <PresentationFormat>On-screen Show (4:3)</PresentationFormat>
  <Paragraphs>241</Paragraphs>
  <Slides>27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1_Default Design</vt:lpstr>
      <vt:lpstr>NYU Schools Master Template</vt:lpstr>
      <vt:lpstr>Bitmap Image</vt:lpstr>
      <vt:lpstr>Equation</vt:lpstr>
      <vt:lpstr>EG1003: Introduction to Engineering and Design</vt:lpstr>
      <vt:lpstr>Overview</vt:lpstr>
      <vt:lpstr>Objectives</vt:lpstr>
      <vt:lpstr>What is LabVIEW?</vt:lpstr>
      <vt:lpstr>Text-based</vt:lpstr>
      <vt:lpstr>Graphic-based</vt:lpstr>
      <vt:lpstr>LabVIEW Programs (VIs)</vt:lpstr>
      <vt:lpstr>Applications in EG 1003</vt:lpstr>
      <vt:lpstr>LabVIEW Interface</vt:lpstr>
      <vt:lpstr>Controls &amp; Indicators</vt:lpstr>
      <vt:lpstr>Color Representation</vt:lpstr>
      <vt:lpstr>LabVIEW Tools</vt:lpstr>
      <vt:lpstr>PowerPoint Presentation</vt:lpstr>
      <vt:lpstr>Structures</vt:lpstr>
      <vt:lpstr>NI-ELVIS Board</vt:lpstr>
      <vt:lpstr>Termination Board: Pins and Channels</vt:lpstr>
      <vt:lpstr>PowerPoint Presentation</vt:lpstr>
      <vt:lpstr>PowerPoint Presentation</vt:lpstr>
      <vt:lpstr>Materials</vt:lpstr>
      <vt:lpstr>Procedure</vt:lpstr>
      <vt:lpstr>Procedure</vt:lpstr>
      <vt:lpstr>Procedure</vt:lpstr>
      <vt:lpstr>Procedure</vt:lpstr>
      <vt:lpstr>Procedure</vt:lpstr>
      <vt:lpstr>Procedure</vt:lpstr>
      <vt:lpstr>Assignment: Report/Presentation</vt:lpstr>
      <vt:lpstr>Closing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matthew</cp:lastModifiedBy>
  <cp:revision>157</cp:revision>
  <dcterms:created xsi:type="dcterms:W3CDTF">2002-02-21T04:34:32Z</dcterms:created>
  <dcterms:modified xsi:type="dcterms:W3CDTF">2014-02-25T01:12:04Z</dcterms:modified>
</cp:coreProperties>
</file>