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74" r:id="rId2"/>
    <p:sldId id="275" r:id="rId3"/>
    <p:sldId id="276" r:id="rId4"/>
    <p:sldId id="287" r:id="rId5"/>
    <p:sldId id="288" r:id="rId6"/>
    <p:sldId id="289" r:id="rId7"/>
    <p:sldId id="290" r:id="rId8"/>
    <p:sldId id="283" r:id="rId9"/>
    <p:sldId id="280" r:id="rId10"/>
    <p:sldId id="282" r:id="rId11"/>
    <p:sldId id="291" r:id="rId12"/>
    <p:sldId id="286" r:id="rId13"/>
    <p:sldId id="292" r:id="rId14"/>
    <p:sldId id="284" r:id="rId15"/>
    <p:sldId id="293" r:id="rId16"/>
    <p:sldId id="294" r:id="rId17"/>
    <p:sldId id="295" r:id="rId18"/>
    <p:sldId id="296" r:id="rId19"/>
    <p:sldId id="297" r:id="rId20"/>
    <p:sldId id="298" r:id="rId21"/>
    <p:sldId id="304" r:id="rId22"/>
    <p:sldId id="305" r:id="rId23"/>
    <p:sldId id="306" r:id="rId24"/>
    <p:sldId id="307" r:id="rId25"/>
    <p:sldId id="308" r:id="rId26"/>
    <p:sldId id="299" r:id="rId27"/>
    <p:sldId id="309" r:id="rId28"/>
  </p:sldIdLst>
  <p:sldSz cx="9144000" cy="5143500" type="screen16x9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06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020" autoAdjust="0"/>
    <p:restoredTop sz="94660"/>
  </p:normalViewPr>
  <p:slideViewPr>
    <p:cSldViewPr snapToGrid="0" snapToObjects="1">
      <p:cViewPr varScale="1">
        <p:scale>
          <a:sx n="89" d="100"/>
          <a:sy n="89" d="100"/>
        </p:scale>
        <p:origin x="125" y="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DEDD431-36FA-4FBB-BC36-869562279400}" type="datetimeFigureOut">
              <a:rPr lang="en-US" altLang="en-US"/>
              <a:pPr>
                <a:defRPr/>
              </a:pPr>
              <a:t>1/17/2015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5BE6388-11DB-4C11-BDA0-2DF5DA30E2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086581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B28DA39-6696-4154-8FF7-C03653DEB584}" type="datetimeFigureOut">
              <a:rPr lang="en-US" altLang="en-US"/>
              <a:pPr>
                <a:defRPr/>
              </a:pPr>
              <a:t>1/17/2015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034CA85-DA9B-47E6-AFD9-9802CD1275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589675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87F428F5-9CA1-4254-8057-B1FCC54F6BC5}" type="slidenum">
              <a:rPr lang="en-US" altLang="en-US" sz="1200" smtClean="0"/>
              <a:pPr/>
              <a:t>13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3992913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-9144" y="0"/>
            <a:ext cx="9153144" cy="51435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227752" y="1532443"/>
            <a:ext cx="3637261" cy="1811289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>
              <a:spcBef>
                <a:spcPts val="0"/>
              </a:spcBef>
              <a:defRPr sz="3000" b="1" i="0">
                <a:solidFill>
                  <a:schemeClr val="bg1"/>
                </a:solidFill>
                <a:latin typeface="Arial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27012" y="3718898"/>
            <a:ext cx="1783159" cy="3619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spcBef>
                <a:spcPts val="0"/>
              </a:spcBef>
              <a:defRPr sz="1000" baseline="0">
                <a:solidFill>
                  <a:srgbClr val="FFFFFF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467355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Tit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53525" cy="5157788"/>
          </a:xfrm>
          <a:prstGeom prst="rect">
            <a:avLst/>
          </a:prstGeom>
          <a:solidFill>
            <a:srgbClr val="57068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8315325" y="2921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sz="1800" smtClean="0"/>
          </a:p>
        </p:txBody>
      </p:sp>
      <p:pic>
        <p:nvPicPr>
          <p:cNvPr id="6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638" y="238125"/>
            <a:ext cx="16891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Placeholder 2"/>
          <p:cNvSpPr>
            <a:spLocks noGrp="1"/>
          </p:cNvSpPr>
          <p:nvPr>
            <p:ph idx="11"/>
          </p:nvPr>
        </p:nvSpPr>
        <p:spPr>
          <a:xfrm>
            <a:off x="0" y="0"/>
            <a:ext cx="4480560" cy="5156574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ctr">
              <a:defRPr sz="3000" b="1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997268" y="1583857"/>
            <a:ext cx="3737844" cy="3131018"/>
          </a:xfrm>
          <a:prstGeom prst="rect">
            <a:avLst/>
          </a:prstGeom>
        </p:spPr>
        <p:txBody>
          <a:bodyPr vert="horz" lIns="0" tIns="0" rIns="0" bIns="0"/>
          <a:lstStyle>
            <a:lvl1pPr marL="0">
              <a:spcBef>
                <a:spcPts val="0"/>
              </a:spcBef>
              <a:defRPr sz="3000" b="1" i="0">
                <a:solidFill>
                  <a:srgbClr val="FFFFFF"/>
                </a:solidFill>
                <a:latin typeface="Arial"/>
                <a:cs typeface="Arial"/>
              </a:defRPr>
            </a:lvl1pPr>
            <a:lvl2pPr marL="0" indent="0">
              <a:spcBef>
                <a:spcPts val="0"/>
              </a:spcBef>
              <a:buNone/>
              <a:defRPr baseline="0"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39308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01792" y="1583857"/>
            <a:ext cx="3810941" cy="3131018"/>
          </a:xfrm>
          <a:prstGeom prst="rect">
            <a:avLst/>
          </a:prstGeom>
        </p:spPr>
        <p:txBody>
          <a:bodyPr vert="horz" lIns="0" tIns="0" rIns="0" bIns="0"/>
          <a:lstStyle>
            <a:lvl1pPr marL="0">
              <a:spcBef>
                <a:spcPts val="0"/>
              </a:spcBef>
              <a:defRPr sz="2000" b="1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1"/>
          </p:nvPr>
        </p:nvSpPr>
        <p:spPr>
          <a:xfrm>
            <a:off x="4672577" y="712598"/>
            <a:ext cx="4480560" cy="4430902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ctr">
              <a:defRPr sz="3000" b="1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76711" y="228989"/>
            <a:ext cx="2740741" cy="265113"/>
          </a:xfrm>
          <a:prstGeom prst="rect">
            <a:avLst/>
          </a:prstGeom>
        </p:spPr>
        <p:txBody>
          <a:bodyPr vert="horz" lIns="0" tIns="0" rIns="0" bIns="0"/>
          <a:lstStyle>
            <a:lvl1pPr marL="0" algn="r">
              <a:spcBef>
                <a:spcPts val="0"/>
              </a:spcBef>
              <a:defRPr sz="1400" b="1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72BFB-CE1E-43CF-9E94-C6DFD31B6322}" type="datetime1">
              <a:rPr lang="en-US" altLang="en-US"/>
              <a:pPr>
                <a:defRPr/>
              </a:pPr>
              <a:t>1/17/2015</a:t>
            </a:fld>
            <a:endParaRPr lang="en-US" altLang="en-US"/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348B54-E0A7-4C0C-87C9-95B0C9401E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6647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01792" y="1583857"/>
            <a:ext cx="8315553" cy="3131018"/>
          </a:xfrm>
          <a:prstGeom prst="rect">
            <a:avLst/>
          </a:prstGeom>
        </p:spPr>
        <p:txBody>
          <a:bodyPr vert="horz" lIns="0" tIns="0" rIns="0" bIns="0"/>
          <a:lstStyle>
            <a:lvl1pPr marL="0">
              <a:spcBef>
                <a:spcPts val="0"/>
              </a:spcBef>
              <a:defRPr sz="2000" b="1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6176711" y="228989"/>
            <a:ext cx="2740741" cy="265113"/>
          </a:xfrm>
          <a:prstGeom prst="rect">
            <a:avLst/>
          </a:prstGeom>
        </p:spPr>
        <p:txBody>
          <a:bodyPr vert="horz" lIns="0" tIns="0" rIns="0" bIns="0"/>
          <a:lstStyle>
            <a:lvl1pPr marL="0" algn="r">
              <a:spcBef>
                <a:spcPts val="0"/>
              </a:spcBef>
              <a:defRPr sz="1400" b="1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B97AB-75A1-4810-A205-5D1D8900B581}" type="datetime1">
              <a:rPr lang="en-US" altLang="en-US"/>
              <a:pPr>
                <a:defRPr/>
              </a:pPr>
              <a:t>1/17/2015</a:t>
            </a:fld>
            <a:endParaRPr lang="en-US" altLang="en-US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36F3D-CEB9-4D26-A874-82237636680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0990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nyu_white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88" y="234950"/>
            <a:ext cx="6731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0"/>
            <a:ext cx="9153525" cy="712788"/>
          </a:xfrm>
          <a:prstGeom prst="rect">
            <a:avLst/>
          </a:prstGeom>
          <a:solidFill>
            <a:srgbClr val="57068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1028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3" y="238125"/>
            <a:ext cx="16891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61901E90-CD67-4789-BA17-826A5FB8F3EA}" type="datetime1">
              <a:rPr lang="en-US" altLang="en-US"/>
              <a:pPr>
                <a:defRPr/>
              </a:pPr>
              <a:t>1/17/2015</a:t>
            </a:fld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279AA66D-6665-40C9-999C-99F7C022F7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1" r:id="rId3"/>
    <p:sldLayoutId id="2147483732" r:id="rId4"/>
  </p:sldLayoutIdLst>
  <p:hf hdr="0" ft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628650" indent="-1714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085850" indent="-1714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sz="1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114550" indent="-285750" algn="l" defTabSz="457200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Ø"/>
        <a:defRPr sz="1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Placeholder 2"/>
          <p:cNvSpPr>
            <a:spLocks noGrp="1"/>
          </p:cNvSpPr>
          <p:nvPr>
            <p:ph type="body" sz="quarter" idx="14"/>
          </p:nvPr>
        </p:nvSpPr>
        <p:spPr bwMode="auto">
          <a:xfrm>
            <a:off x="2270125" y="228600"/>
            <a:ext cx="6646863" cy="265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altLang="en-US" sz="2400" b="0" smtClean="0">
                <a:latin typeface="Tahoma" panose="020B0604030504040204" pitchFamily="34" charset="0"/>
                <a:cs typeface="Tahoma" panose="020B0604030504040204" pitchFamily="34" charset="0"/>
              </a:rPr>
              <a:t>EG1003: Introduction to Engineering and Design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533400" y="1209675"/>
            <a:ext cx="8153400" cy="12192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en-US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Introduction to LabVIEW</a:t>
            </a:r>
            <a:endParaRPr lang="en-US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5124" name="Picture 2" descr="https://manual.eg.poly.edu/images/f/fb/Lab_labview_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9438" y="2101850"/>
            <a:ext cx="2722562" cy="272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Placeholder 2"/>
          <p:cNvSpPr>
            <a:spLocks noGrp="1"/>
          </p:cNvSpPr>
          <p:nvPr>
            <p:ph type="body" sz="quarter" idx="14"/>
          </p:nvPr>
        </p:nvSpPr>
        <p:spPr bwMode="auto">
          <a:xfrm>
            <a:off x="2270125" y="228600"/>
            <a:ext cx="6646863" cy="265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altLang="en-US" sz="2400" b="0" smtClean="0">
                <a:latin typeface="Tahoma" panose="020B0604030504040204" pitchFamily="34" charset="0"/>
                <a:cs typeface="Tahoma" panose="020B0604030504040204" pitchFamily="34" charset="0"/>
              </a:rPr>
              <a:t>Controls and Indicators</a:t>
            </a:r>
          </a:p>
        </p:txBody>
      </p:sp>
      <p:sp>
        <p:nvSpPr>
          <p:cNvPr id="14339" name="Rectangle 3"/>
          <p:cNvSpPr txBox="1">
            <a:spLocks noChangeArrowheads="1"/>
          </p:cNvSpPr>
          <p:nvPr/>
        </p:nvSpPr>
        <p:spPr bwMode="auto">
          <a:xfrm>
            <a:off x="868363" y="1203325"/>
            <a:ext cx="7413625" cy="362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085850" indent="-1714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145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717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289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861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433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altLang="en-US">
                <a:solidFill>
                  <a:srgbClr val="000066"/>
                </a:solidFill>
                <a:latin typeface="Tahoma" panose="020B0604030504040204" pitchFamily="34" charset="0"/>
              </a:rPr>
              <a:t>Icon in back panel represents object in front panel</a:t>
            </a:r>
          </a:p>
        </p:txBody>
      </p:sp>
      <p:pic>
        <p:nvPicPr>
          <p:cNvPr id="14340" name="Picture 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188" y="2763838"/>
            <a:ext cx="7289800" cy="206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1966913" y="2574925"/>
            <a:ext cx="3714750" cy="192088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grpSp>
        <p:nvGrpSpPr>
          <p:cNvPr id="14342" name="Group 6"/>
          <p:cNvGrpSpPr>
            <a:grpSpLocks/>
          </p:cNvGrpSpPr>
          <p:nvPr/>
        </p:nvGrpSpPr>
        <p:grpSpPr bwMode="auto">
          <a:xfrm>
            <a:off x="1846263" y="2574925"/>
            <a:ext cx="3957637" cy="1212850"/>
            <a:chOff x="491" y="2496"/>
            <a:chExt cx="3239" cy="528"/>
          </a:xfrm>
        </p:grpSpPr>
        <p:grpSp>
          <p:nvGrpSpPr>
            <p:cNvPr id="14345" name="Group 7"/>
            <p:cNvGrpSpPr>
              <a:grpSpLocks/>
            </p:cNvGrpSpPr>
            <p:nvPr/>
          </p:nvGrpSpPr>
          <p:grpSpPr bwMode="auto">
            <a:xfrm>
              <a:off x="491" y="2496"/>
              <a:ext cx="336" cy="528"/>
              <a:chOff x="491" y="2496"/>
              <a:chExt cx="336" cy="528"/>
            </a:xfrm>
          </p:grpSpPr>
          <p:sp>
            <p:nvSpPr>
              <p:cNvPr id="14349" name="AutoShape 8"/>
              <p:cNvSpPr>
                <a:spLocks noChangeArrowheads="1"/>
              </p:cNvSpPr>
              <p:nvPr/>
            </p:nvSpPr>
            <p:spPr bwMode="auto">
              <a:xfrm>
                <a:off x="491" y="2496"/>
                <a:ext cx="336" cy="528"/>
              </a:xfrm>
              <a:prstGeom prst="downArrow">
                <a:avLst>
                  <a:gd name="adj1" fmla="val 50000"/>
                  <a:gd name="adj2" fmla="val 39286"/>
                </a:avLst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350" name="Line 9"/>
              <p:cNvSpPr>
                <a:spLocks noChangeShapeType="1"/>
              </p:cNvSpPr>
              <p:nvPr/>
            </p:nvSpPr>
            <p:spPr bwMode="auto">
              <a:xfrm>
                <a:off x="582" y="2496"/>
                <a:ext cx="168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4346" name="Group 10"/>
            <p:cNvGrpSpPr>
              <a:grpSpLocks/>
            </p:cNvGrpSpPr>
            <p:nvPr/>
          </p:nvGrpSpPr>
          <p:grpSpPr bwMode="auto">
            <a:xfrm>
              <a:off x="3394" y="2496"/>
              <a:ext cx="336" cy="528"/>
              <a:chOff x="3394" y="2496"/>
              <a:chExt cx="336" cy="528"/>
            </a:xfrm>
          </p:grpSpPr>
          <p:sp>
            <p:nvSpPr>
              <p:cNvPr id="14347" name="AutoShape 11"/>
              <p:cNvSpPr>
                <a:spLocks noChangeArrowheads="1"/>
              </p:cNvSpPr>
              <p:nvPr/>
            </p:nvSpPr>
            <p:spPr bwMode="auto">
              <a:xfrm>
                <a:off x="3394" y="2496"/>
                <a:ext cx="336" cy="528"/>
              </a:xfrm>
              <a:prstGeom prst="downArrow">
                <a:avLst>
                  <a:gd name="adj1" fmla="val 50000"/>
                  <a:gd name="adj2" fmla="val 39286"/>
                </a:avLst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348" name="Line 12"/>
              <p:cNvSpPr>
                <a:spLocks noChangeShapeType="1"/>
              </p:cNvSpPr>
              <p:nvPr/>
            </p:nvSpPr>
            <p:spPr bwMode="auto">
              <a:xfrm>
                <a:off x="3480" y="2496"/>
                <a:ext cx="168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4343" name="Rectangle 5"/>
          <p:cNvSpPr>
            <a:spLocks noChangeArrowheads="1"/>
          </p:cNvSpPr>
          <p:nvPr/>
        </p:nvSpPr>
        <p:spPr bwMode="auto">
          <a:xfrm>
            <a:off x="3289300" y="2301875"/>
            <a:ext cx="3232150" cy="188913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grpSp>
        <p:nvGrpSpPr>
          <p:cNvPr id="30" name="Group 6"/>
          <p:cNvGrpSpPr>
            <a:grpSpLocks/>
          </p:cNvGrpSpPr>
          <p:nvPr/>
        </p:nvGrpSpPr>
        <p:grpSpPr bwMode="auto">
          <a:xfrm>
            <a:off x="3166927" y="2301770"/>
            <a:ext cx="3547454" cy="1419997"/>
            <a:chOff x="491" y="2496"/>
            <a:chExt cx="3239" cy="528"/>
          </a:xfrm>
          <a:solidFill>
            <a:srgbClr val="00B050"/>
          </a:solidFill>
        </p:grpSpPr>
        <p:grpSp>
          <p:nvGrpSpPr>
            <p:cNvPr id="31" name="Group 7"/>
            <p:cNvGrpSpPr>
              <a:grpSpLocks/>
            </p:cNvGrpSpPr>
            <p:nvPr/>
          </p:nvGrpSpPr>
          <p:grpSpPr bwMode="auto">
            <a:xfrm>
              <a:off x="491" y="2496"/>
              <a:ext cx="336" cy="528"/>
              <a:chOff x="491" y="2496"/>
              <a:chExt cx="336" cy="528"/>
            </a:xfrm>
            <a:grpFill/>
          </p:grpSpPr>
          <p:sp>
            <p:nvSpPr>
              <p:cNvPr id="35" name="AutoShape 8"/>
              <p:cNvSpPr>
                <a:spLocks noChangeArrowheads="1"/>
              </p:cNvSpPr>
              <p:nvPr/>
            </p:nvSpPr>
            <p:spPr bwMode="auto">
              <a:xfrm>
                <a:off x="491" y="2496"/>
                <a:ext cx="336" cy="528"/>
              </a:xfrm>
              <a:prstGeom prst="downArrow">
                <a:avLst>
                  <a:gd name="adj1" fmla="val 50000"/>
                  <a:gd name="adj2" fmla="val 39286"/>
                </a:avLst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" name="Line 9"/>
              <p:cNvSpPr>
                <a:spLocks noChangeShapeType="1"/>
              </p:cNvSpPr>
              <p:nvPr/>
            </p:nvSpPr>
            <p:spPr bwMode="auto">
              <a:xfrm>
                <a:off x="582" y="2496"/>
                <a:ext cx="168" cy="0"/>
              </a:xfrm>
              <a:prstGeom prst="lin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32" name="Group 10"/>
            <p:cNvGrpSpPr>
              <a:grpSpLocks/>
            </p:cNvGrpSpPr>
            <p:nvPr/>
          </p:nvGrpSpPr>
          <p:grpSpPr bwMode="auto">
            <a:xfrm>
              <a:off x="3394" y="2496"/>
              <a:ext cx="336" cy="528"/>
              <a:chOff x="3394" y="2496"/>
              <a:chExt cx="336" cy="528"/>
            </a:xfrm>
            <a:grpFill/>
          </p:grpSpPr>
          <p:sp>
            <p:nvSpPr>
              <p:cNvPr id="33" name="AutoShape 11"/>
              <p:cNvSpPr>
                <a:spLocks noChangeArrowheads="1"/>
              </p:cNvSpPr>
              <p:nvPr/>
            </p:nvSpPr>
            <p:spPr bwMode="auto">
              <a:xfrm>
                <a:off x="3394" y="2496"/>
                <a:ext cx="336" cy="528"/>
              </a:xfrm>
              <a:prstGeom prst="downArrow">
                <a:avLst>
                  <a:gd name="adj1" fmla="val 50000"/>
                  <a:gd name="adj2" fmla="val 39286"/>
                </a:avLst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4" name="Line 12"/>
              <p:cNvSpPr>
                <a:spLocks noChangeShapeType="1"/>
              </p:cNvSpPr>
              <p:nvPr/>
            </p:nvSpPr>
            <p:spPr bwMode="auto">
              <a:xfrm>
                <a:off x="3480" y="2496"/>
                <a:ext cx="168" cy="0"/>
              </a:xfrm>
              <a:prstGeom prst="lin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Placeholder 2"/>
          <p:cNvSpPr>
            <a:spLocks noGrp="1"/>
          </p:cNvSpPr>
          <p:nvPr>
            <p:ph type="body" sz="quarter" idx="14"/>
          </p:nvPr>
        </p:nvSpPr>
        <p:spPr bwMode="auto">
          <a:xfrm>
            <a:off x="2270125" y="228600"/>
            <a:ext cx="6646863" cy="265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altLang="en-US" sz="2400" b="0" smtClean="0">
                <a:latin typeface="Tahoma" panose="020B0604030504040204" pitchFamily="34" charset="0"/>
                <a:cs typeface="Tahoma" panose="020B0604030504040204" pitchFamily="34" charset="0"/>
              </a:rPr>
              <a:t>Color Representation</a:t>
            </a:r>
          </a:p>
        </p:txBody>
      </p:sp>
      <p:pic>
        <p:nvPicPr>
          <p:cNvPr id="4" name="Picture 15" descr="Picture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25750" y="858838"/>
            <a:ext cx="3759200" cy="4060825"/>
          </a:xfrm>
          <a:prstGeom prst="rect">
            <a:avLst/>
          </a:prstGeom>
          <a:ln w="317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Placeholder 2"/>
          <p:cNvSpPr>
            <a:spLocks noGrp="1"/>
          </p:cNvSpPr>
          <p:nvPr>
            <p:ph type="body" sz="quarter" idx="14"/>
          </p:nvPr>
        </p:nvSpPr>
        <p:spPr bwMode="auto">
          <a:xfrm>
            <a:off x="2270125" y="228600"/>
            <a:ext cx="6646863" cy="26511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  <a:defRPr/>
            </a:pPr>
            <a:r>
              <a:rPr lang="en-US" altLang="en-US" sz="2400" b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anose="020B0604030504040204" pitchFamily="34" charset="0"/>
              </a:rPr>
              <a:t>LabVIEW Tools</a:t>
            </a:r>
            <a:endParaRPr lang="en-US" altLang="en-US" sz="2400" b="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638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931863"/>
            <a:ext cx="6450013" cy="408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Placeholder 2"/>
          <p:cNvSpPr>
            <a:spLocks noGrp="1"/>
          </p:cNvSpPr>
          <p:nvPr>
            <p:ph type="body" sz="quarter" idx="14"/>
          </p:nvPr>
        </p:nvSpPr>
        <p:spPr bwMode="auto">
          <a:xfrm>
            <a:off x="2270125" y="228600"/>
            <a:ext cx="6646863" cy="26511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  <a:defRPr/>
            </a:pPr>
            <a:r>
              <a:rPr lang="en-US" altLang="en-US" sz="2400" b="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anose="020B0604030504040204" pitchFamily="34" charset="0"/>
              </a:rPr>
              <a:t>LabVIEW Functions </a:t>
            </a:r>
            <a:r>
              <a:rPr lang="en-US" altLang="en-US" sz="2400" b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anose="020B0604030504040204" pitchFamily="34" charset="0"/>
              </a:rPr>
              <a:t>(</a:t>
            </a:r>
            <a:r>
              <a:rPr lang="en-US" altLang="en-US" sz="2400" b="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anose="020B0604030504040204" pitchFamily="34" charset="0"/>
              </a:rPr>
              <a:t>View </a:t>
            </a:r>
            <a:r>
              <a:rPr lang="en-US" altLang="en-US" sz="2400" b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anose="020B0604030504040204" pitchFamily="34" charset="0"/>
              </a:rPr>
              <a:t>&gt; Functions</a:t>
            </a:r>
            <a:r>
              <a:rPr lang="en-US" altLang="en-US" sz="2400" b="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anose="020B0604030504040204" pitchFamily="34" charset="0"/>
              </a:rPr>
              <a:t>)</a:t>
            </a:r>
          </a:p>
        </p:txBody>
      </p:sp>
      <p:sp>
        <p:nvSpPr>
          <p:cNvPr id="17411" name="Rectangle 3"/>
          <p:cNvSpPr txBox="1">
            <a:spLocks noChangeArrowheads="1"/>
          </p:cNvSpPr>
          <p:nvPr/>
        </p:nvSpPr>
        <p:spPr bwMode="auto">
          <a:xfrm>
            <a:off x="930275" y="1079500"/>
            <a:ext cx="7413625" cy="382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628650" indent="-1714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085850" indent="-1714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145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717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289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861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433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altLang="en-US">
              <a:solidFill>
                <a:srgbClr val="000066"/>
              </a:solidFill>
              <a:latin typeface="Tahoma" panose="020B0604030504040204" pitchFamily="34" charset="0"/>
            </a:endParaRPr>
          </a:p>
        </p:txBody>
      </p:sp>
      <p:pic>
        <p:nvPicPr>
          <p:cNvPr id="17412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438" y="982663"/>
            <a:ext cx="6591300" cy="401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Placeholder 2"/>
          <p:cNvSpPr>
            <a:spLocks noGrp="1"/>
          </p:cNvSpPr>
          <p:nvPr>
            <p:ph type="body" sz="quarter" idx="14"/>
          </p:nvPr>
        </p:nvSpPr>
        <p:spPr bwMode="auto">
          <a:xfrm>
            <a:off x="2270125" y="228600"/>
            <a:ext cx="6646863" cy="26511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  <a:defRPr/>
            </a:pPr>
            <a:r>
              <a:rPr lang="en-US" sz="2400" b="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Structures</a:t>
            </a:r>
            <a:endParaRPr lang="en-US" altLang="en-US" sz="2400" b="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435" name="Rectangle 3"/>
          <p:cNvSpPr txBox="1">
            <a:spLocks noChangeArrowheads="1"/>
          </p:cNvSpPr>
          <p:nvPr/>
        </p:nvSpPr>
        <p:spPr bwMode="auto">
          <a:xfrm>
            <a:off x="930275" y="1222375"/>
            <a:ext cx="7413625" cy="362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628650" indent="-1714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085850" indent="-1714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145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717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289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861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433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dirty="0" smtClean="0">
                <a:solidFill>
                  <a:srgbClr val="000066"/>
                </a:solidFill>
                <a:latin typeface="Tahoma" panose="020B0604030504040204" pitchFamily="34" charset="0"/>
              </a:rPr>
              <a:t>Allow programmer to produce conditional statements or multiple outputs, based on input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dirty="0" smtClean="0">
                <a:solidFill>
                  <a:srgbClr val="000066"/>
                </a:solidFill>
                <a:latin typeface="Tahoma" panose="020B0604030504040204" pitchFamily="34" charset="0"/>
              </a:rPr>
              <a:t>Example</a:t>
            </a:r>
          </a:p>
          <a:p>
            <a:pPr marL="858838"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dirty="0" smtClean="0">
                <a:solidFill>
                  <a:srgbClr val="000066"/>
                </a:solidFill>
                <a:latin typeface="Tahoma" panose="020B0604030504040204" pitchFamily="34" charset="0"/>
              </a:rPr>
              <a:t>Case Structure</a:t>
            </a:r>
          </a:p>
          <a:p>
            <a:pPr marL="858838"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dirty="0" smtClean="0">
                <a:solidFill>
                  <a:srgbClr val="000066"/>
                </a:solidFill>
                <a:latin typeface="Tahoma" panose="020B0604030504040204" pitchFamily="34" charset="0"/>
              </a:rPr>
              <a:t>Executes code based </a:t>
            </a:r>
          </a:p>
          <a:p>
            <a:pPr marL="401638" indent="0">
              <a:spcBef>
                <a:spcPts val="1200"/>
              </a:spcBef>
              <a:defRPr/>
            </a:pPr>
            <a:r>
              <a:rPr lang="en-US" altLang="en-US" dirty="0" smtClean="0">
                <a:solidFill>
                  <a:srgbClr val="000066"/>
                </a:solidFill>
                <a:latin typeface="Tahoma" panose="020B0604030504040204" pitchFamily="34" charset="0"/>
              </a:rPr>
              <a:t>     on input value</a:t>
            </a:r>
          </a:p>
        </p:txBody>
      </p:sp>
      <p:pic>
        <p:nvPicPr>
          <p:cNvPr id="19460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88" y="2081213"/>
            <a:ext cx="2084387" cy="291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Placeholder 2"/>
          <p:cNvSpPr>
            <a:spLocks noGrp="1"/>
          </p:cNvSpPr>
          <p:nvPr>
            <p:ph type="body" sz="quarter" idx="14"/>
          </p:nvPr>
        </p:nvSpPr>
        <p:spPr bwMode="auto">
          <a:xfrm>
            <a:off x="2270125" y="228600"/>
            <a:ext cx="6646863" cy="26511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  <a:defRPr/>
            </a:pPr>
            <a:r>
              <a:rPr lang="en-US" sz="2400" b="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NI-ELVIS Board</a:t>
            </a:r>
            <a:endParaRPr lang="en-US" altLang="en-US" sz="2400" b="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435" name="Rectangle 3"/>
          <p:cNvSpPr txBox="1">
            <a:spLocks noChangeArrowheads="1"/>
          </p:cNvSpPr>
          <p:nvPr/>
        </p:nvSpPr>
        <p:spPr bwMode="auto">
          <a:xfrm>
            <a:off x="930275" y="1222375"/>
            <a:ext cx="7413625" cy="362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628650" indent="-1714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085850" indent="-1714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145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717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289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861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433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dirty="0" smtClean="0">
                <a:solidFill>
                  <a:srgbClr val="000066"/>
                </a:solidFill>
                <a:latin typeface="Tahoma" panose="020B0604030504040204" pitchFamily="34" charset="0"/>
              </a:rPr>
              <a:t>National Instruments’ Educational Laboratory Virtual Instrumentation Suite Board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dirty="0" smtClean="0">
                <a:solidFill>
                  <a:srgbClr val="000066"/>
                </a:solidFill>
                <a:latin typeface="Tahoma" panose="020B0604030504040204" pitchFamily="34" charset="0"/>
              </a:rPr>
              <a:t>Interface that exchanges data (sends/receives) between the computer and the outside world</a:t>
            </a:r>
          </a:p>
          <a:p>
            <a:pPr marL="0" indent="0">
              <a:spcBef>
                <a:spcPts val="1200"/>
              </a:spcBef>
              <a:defRPr/>
            </a:pPr>
            <a:endParaRPr lang="en-US" altLang="en-US" dirty="0" smtClean="0">
              <a:solidFill>
                <a:srgbClr val="000066"/>
              </a:solidFill>
              <a:latin typeface="Tahoma" panose="020B0604030504040204" pitchFamily="34" charset="0"/>
            </a:endParaRPr>
          </a:p>
          <a:p>
            <a:pPr marL="1481138" indent="-1481138">
              <a:spcBef>
                <a:spcPts val="1200"/>
              </a:spcBef>
              <a:defRPr/>
            </a:pPr>
            <a:r>
              <a:rPr lang="en-US" altLang="en-US" sz="2000" dirty="0" smtClean="0">
                <a:solidFill>
                  <a:srgbClr val="000066"/>
                </a:solidFill>
                <a:latin typeface="Tahoma" panose="020B0604030504040204" pitchFamily="34" charset="0"/>
              </a:rPr>
              <a:t>References:  See EG1003 Online Manual, National Instruments documentation, and other LabVIEW oriented websites (i.e. IIT’s LabVIEW for Dummies</a:t>
            </a:r>
            <a:r>
              <a:rPr lang="en-US" sz="2000" b="1" baseline="30000" dirty="0" smtClean="0">
                <a:solidFill>
                  <a:srgbClr val="000066"/>
                </a:solidFill>
              </a:rPr>
              <a:t>©</a:t>
            </a:r>
            <a:r>
              <a:rPr lang="en-US" altLang="en-US" sz="2000" dirty="0" smtClean="0">
                <a:solidFill>
                  <a:srgbClr val="000066"/>
                </a:solidFill>
                <a:latin typeface="Tahoma" panose="020B0604030504040204" pitchFamily="34" charset="0"/>
              </a:rPr>
              <a:t>)</a:t>
            </a:r>
          </a:p>
          <a:p>
            <a:pPr marL="0" indent="0">
              <a:spcBef>
                <a:spcPts val="1200"/>
              </a:spcBef>
              <a:defRPr/>
            </a:pPr>
            <a:endParaRPr lang="en-US" altLang="en-US" dirty="0" smtClean="0">
              <a:solidFill>
                <a:srgbClr val="000066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Placeholder 2"/>
          <p:cNvSpPr>
            <a:spLocks noGrp="1"/>
          </p:cNvSpPr>
          <p:nvPr>
            <p:ph type="body" sz="quarter" idx="14"/>
          </p:nvPr>
        </p:nvSpPr>
        <p:spPr bwMode="auto">
          <a:xfrm>
            <a:off x="2270125" y="228600"/>
            <a:ext cx="6646863" cy="26511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  <a:defRPr/>
            </a:pPr>
            <a:r>
              <a:rPr lang="en-US" sz="2400" b="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Termination Board: Pins and Channels</a:t>
            </a:r>
            <a:endParaRPr lang="en-US" altLang="en-US" sz="2400" b="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435" name="Rectangle 3"/>
          <p:cNvSpPr txBox="1">
            <a:spLocks noChangeArrowheads="1"/>
          </p:cNvSpPr>
          <p:nvPr/>
        </p:nvSpPr>
        <p:spPr bwMode="auto">
          <a:xfrm>
            <a:off x="492125" y="801688"/>
            <a:ext cx="7413625" cy="362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628650" indent="-1714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085850" indent="-1714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145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717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289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861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433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dirty="0" smtClean="0">
                <a:solidFill>
                  <a:srgbClr val="000066"/>
                </a:solidFill>
                <a:latin typeface="Tahoma" panose="020B0604030504040204" pitchFamily="34" charset="0"/>
              </a:rPr>
              <a:t>Pin (numbered 1-68)</a:t>
            </a:r>
          </a:p>
          <a:p>
            <a:pPr marL="914400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sz="2000" dirty="0" smtClean="0">
                <a:solidFill>
                  <a:srgbClr val="000066"/>
                </a:solidFill>
                <a:latin typeface="Tahoma" panose="020B0604030504040204" pitchFamily="34" charset="0"/>
              </a:rPr>
              <a:t>Channel termination node</a:t>
            </a:r>
          </a:p>
          <a:p>
            <a:pPr marL="914400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sz="2000" dirty="0" smtClean="0">
                <a:solidFill>
                  <a:srgbClr val="000066"/>
                </a:solidFill>
                <a:latin typeface="Tahoma" panose="020B0604030504040204" pitchFamily="34" charset="0"/>
              </a:rPr>
              <a:t>One pin receives one bit of information </a:t>
            </a:r>
          </a:p>
          <a:p>
            <a:pPr marL="914400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sz="2000" dirty="0" smtClean="0">
                <a:solidFill>
                  <a:srgbClr val="000066"/>
                </a:solidFill>
                <a:latin typeface="Tahoma" panose="020B0604030504040204" pitchFamily="34" charset="0"/>
              </a:rPr>
              <a:t>Bit values and pin states</a:t>
            </a:r>
          </a:p>
          <a:p>
            <a:pPr marL="1371600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sz="2000" dirty="0" smtClean="0">
                <a:solidFill>
                  <a:srgbClr val="000066"/>
                </a:solidFill>
                <a:latin typeface="Tahoma" panose="020B0604030504040204" pitchFamily="34" charset="0"/>
              </a:rPr>
              <a:t>“0” or “1” in binary terms</a:t>
            </a:r>
          </a:p>
          <a:p>
            <a:pPr marL="1371600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sz="2000" dirty="0" smtClean="0">
                <a:solidFill>
                  <a:srgbClr val="000066"/>
                </a:solidFill>
                <a:latin typeface="Tahoma" panose="020B0604030504040204" pitchFamily="34" charset="0"/>
              </a:rPr>
              <a:t>Bit value of “0” &gt; Low voltage ≈ 0 VDC</a:t>
            </a:r>
          </a:p>
          <a:p>
            <a:pPr marL="1371600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sz="2000" dirty="0" smtClean="0">
                <a:solidFill>
                  <a:srgbClr val="000066"/>
                </a:solidFill>
                <a:latin typeface="Tahoma" panose="020B0604030504040204" pitchFamily="34" charset="0"/>
              </a:rPr>
              <a:t>Bit value of “1” &gt; High  voltage ≈ +5VDC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dirty="0" smtClean="0">
                <a:solidFill>
                  <a:srgbClr val="000066"/>
                </a:solidFill>
                <a:latin typeface="Tahoma" panose="020B0604030504040204" pitchFamily="34" charset="0"/>
              </a:rPr>
              <a:t>Channel</a:t>
            </a:r>
          </a:p>
          <a:p>
            <a:pPr marL="914400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sz="2000" dirty="0" smtClean="0">
                <a:solidFill>
                  <a:srgbClr val="000066"/>
                </a:solidFill>
                <a:latin typeface="Tahoma" panose="020B0604030504040204" pitchFamily="34" charset="0"/>
              </a:rPr>
              <a:t>Path for sending information (i.e. cable)</a:t>
            </a:r>
          </a:p>
          <a:p>
            <a:pPr marL="914400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sz="2000" dirty="0" smtClean="0">
                <a:solidFill>
                  <a:srgbClr val="000066"/>
                </a:solidFill>
                <a:latin typeface="Tahoma" panose="020B0604030504040204" pitchFamily="34" charset="0"/>
              </a:rPr>
              <a:t>8-bit Digital IO channel terminating at 8 pins</a:t>
            </a:r>
          </a:p>
          <a:p>
            <a:pPr marL="914400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sz="2000" dirty="0" smtClean="0">
                <a:solidFill>
                  <a:srgbClr val="000066"/>
                </a:solidFill>
                <a:latin typeface="Tahoma" panose="020B0604030504040204" pitchFamily="34" charset="0"/>
              </a:rPr>
              <a:t>Each channel sends a byte following a pattern</a:t>
            </a:r>
          </a:p>
        </p:txBody>
      </p:sp>
      <p:pic>
        <p:nvPicPr>
          <p:cNvPr id="21508" name="Picture 4" descr="C:\Users\PolyUser\Desktop\LabVIEW Presentation\IMG_2350 - Cop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1475" y="954088"/>
            <a:ext cx="2195513" cy="257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Placeholder 2"/>
          <p:cNvSpPr>
            <a:spLocks noGrp="1"/>
          </p:cNvSpPr>
          <p:nvPr>
            <p:ph type="body" sz="quarter" idx="14"/>
          </p:nvPr>
        </p:nvSpPr>
        <p:spPr bwMode="auto">
          <a:xfrm>
            <a:off x="2270125" y="228600"/>
            <a:ext cx="6646863" cy="26511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  <a:defRPr/>
            </a:pPr>
            <a:r>
              <a:rPr lang="en-US" sz="2400" b="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Pattern and Pin activation </a:t>
            </a:r>
          </a:p>
        </p:txBody>
      </p:sp>
      <p:sp>
        <p:nvSpPr>
          <p:cNvPr id="18435" name="Rectangle 3"/>
          <p:cNvSpPr txBox="1">
            <a:spLocks noChangeArrowheads="1"/>
          </p:cNvSpPr>
          <p:nvPr/>
        </p:nvSpPr>
        <p:spPr bwMode="auto">
          <a:xfrm>
            <a:off x="930275" y="1003300"/>
            <a:ext cx="7413625" cy="362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628650" indent="-1714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085850" indent="-1714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145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717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289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861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433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dirty="0" smtClean="0">
                <a:solidFill>
                  <a:srgbClr val="000066"/>
                </a:solidFill>
                <a:latin typeface="Tahoma" panose="020B0604030504040204" pitchFamily="34" charset="0"/>
              </a:rPr>
              <a:t>Channel pattern</a:t>
            </a:r>
          </a:p>
          <a:p>
            <a:pPr marL="914400"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sz="2000" dirty="0" smtClean="0">
                <a:solidFill>
                  <a:srgbClr val="000066"/>
                </a:solidFill>
                <a:latin typeface="Tahoma" panose="020B0604030504040204" pitchFamily="34" charset="0"/>
              </a:rPr>
              <a:t>8 positions numbered 0 to 7 and right to left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dirty="0" smtClean="0">
                <a:solidFill>
                  <a:srgbClr val="000066"/>
                </a:solidFill>
                <a:latin typeface="Tahoma" panose="020B0604030504040204" pitchFamily="34" charset="0"/>
              </a:rPr>
              <a:t>Each position can have a binary value of “0” or “1”</a:t>
            </a:r>
          </a:p>
          <a:p>
            <a:pPr marL="914400"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sz="2000" dirty="0" smtClean="0">
                <a:solidFill>
                  <a:srgbClr val="000066"/>
                </a:solidFill>
                <a:latin typeface="Tahoma" panose="020B0604030504040204" pitchFamily="34" charset="0"/>
              </a:rPr>
              <a:t>Corresponding decimal value @ position = 2(position #) </a:t>
            </a:r>
          </a:p>
          <a:p>
            <a:pPr marL="914400"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sz="2000" dirty="0" smtClean="0">
                <a:solidFill>
                  <a:srgbClr val="000066"/>
                </a:solidFill>
                <a:latin typeface="Tahoma" panose="020B0604030504040204" pitchFamily="34" charset="0"/>
              </a:rPr>
              <a:t>To activate a pin: </a:t>
            </a:r>
          </a:p>
          <a:p>
            <a:pPr marL="1316038"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sz="2000" dirty="0" smtClean="0">
                <a:solidFill>
                  <a:srgbClr val="000066"/>
                </a:solidFill>
                <a:latin typeface="Tahoma" panose="020B0604030504040204" pitchFamily="34" charset="0"/>
              </a:rPr>
              <a:t>Determine decimal value of respective bit position: 2(position #) </a:t>
            </a:r>
          </a:p>
          <a:p>
            <a:pPr marL="1316038"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sz="2000" dirty="0" smtClean="0">
                <a:solidFill>
                  <a:srgbClr val="000066"/>
                </a:solidFill>
                <a:latin typeface="Tahoma" panose="020B0604030504040204" pitchFamily="34" charset="0"/>
              </a:rPr>
              <a:t>Feed the decimal value into Build Array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Placeholder 2"/>
          <p:cNvSpPr>
            <a:spLocks noGrp="1"/>
          </p:cNvSpPr>
          <p:nvPr>
            <p:ph type="body" sz="quarter" idx="14"/>
          </p:nvPr>
        </p:nvSpPr>
        <p:spPr bwMode="auto">
          <a:xfrm>
            <a:off x="2270125" y="247650"/>
            <a:ext cx="6646863" cy="26511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  <a:defRPr/>
            </a:pPr>
            <a:r>
              <a:rPr lang="en-US" sz="2400" b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Pattern </a:t>
            </a:r>
            <a:r>
              <a:rPr lang="en-US" sz="2400" b="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and Pin activation </a:t>
            </a:r>
          </a:p>
        </p:txBody>
      </p:sp>
      <p:sp>
        <p:nvSpPr>
          <p:cNvPr id="18435" name="Rectangle 3"/>
          <p:cNvSpPr txBox="1">
            <a:spLocks noChangeArrowheads="1"/>
          </p:cNvSpPr>
          <p:nvPr/>
        </p:nvSpPr>
        <p:spPr bwMode="auto">
          <a:xfrm>
            <a:off x="930275" y="1222375"/>
            <a:ext cx="7413625" cy="362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628650" indent="-1714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085850" indent="-1714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145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717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289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861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433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dirty="0" smtClean="0">
                <a:solidFill>
                  <a:srgbClr val="000066"/>
                </a:solidFill>
                <a:latin typeface="Tahoma" panose="020B0604030504040204" pitchFamily="34" charset="0"/>
              </a:rPr>
              <a:t>Activate multiple pins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dirty="0" smtClean="0">
                <a:solidFill>
                  <a:srgbClr val="000066"/>
                </a:solidFill>
                <a:latin typeface="Tahoma" panose="020B0604030504040204" pitchFamily="34" charset="0"/>
              </a:rPr>
              <a:t>Use compound arithmetic operator 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dirty="0" smtClean="0">
                <a:solidFill>
                  <a:srgbClr val="000066"/>
                </a:solidFill>
                <a:latin typeface="Tahoma" panose="020B0604030504040204" pitchFamily="34" charset="0"/>
              </a:rPr>
              <a:t>Add as many inputs as needed</a:t>
            </a:r>
          </a:p>
          <a:p>
            <a:pPr marL="914400"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dirty="0" smtClean="0">
                <a:solidFill>
                  <a:srgbClr val="000066"/>
                </a:solidFill>
                <a:latin typeface="Tahoma" panose="020B0604030504040204" pitchFamily="34" charset="0"/>
              </a:rPr>
              <a:t>Click and drag the bottom to add inputs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dirty="0" smtClean="0">
                <a:solidFill>
                  <a:srgbClr val="000066"/>
                </a:solidFill>
                <a:latin typeface="Tahoma" panose="020B0604030504040204" pitchFamily="34" charset="0"/>
              </a:rPr>
              <a:t>Link sum to Build Array</a:t>
            </a:r>
          </a:p>
        </p:txBody>
      </p:sp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6213" y="2652713"/>
            <a:ext cx="1095375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Placeholder 2"/>
          <p:cNvSpPr>
            <a:spLocks noGrp="1"/>
          </p:cNvSpPr>
          <p:nvPr>
            <p:ph type="body" sz="quarter" idx="14"/>
          </p:nvPr>
        </p:nvSpPr>
        <p:spPr bwMode="auto">
          <a:xfrm>
            <a:off x="2270125" y="228600"/>
            <a:ext cx="6646863" cy="26511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  <a:defRPr/>
            </a:pPr>
            <a:r>
              <a:rPr lang="en-US" sz="2400" b="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Materials</a:t>
            </a:r>
            <a:endParaRPr lang="en-US" altLang="en-US" sz="2400" b="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435" name="Rectangle 3"/>
          <p:cNvSpPr txBox="1">
            <a:spLocks noChangeArrowheads="1"/>
          </p:cNvSpPr>
          <p:nvPr/>
        </p:nvSpPr>
        <p:spPr bwMode="auto">
          <a:xfrm>
            <a:off x="930275" y="1222375"/>
            <a:ext cx="7413625" cy="362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628650" indent="-1714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085850" indent="-1714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145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717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289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861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433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en-US" dirty="0" smtClean="0">
                <a:solidFill>
                  <a:srgbClr val="000066"/>
                </a:solidFill>
                <a:latin typeface="Tahoma" panose="020B0604030504040204" pitchFamily="34" charset="0"/>
              </a:rPr>
              <a:t>Computer with:</a:t>
            </a:r>
          </a:p>
          <a:p>
            <a:pPr marL="914400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en-US" dirty="0" smtClean="0">
                <a:solidFill>
                  <a:srgbClr val="000066"/>
                </a:solidFill>
                <a:latin typeface="Tahoma" panose="020B0604030504040204" pitchFamily="34" charset="0"/>
              </a:rPr>
              <a:t>NI-ELVIS Board</a:t>
            </a:r>
          </a:p>
          <a:p>
            <a:pPr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en-US" dirty="0" smtClean="0">
                <a:solidFill>
                  <a:srgbClr val="000066"/>
                </a:solidFill>
                <a:latin typeface="Tahoma" panose="020B0604030504040204" pitchFamily="34" charset="0"/>
              </a:rPr>
              <a:t>Termination board	</a:t>
            </a:r>
          </a:p>
          <a:p>
            <a:pPr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en-US" dirty="0" smtClean="0">
                <a:solidFill>
                  <a:srgbClr val="000066"/>
                </a:solidFill>
                <a:latin typeface="Tahoma" panose="020B0604030504040204" pitchFamily="34" charset="0"/>
              </a:rPr>
              <a:t>LED assembly (breadboard with LEDs)</a:t>
            </a:r>
          </a:p>
          <a:p>
            <a:pPr marL="914400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en-US" dirty="0" smtClean="0">
                <a:solidFill>
                  <a:srgbClr val="000066"/>
                </a:solidFill>
                <a:latin typeface="Tahoma" panose="020B0604030504040204" pitchFamily="34" charset="0"/>
              </a:rPr>
              <a:t>Light Emitting Diode (LED)</a:t>
            </a:r>
          </a:p>
        </p:txBody>
      </p:sp>
      <p:pic>
        <p:nvPicPr>
          <p:cNvPr id="24580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763" y="1443038"/>
            <a:ext cx="231457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Placeholder 2"/>
          <p:cNvSpPr>
            <a:spLocks noGrp="1"/>
          </p:cNvSpPr>
          <p:nvPr>
            <p:ph type="body" sz="quarter" idx="14"/>
          </p:nvPr>
        </p:nvSpPr>
        <p:spPr bwMode="auto">
          <a:xfrm>
            <a:off x="2270125" y="228600"/>
            <a:ext cx="6646863" cy="265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altLang="en-US" sz="2400" b="0" smtClean="0">
                <a:latin typeface="Tahoma" panose="020B0604030504040204" pitchFamily="34" charset="0"/>
                <a:cs typeface="Tahoma" panose="020B0604030504040204" pitchFamily="34" charset="0"/>
              </a:rPr>
              <a:t>Overview</a:t>
            </a:r>
          </a:p>
        </p:txBody>
      </p:sp>
      <p:sp>
        <p:nvSpPr>
          <p:cNvPr id="6147" name="Rectangle 3"/>
          <p:cNvSpPr txBox="1">
            <a:spLocks noChangeArrowheads="1"/>
          </p:cNvSpPr>
          <p:nvPr/>
        </p:nvSpPr>
        <p:spPr bwMode="auto">
          <a:xfrm>
            <a:off x="1371600" y="1222375"/>
            <a:ext cx="6972300" cy="362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13716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085850" indent="-1714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145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717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289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861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433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en-US">
                <a:solidFill>
                  <a:srgbClr val="000066"/>
                </a:solidFill>
                <a:latin typeface="Tahoma" panose="020B0604030504040204" pitchFamily="34" charset="0"/>
              </a:rPr>
              <a:t>Objective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en-US">
                <a:solidFill>
                  <a:srgbClr val="000066"/>
                </a:solidFill>
                <a:latin typeface="Tahoma" panose="020B0604030504040204" pitchFamily="34" charset="0"/>
              </a:rPr>
              <a:t>Background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en-US">
                <a:solidFill>
                  <a:srgbClr val="000066"/>
                </a:solidFill>
                <a:latin typeface="Tahoma" panose="020B0604030504040204" pitchFamily="34" charset="0"/>
              </a:rPr>
              <a:t>Materials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en-US">
                <a:solidFill>
                  <a:srgbClr val="000066"/>
                </a:solidFill>
                <a:latin typeface="Tahoma" panose="020B0604030504040204" pitchFamily="34" charset="0"/>
              </a:rPr>
              <a:t>Procedure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en-US">
                <a:solidFill>
                  <a:srgbClr val="000066"/>
                </a:solidFill>
                <a:latin typeface="Tahoma" panose="020B0604030504040204" pitchFamily="34" charset="0"/>
              </a:rPr>
              <a:t>Report / Presentation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en-US">
                <a:solidFill>
                  <a:srgbClr val="000066"/>
                </a:solidFill>
                <a:latin typeface="Tahoma" panose="020B0604030504040204" pitchFamily="34" charset="0"/>
              </a:rPr>
              <a:t>Closing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Placeholder 2"/>
          <p:cNvSpPr>
            <a:spLocks noGrp="1"/>
          </p:cNvSpPr>
          <p:nvPr>
            <p:ph type="body" sz="quarter" idx="14"/>
          </p:nvPr>
        </p:nvSpPr>
        <p:spPr bwMode="auto">
          <a:xfrm>
            <a:off x="2270125" y="228600"/>
            <a:ext cx="6646863" cy="26511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  <a:defRPr/>
            </a:pPr>
            <a:r>
              <a:rPr lang="en-US" sz="2400" b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Procedure</a:t>
            </a:r>
            <a:endParaRPr lang="en-US" altLang="en-US" sz="2400" b="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603" name="Rectangle 4"/>
          <p:cNvSpPr>
            <a:spLocks noChangeArrowheads="1"/>
          </p:cNvSpPr>
          <p:nvPr/>
        </p:nvSpPr>
        <p:spPr bwMode="auto">
          <a:xfrm>
            <a:off x="368300" y="1190625"/>
            <a:ext cx="19050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</a:pPr>
            <a:r>
              <a:rPr lang="en-US" altLang="en-US" sz="1600" b="1">
                <a:solidFill>
                  <a:srgbClr val="800000"/>
                </a:solidFill>
                <a:latin typeface="Tahoma" panose="020B0604030504040204" pitchFamily="34" charset="0"/>
              </a:rPr>
              <a:t>Program 1: Simple Calculator</a:t>
            </a:r>
          </a:p>
          <a:p>
            <a:pPr>
              <a:spcBef>
                <a:spcPct val="20000"/>
              </a:spcBef>
              <a:buFontTx/>
              <a:buChar char="•"/>
            </a:pPr>
            <a:endParaRPr lang="en-US" altLang="en-US" sz="1600" b="1">
              <a:solidFill>
                <a:srgbClr val="000066"/>
              </a:solidFill>
              <a:latin typeface="Tahoma" panose="020B0604030504040204" pitchFamily="34" charset="0"/>
            </a:endParaRP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altLang="en-US" sz="1600" b="1">
                <a:solidFill>
                  <a:srgbClr val="000066"/>
                </a:solidFill>
                <a:latin typeface="Tahoma" panose="020B0604030504040204" pitchFamily="34" charset="0"/>
              </a:rPr>
              <a:t>Program 2: Thermal Control</a:t>
            </a:r>
          </a:p>
          <a:p>
            <a:pPr>
              <a:spcBef>
                <a:spcPct val="20000"/>
              </a:spcBef>
              <a:buFontTx/>
              <a:buChar char="•"/>
            </a:pPr>
            <a:endParaRPr lang="en-US" altLang="en-US" sz="1600" b="1">
              <a:solidFill>
                <a:srgbClr val="000066"/>
              </a:solidFill>
              <a:latin typeface="Tahoma" panose="020B0604030504040204" pitchFamily="34" charset="0"/>
            </a:endParaRP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altLang="en-US" sz="1600" b="1">
                <a:solidFill>
                  <a:srgbClr val="000066"/>
                </a:solidFill>
                <a:latin typeface="Tahoma" panose="020B0604030504040204" pitchFamily="34" charset="0"/>
              </a:rPr>
              <a:t>Program 3: Lighting System</a:t>
            </a:r>
          </a:p>
        </p:txBody>
      </p:sp>
      <p:sp>
        <p:nvSpPr>
          <p:cNvPr id="25604" name="Line 5"/>
          <p:cNvSpPr>
            <a:spLocks noChangeShapeType="1"/>
          </p:cNvSpPr>
          <p:nvPr/>
        </p:nvSpPr>
        <p:spPr bwMode="auto">
          <a:xfrm>
            <a:off x="2273300" y="712788"/>
            <a:ext cx="0" cy="4410075"/>
          </a:xfrm>
          <a:prstGeom prst="line">
            <a:avLst/>
          </a:prstGeom>
          <a:noFill/>
          <a:ln w="76200">
            <a:solidFill>
              <a:srgbClr val="7178A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273300" y="1190625"/>
            <a:ext cx="68707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628650" indent="-1714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085850" indent="-1714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145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717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289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861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433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en-US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Program 1: Simple Calculator VI</a:t>
            </a:r>
          </a:p>
          <a:p>
            <a:pPr lvl="1" eaLnBrk="1" hangingPunct="1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n-US" altLang="en-US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Create program simulating basic calculator </a:t>
            </a:r>
          </a:p>
          <a:p>
            <a:pPr lvl="1" eaLnBrk="1" hangingPunct="1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n-US" altLang="en-US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Able to add, subtract, and multiply</a:t>
            </a:r>
          </a:p>
        </p:txBody>
      </p:sp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225" y="3348038"/>
            <a:ext cx="1909763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Placeholder 2"/>
          <p:cNvSpPr>
            <a:spLocks noGrp="1"/>
          </p:cNvSpPr>
          <p:nvPr>
            <p:ph type="body" sz="quarter" idx="14"/>
          </p:nvPr>
        </p:nvSpPr>
        <p:spPr bwMode="auto">
          <a:xfrm>
            <a:off x="2270125" y="228600"/>
            <a:ext cx="6646863" cy="26511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  <a:defRPr/>
            </a:pPr>
            <a:r>
              <a:rPr lang="en-US" sz="2400" b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Procedure</a:t>
            </a:r>
            <a:endParaRPr lang="en-US" altLang="en-US" sz="2400" b="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627" name="Rectangle 4"/>
          <p:cNvSpPr>
            <a:spLocks noChangeArrowheads="1"/>
          </p:cNvSpPr>
          <p:nvPr/>
        </p:nvSpPr>
        <p:spPr bwMode="auto">
          <a:xfrm>
            <a:off x="368300" y="1190625"/>
            <a:ext cx="19050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</a:pPr>
            <a:r>
              <a:rPr lang="en-US" altLang="en-US" sz="1600" b="1">
                <a:solidFill>
                  <a:srgbClr val="800000"/>
                </a:solidFill>
                <a:latin typeface="Tahoma" panose="020B0604030504040204" pitchFamily="34" charset="0"/>
              </a:rPr>
              <a:t>Program 1: Simple Calculator</a:t>
            </a:r>
          </a:p>
          <a:p>
            <a:pPr>
              <a:spcBef>
                <a:spcPct val="20000"/>
              </a:spcBef>
              <a:buFontTx/>
              <a:buChar char="•"/>
            </a:pPr>
            <a:endParaRPr lang="en-US" altLang="en-US" sz="1600" b="1">
              <a:solidFill>
                <a:srgbClr val="000066"/>
              </a:solidFill>
              <a:latin typeface="Tahoma" panose="020B0604030504040204" pitchFamily="34" charset="0"/>
            </a:endParaRP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altLang="en-US" sz="1600" b="1">
                <a:solidFill>
                  <a:srgbClr val="000066"/>
                </a:solidFill>
                <a:latin typeface="Tahoma" panose="020B0604030504040204" pitchFamily="34" charset="0"/>
              </a:rPr>
              <a:t>Program 2: Thermal Control</a:t>
            </a:r>
          </a:p>
          <a:p>
            <a:pPr>
              <a:spcBef>
                <a:spcPct val="20000"/>
              </a:spcBef>
              <a:buFontTx/>
              <a:buChar char="•"/>
            </a:pPr>
            <a:endParaRPr lang="en-US" altLang="en-US" sz="1600" b="1">
              <a:solidFill>
                <a:srgbClr val="000066"/>
              </a:solidFill>
              <a:latin typeface="Tahoma" panose="020B0604030504040204" pitchFamily="34" charset="0"/>
            </a:endParaRP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altLang="en-US" sz="1600" b="1">
                <a:solidFill>
                  <a:srgbClr val="000066"/>
                </a:solidFill>
                <a:latin typeface="Tahoma" panose="020B0604030504040204" pitchFamily="34" charset="0"/>
              </a:rPr>
              <a:t>Program 3: Lighting System</a:t>
            </a:r>
          </a:p>
        </p:txBody>
      </p:sp>
      <p:sp>
        <p:nvSpPr>
          <p:cNvPr id="26628" name="Line 5"/>
          <p:cNvSpPr>
            <a:spLocks noChangeShapeType="1"/>
          </p:cNvSpPr>
          <p:nvPr/>
        </p:nvSpPr>
        <p:spPr bwMode="auto">
          <a:xfrm>
            <a:off x="2273300" y="712788"/>
            <a:ext cx="0" cy="4410075"/>
          </a:xfrm>
          <a:prstGeom prst="line">
            <a:avLst/>
          </a:prstGeom>
          <a:noFill/>
          <a:ln w="76200">
            <a:solidFill>
              <a:srgbClr val="7178A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273300" y="712788"/>
            <a:ext cx="6870700" cy="500221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628650" indent="-1714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085850" indent="-1714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1145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lnSpc>
                <a:spcPct val="150000"/>
              </a:lnSpc>
              <a:defRPr/>
            </a:pPr>
            <a:r>
              <a:rPr lang="en-US" dirty="0" smtClean="0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Program 1: Simple Calculator VI</a:t>
            </a:r>
            <a:endParaRPr lang="en-US" dirty="0">
              <a:solidFill>
                <a:srgbClr val="00006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eaLnBrk="1" hangingPunct="1">
              <a:lnSpc>
                <a:spcPct val="150000"/>
              </a:lnSpc>
              <a:defRPr/>
            </a:pPr>
            <a:r>
              <a:rPr lang="en-US" sz="2000" dirty="0" smtClean="0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Front panel of program must have:</a:t>
            </a:r>
          </a:p>
          <a:p>
            <a:pPr marL="914400" lvl="1" indent="-457200" eaLnBrk="1" hangingPunct="1">
              <a:buFont typeface="Wingdings" panose="05000000000000000000" pitchFamily="2" charset="2"/>
              <a:buChar char="Ø"/>
              <a:defRPr/>
            </a:pPr>
            <a:r>
              <a:rPr lang="en-US" sz="2000" dirty="0" smtClean="0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slide to control 3 different arithmetic operations    (add +; subtract -; multiply *)</a:t>
            </a:r>
          </a:p>
          <a:p>
            <a:pPr marL="914400" lvl="1" indent="-457200" eaLnBrk="1" hangingPunct="1">
              <a:buFont typeface="Wingdings" panose="05000000000000000000" pitchFamily="2" charset="2"/>
              <a:buChar char="Ø"/>
              <a:defRPr/>
            </a:pPr>
            <a:r>
              <a:rPr lang="en-US" sz="2000" dirty="0" smtClean="0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 LED (Boolean) indicators to show which arithmetic operation is selected</a:t>
            </a:r>
          </a:p>
          <a:p>
            <a:pPr marL="914400" lvl="1" indent="-457200" eaLnBrk="1" hangingPunct="1">
              <a:buFont typeface="Wingdings" panose="05000000000000000000" pitchFamily="2" charset="2"/>
              <a:buChar char="Ø"/>
              <a:defRPr/>
            </a:pPr>
            <a:r>
              <a:rPr lang="en-US" sz="2000" dirty="0" smtClean="0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Two numeric controls for inputting numbers</a:t>
            </a:r>
          </a:p>
          <a:p>
            <a:pPr marL="914400" lvl="1" indent="-457200" eaLnBrk="1" hangingPunct="1">
              <a:buFont typeface="Wingdings" panose="05000000000000000000" pitchFamily="2" charset="2"/>
              <a:buChar char="Ø"/>
              <a:defRPr/>
            </a:pPr>
            <a:r>
              <a:rPr lang="en-US" sz="2000" dirty="0" smtClean="0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 numeric indicator to display results</a:t>
            </a:r>
          </a:p>
          <a:p>
            <a:pPr marL="0" lvl="1" indent="0" eaLnBrk="1" hangingPunct="1">
              <a:buFont typeface="Arial" panose="020B0604020202020204" pitchFamily="34" charset="0"/>
              <a:buNone/>
              <a:defRPr/>
            </a:pPr>
            <a:r>
              <a:rPr lang="en-US" sz="2000" dirty="0" smtClean="0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Back panel should have:</a:t>
            </a:r>
          </a:p>
          <a:p>
            <a:pPr marL="914400" lvl="1" indent="-457200" eaLnBrk="1" hangingPunct="1">
              <a:buFont typeface="Wingdings" panose="05000000000000000000" pitchFamily="2" charset="2"/>
              <a:buChar char="Ø"/>
              <a:defRPr/>
            </a:pPr>
            <a:r>
              <a:rPr lang="en-US" sz="2000" dirty="0" smtClean="0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case statement to control arithmetic operations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Placeholder 2"/>
          <p:cNvSpPr>
            <a:spLocks noGrp="1"/>
          </p:cNvSpPr>
          <p:nvPr>
            <p:ph type="body" sz="quarter" idx="14"/>
          </p:nvPr>
        </p:nvSpPr>
        <p:spPr bwMode="auto">
          <a:xfrm>
            <a:off x="2270125" y="228600"/>
            <a:ext cx="6646863" cy="26511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  <a:defRPr/>
            </a:pPr>
            <a:r>
              <a:rPr lang="en-US" sz="2400" b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Procedure</a:t>
            </a:r>
            <a:endParaRPr lang="en-US" altLang="en-US" sz="2400" b="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651" name="Rectangle 4"/>
          <p:cNvSpPr>
            <a:spLocks noChangeArrowheads="1"/>
          </p:cNvSpPr>
          <p:nvPr/>
        </p:nvSpPr>
        <p:spPr bwMode="auto">
          <a:xfrm>
            <a:off x="368300" y="1190625"/>
            <a:ext cx="19050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</a:pPr>
            <a:r>
              <a:rPr lang="en-US" altLang="en-US" sz="1600" b="1">
                <a:solidFill>
                  <a:srgbClr val="000066"/>
                </a:solidFill>
                <a:latin typeface="Tahoma" panose="020B0604030504040204" pitchFamily="34" charset="0"/>
              </a:rPr>
              <a:t>Program 1: Simple Calculator</a:t>
            </a:r>
          </a:p>
          <a:p>
            <a:pPr>
              <a:spcBef>
                <a:spcPct val="20000"/>
              </a:spcBef>
              <a:buFontTx/>
              <a:buChar char="•"/>
            </a:pPr>
            <a:endParaRPr lang="en-US" altLang="en-US" sz="1600" b="1">
              <a:solidFill>
                <a:srgbClr val="000066"/>
              </a:solidFill>
              <a:latin typeface="Tahoma" panose="020B0604030504040204" pitchFamily="34" charset="0"/>
            </a:endParaRP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altLang="en-US" sz="1600" b="1">
                <a:solidFill>
                  <a:srgbClr val="800000"/>
                </a:solidFill>
                <a:latin typeface="Tahoma" panose="020B0604030504040204" pitchFamily="34" charset="0"/>
              </a:rPr>
              <a:t>Program 2: Thermal Control</a:t>
            </a:r>
          </a:p>
          <a:p>
            <a:pPr>
              <a:spcBef>
                <a:spcPct val="20000"/>
              </a:spcBef>
              <a:buFontTx/>
              <a:buChar char="•"/>
            </a:pPr>
            <a:endParaRPr lang="en-US" altLang="en-US" sz="1600" b="1">
              <a:solidFill>
                <a:srgbClr val="800000"/>
              </a:solidFill>
              <a:latin typeface="Tahoma" panose="020B0604030504040204" pitchFamily="34" charset="0"/>
            </a:endParaRP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altLang="en-US" sz="1600" b="1">
                <a:solidFill>
                  <a:srgbClr val="000066"/>
                </a:solidFill>
                <a:latin typeface="Tahoma" panose="020B0604030504040204" pitchFamily="34" charset="0"/>
              </a:rPr>
              <a:t>Program 3: Lighting System</a:t>
            </a:r>
          </a:p>
        </p:txBody>
      </p:sp>
      <p:sp>
        <p:nvSpPr>
          <p:cNvPr id="27652" name="Line 5"/>
          <p:cNvSpPr>
            <a:spLocks noChangeShapeType="1"/>
          </p:cNvSpPr>
          <p:nvPr/>
        </p:nvSpPr>
        <p:spPr bwMode="auto">
          <a:xfrm>
            <a:off x="2273300" y="712788"/>
            <a:ext cx="0" cy="4410075"/>
          </a:xfrm>
          <a:prstGeom prst="line">
            <a:avLst/>
          </a:prstGeom>
          <a:noFill/>
          <a:ln w="76200">
            <a:solidFill>
              <a:srgbClr val="7178A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273300" y="712788"/>
            <a:ext cx="6870700" cy="500221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628650" indent="-1714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085850" indent="-1714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1145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lnSpc>
                <a:spcPct val="150000"/>
              </a:lnSpc>
              <a:defRPr/>
            </a:pPr>
            <a:r>
              <a:rPr lang="en-US" dirty="0" smtClean="0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Program 2: Thermal Control VI</a:t>
            </a:r>
          </a:p>
          <a:p>
            <a:pPr marL="457200" lvl="1" indent="-457200" eaLnBrk="1" hangingPunct="1">
              <a:spcBef>
                <a:spcPts val="30"/>
              </a:spcBef>
              <a:buFont typeface="Wingdings" panose="05000000000000000000" pitchFamily="2" charset="2"/>
              <a:buChar char="Ø"/>
              <a:defRPr/>
            </a:pPr>
            <a:r>
              <a:rPr lang="en-US" sz="2000" dirty="0" smtClean="0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Home heating/cooling system</a:t>
            </a:r>
          </a:p>
          <a:p>
            <a:pPr marL="457200" lvl="1" indent="-457200" eaLnBrk="1" hangingPunct="1">
              <a:spcBef>
                <a:spcPts val="30"/>
              </a:spcBef>
              <a:buFont typeface="Wingdings" panose="05000000000000000000" pitchFamily="2" charset="2"/>
              <a:buChar char="Ø"/>
              <a:defRPr/>
            </a:pPr>
            <a:r>
              <a:rPr lang="en-US" sz="2000" dirty="0" smtClean="0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Program requirements- Automatic Mode</a:t>
            </a:r>
          </a:p>
          <a:p>
            <a:pPr marL="914400" lvl="1" indent="-457200" eaLnBrk="1" hangingPunct="1">
              <a:spcBef>
                <a:spcPts val="30"/>
              </a:spcBef>
              <a:buFont typeface="Wingdings" panose="05000000000000000000" pitchFamily="2" charset="2"/>
              <a:buChar char="Ø"/>
              <a:defRPr/>
            </a:pPr>
            <a:r>
              <a:rPr lang="en-US" sz="2000" dirty="0" smtClean="0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Regulate house air temperature</a:t>
            </a:r>
          </a:p>
          <a:p>
            <a:pPr marL="914400" lvl="1" indent="-457200" eaLnBrk="1" hangingPunct="1">
              <a:spcBef>
                <a:spcPts val="30"/>
              </a:spcBef>
              <a:buFont typeface="Wingdings" panose="05000000000000000000" pitchFamily="2" charset="2"/>
              <a:buChar char="Ø"/>
              <a:defRPr/>
            </a:pPr>
            <a:r>
              <a:rPr lang="en-US" sz="2000" dirty="0" smtClean="0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 is ON when temperature is greater than 80</a:t>
            </a:r>
            <a:r>
              <a:rPr lang="en-US" sz="2000" baseline="30000" dirty="0" smtClean="0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lang="en-US" sz="2000" dirty="0" smtClean="0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</a:t>
            </a:r>
          </a:p>
          <a:p>
            <a:pPr marL="914400" lvl="1" indent="-457200" eaLnBrk="1" hangingPunct="1">
              <a:spcBef>
                <a:spcPts val="30"/>
              </a:spcBef>
              <a:buFont typeface="Wingdings" panose="05000000000000000000" pitchFamily="2" charset="2"/>
              <a:buChar char="Ø"/>
              <a:defRPr/>
            </a:pPr>
            <a:r>
              <a:rPr lang="en-US" sz="2000" dirty="0" smtClean="0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Heater is ON when the temperature is less than 60</a:t>
            </a:r>
            <a:r>
              <a:rPr lang="en-US" sz="2000" baseline="30000" dirty="0" smtClean="0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lang="en-US" sz="2000" dirty="0" smtClean="0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</a:t>
            </a:r>
          </a:p>
          <a:p>
            <a:pPr marL="914400" lvl="1" indent="-457200" eaLnBrk="1" hangingPunct="1">
              <a:spcBef>
                <a:spcPts val="30"/>
              </a:spcBef>
              <a:buFont typeface="Wingdings" panose="05000000000000000000" pitchFamily="2" charset="2"/>
              <a:buChar char="Ø"/>
              <a:defRPr/>
            </a:pPr>
            <a:r>
              <a:rPr lang="en-US" sz="2000" dirty="0" smtClean="0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Heater and AC are OFF when temperature is between 60</a:t>
            </a:r>
            <a:r>
              <a:rPr lang="en-US" sz="2000" baseline="30000" dirty="0" smtClean="0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lang="en-US" sz="2000" dirty="0" smtClean="0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 and 80</a:t>
            </a:r>
            <a:r>
              <a:rPr lang="en-US" sz="2000" baseline="30000" dirty="0" smtClean="0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lang="en-US" sz="2000" dirty="0" smtClean="0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</a:t>
            </a:r>
          </a:p>
          <a:p>
            <a:pPr marL="457200" lvl="1" indent="-457200" eaLnBrk="1" hangingPunct="1">
              <a:spcBef>
                <a:spcPts val="30"/>
              </a:spcBef>
              <a:buFont typeface="Wingdings" panose="05000000000000000000" pitchFamily="2" charset="2"/>
              <a:buChar char="Ø"/>
              <a:defRPr/>
            </a:pPr>
            <a:r>
              <a:rPr lang="en-US" sz="2000" dirty="0" smtClean="0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Program requirements- Manual Mode</a:t>
            </a:r>
          </a:p>
          <a:p>
            <a:pPr lvl="1" eaLnBrk="1" hangingPunct="1">
              <a:spcBef>
                <a:spcPts val="30"/>
              </a:spcBef>
              <a:buFont typeface="Wingdings" panose="05000000000000000000" pitchFamily="2" charset="2"/>
              <a:buChar char="Ø"/>
              <a:defRPr/>
            </a:pPr>
            <a:r>
              <a:rPr lang="en-US" sz="2000" dirty="0" smtClean="0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Heater and AC power are controlled directly by user (overrides automatic mode)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Placeholder 2"/>
          <p:cNvSpPr>
            <a:spLocks noGrp="1"/>
          </p:cNvSpPr>
          <p:nvPr>
            <p:ph type="body" sz="quarter" idx="14"/>
          </p:nvPr>
        </p:nvSpPr>
        <p:spPr bwMode="auto">
          <a:xfrm>
            <a:off x="2270125" y="228600"/>
            <a:ext cx="6646863" cy="26511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  <a:defRPr/>
            </a:pPr>
            <a:r>
              <a:rPr lang="en-US" sz="2400" b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Procedure</a:t>
            </a:r>
            <a:endParaRPr lang="en-US" altLang="en-US" sz="2400" b="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675" name="Rectangle 4"/>
          <p:cNvSpPr>
            <a:spLocks noChangeArrowheads="1"/>
          </p:cNvSpPr>
          <p:nvPr/>
        </p:nvSpPr>
        <p:spPr bwMode="auto">
          <a:xfrm>
            <a:off x="368300" y="1190625"/>
            <a:ext cx="19050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</a:pPr>
            <a:r>
              <a:rPr lang="en-US" altLang="en-US" sz="1600" b="1">
                <a:solidFill>
                  <a:srgbClr val="000066"/>
                </a:solidFill>
                <a:latin typeface="Tahoma" panose="020B0604030504040204" pitchFamily="34" charset="0"/>
              </a:rPr>
              <a:t>Program 1: Simple Calculator</a:t>
            </a:r>
          </a:p>
          <a:p>
            <a:pPr>
              <a:spcBef>
                <a:spcPct val="20000"/>
              </a:spcBef>
              <a:buFontTx/>
              <a:buChar char="•"/>
            </a:pPr>
            <a:endParaRPr lang="en-US" altLang="en-US" sz="1600" b="1">
              <a:solidFill>
                <a:srgbClr val="000066"/>
              </a:solidFill>
              <a:latin typeface="Tahoma" panose="020B0604030504040204" pitchFamily="34" charset="0"/>
            </a:endParaRP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altLang="en-US" sz="1600" b="1">
                <a:solidFill>
                  <a:srgbClr val="800000"/>
                </a:solidFill>
                <a:latin typeface="Tahoma" panose="020B0604030504040204" pitchFamily="34" charset="0"/>
              </a:rPr>
              <a:t>Program 2: Thermal Control</a:t>
            </a:r>
          </a:p>
          <a:p>
            <a:pPr>
              <a:spcBef>
                <a:spcPct val="20000"/>
              </a:spcBef>
              <a:buFontTx/>
              <a:buChar char="•"/>
            </a:pPr>
            <a:endParaRPr lang="en-US" altLang="en-US" sz="1600" b="1">
              <a:solidFill>
                <a:srgbClr val="800000"/>
              </a:solidFill>
              <a:latin typeface="Tahoma" panose="020B0604030504040204" pitchFamily="34" charset="0"/>
            </a:endParaRP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altLang="en-US" sz="1600" b="1">
                <a:solidFill>
                  <a:srgbClr val="000066"/>
                </a:solidFill>
                <a:latin typeface="Tahoma" panose="020B0604030504040204" pitchFamily="34" charset="0"/>
              </a:rPr>
              <a:t>Program 3: Lighting System</a:t>
            </a:r>
          </a:p>
        </p:txBody>
      </p:sp>
      <p:sp>
        <p:nvSpPr>
          <p:cNvPr id="28676" name="Line 5"/>
          <p:cNvSpPr>
            <a:spLocks noChangeShapeType="1"/>
          </p:cNvSpPr>
          <p:nvPr/>
        </p:nvSpPr>
        <p:spPr bwMode="auto">
          <a:xfrm>
            <a:off x="2273300" y="712788"/>
            <a:ext cx="0" cy="4410075"/>
          </a:xfrm>
          <a:prstGeom prst="line">
            <a:avLst/>
          </a:prstGeom>
          <a:noFill/>
          <a:ln w="76200">
            <a:solidFill>
              <a:srgbClr val="7178A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273300" y="712788"/>
            <a:ext cx="6870700" cy="500221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628650" indent="-1714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085850" indent="-1714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1145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lnSpc>
                <a:spcPct val="150000"/>
              </a:lnSpc>
              <a:defRPr/>
            </a:pPr>
            <a:r>
              <a:rPr lang="en-US" dirty="0" smtClean="0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Program 2: Thermal Control VI</a:t>
            </a:r>
          </a:p>
          <a:p>
            <a:pPr marL="0" lvl="1" indent="0" eaLnBrk="1" hangingPunct="1">
              <a:spcBef>
                <a:spcPts val="30"/>
              </a:spcBef>
              <a:buFont typeface="Arial" panose="020B0604020202020204" pitchFamily="34" charset="0"/>
              <a:buNone/>
              <a:defRPr/>
            </a:pPr>
            <a:r>
              <a:rPr lang="en-US" sz="2000" dirty="0" smtClean="0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Front panel must have:</a:t>
            </a:r>
          </a:p>
          <a:p>
            <a:pPr marL="914400" lvl="1" indent="-457200" eaLnBrk="1" hangingPunct="1">
              <a:spcBef>
                <a:spcPts val="30"/>
              </a:spcBef>
              <a:buFont typeface="Wingdings" panose="05000000000000000000" pitchFamily="2" charset="2"/>
              <a:buChar char="Ø"/>
              <a:defRPr/>
            </a:pPr>
            <a:r>
              <a:rPr lang="en-US" sz="2000" dirty="0" smtClean="0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 LEDs</a:t>
            </a:r>
          </a:p>
          <a:p>
            <a:pPr marL="1427163" lvl="1" indent="-457200" eaLnBrk="1" hangingPunct="1">
              <a:spcBef>
                <a:spcPts val="30"/>
              </a:spcBef>
              <a:buFont typeface="Wingdings" panose="05000000000000000000" pitchFamily="2" charset="2"/>
              <a:buChar char="Ø"/>
              <a:defRPr/>
            </a:pPr>
            <a:r>
              <a:rPr lang="en-US" sz="2000" dirty="0" smtClean="0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 on/off indicator</a:t>
            </a:r>
          </a:p>
          <a:p>
            <a:pPr marL="1427163" lvl="1" indent="-457200" eaLnBrk="1" hangingPunct="1">
              <a:spcBef>
                <a:spcPts val="30"/>
              </a:spcBef>
              <a:buFont typeface="Wingdings" panose="05000000000000000000" pitchFamily="2" charset="2"/>
              <a:buChar char="Ø"/>
              <a:defRPr/>
            </a:pPr>
            <a:r>
              <a:rPr lang="en-US" sz="2000" dirty="0" smtClean="0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Heater on/off indicator</a:t>
            </a:r>
          </a:p>
          <a:p>
            <a:pPr marL="1427163" lvl="1" indent="-457200" eaLnBrk="1" hangingPunct="1">
              <a:spcBef>
                <a:spcPts val="30"/>
              </a:spcBef>
              <a:buFont typeface="Wingdings" panose="05000000000000000000" pitchFamily="2" charset="2"/>
              <a:buChar char="Ø"/>
              <a:defRPr/>
            </a:pPr>
            <a:r>
              <a:rPr lang="en-US" sz="2000" dirty="0" smtClean="0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Manual operation on/off indicator</a:t>
            </a:r>
          </a:p>
          <a:p>
            <a:pPr marL="914400" lvl="1" indent="-457200" eaLnBrk="1" hangingPunct="1">
              <a:spcBef>
                <a:spcPts val="30"/>
              </a:spcBef>
              <a:buFont typeface="Wingdings" panose="05000000000000000000" pitchFamily="2" charset="2"/>
              <a:buChar char="Ø"/>
              <a:defRPr/>
            </a:pPr>
            <a:r>
              <a:rPr lang="en-US" sz="2000" dirty="0" smtClean="0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 switches for AC, heater and system operation (automatic/manual)</a:t>
            </a:r>
          </a:p>
          <a:p>
            <a:pPr marL="914400" lvl="1" indent="-457200" eaLnBrk="1" hangingPunct="1">
              <a:spcBef>
                <a:spcPts val="30"/>
              </a:spcBef>
              <a:buFont typeface="Wingdings" panose="05000000000000000000" pitchFamily="2" charset="2"/>
              <a:buChar char="Ø"/>
              <a:defRPr/>
            </a:pPr>
            <a:r>
              <a:rPr lang="en-US" sz="2000" dirty="0" smtClean="0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temperature control represented by a thermometer</a:t>
            </a:r>
          </a:p>
          <a:p>
            <a:pPr marL="0" lvl="1" indent="0" eaLnBrk="1" hangingPunct="1">
              <a:spcBef>
                <a:spcPts val="30"/>
              </a:spcBef>
              <a:buFont typeface="Arial" panose="020B0604020202020204" pitchFamily="34" charset="0"/>
              <a:buNone/>
              <a:defRPr/>
            </a:pPr>
            <a:r>
              <a:rPr lang="en-US" sz="2000" dirty="0" smtClean="0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Back panel should have:</a:t>
            </a:r>
          </a:p>
          <a:p>
            <a:pPr marL="914400" lvl="1" indent="-457200" eaLnBrk="1" hangingPunct="1">
              <a:spcBef>
                <a:spcPts val="30"/>
              </a:spcBef>
              <a:buFont typeface="Wingdings" panose="05000000000000000000" pitchFamily="2" charset="2"/>
              <a:buChar char="Ø"/>
              <a:defRPr/>
            </a:pPr>
            <a:r>
              <a:rPr lang="en-US" sz="2000" dirty="0" smtClean="0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Boolean case statement to control manual and automatic operations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Placeholder 2"/>
          <p:cNvSpPr>
            <a:spLocks noGrp="1"/>
          </p:cNvSpPr>
          <p:nvPr>
            <p:ph type="body" sz="quarter" idx="14"/>
          </p:nvPr>
        </p:nvSpPr>
        <p:spPr bwMode="auto">
          <a:xfrm>
            <a:off x="2270125" y="228600"/>
            <a:ext cx="6646863" cy="26511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  <a:defRPr/>
            </a:pPr>
            <a:r>
              <a:rPr lang="en-US" sz="2400" b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Procedure</a:t>
            </a:r>
            <a:endParaRPr lang="en-US" altLang="en-US" sz="2400" b="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699" name="Rectangle 4"/>
          <p:cNvSpPr>
            <a:spLocks noChangeArrowheads="1"/>
          </p:cNvSpPr>
          <p:nvPr/>
        </p:nvSpPr>
        <p:spPr bwMode="auto">
          <a:xfrm>
            <a:off x="368300" y="1190625"/>
            <a:ext cx="19050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</a:pPr>
            <a:r>
              <a:rPr lang="en-US" altLang="en-US" sz="1600" b="1">
                <a:solidFill>
                  <a:srgbClr val="000066"/>
                </a:solidFill>
                <a:latin typeface="Tahoma" panose="020B0604030504040204" pitchFamily="34" charset="0"/>
              </a:rPr>
              <a:t>Program 1: Simple Calculator</a:t>
            </a:r>
          </a:p>
          <a:p>
            <a:pPr>
              <a:spcBef>
                <a:spcPct val="20000"/>
              </a:spcBef>
              <a:buFontTx/>
              <a:buChar char="•"/>
            </a:pPr>
            <a:endParaRPr lang="en-US" altLang="en-US" sz="1600" b="1">
              <a:solidFill>
                <a:srgbClr val="000066"/>
              </a:solidFill>
              <a:latin typeface="Tahoma" panose="020B0604030504040204" pitchFamily="34" charset="0"/>
            </a:endParaRP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altLang="en-US" sz="1600" b="1">
                <a:solidFill>
                  <a:srgbClr val="000066"/>
                </a:solidFill>
                <a:latin typeface="Tahoma" panose="020B0604030504040204" pitchFamily="34" charset="0"/>
              </a:rPr>
              <a:t>Program 2: Thermal Control</a:t>
            </a:r>
          </a:p>
          <a:p>
            <a:pPr>
              <a:spcBef>
                <a:spcPct val="20000"/>
              </a:spcBef>
              <a:buFontTx/>
              <a:buChar char="•"/>
            </a:pPr>
            <a:endParaRPr lang="en-US" altLang="en-US" sz="1600" b="1">
              <a:solidFill>
                <a:srgbClr val="000066"/>
              </a:solidFill>
              <a:latin typeface="Tahoma" panose="020B0604030504040204" pitchFamily="34" charset="0"/>
            </a:endParaRP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altLang="en-US" sz="1600" b="1">
                <a:solidFill>
                  <a:srgbClr val="800000"/>
                </a:solidFill>
                <a:latin typeface="Tahoma" panose="020B0604030504040204" pitchFamily="34" charset="0"/>
              </a:rPr>
              <a:t>Program 3: Lighting System</a:t>
            </a:r>
          </a:p>
        </p:txBody>
      </p:sp>
      <p:sp>
        <p:nvSpPr>
          <p:cNvPr id="29700" name="Line 5"/>
          <p:cNvSpPr>
            <a:spLocks noChangeShapeType="1"/>
          </p:cNvSpPr>
          <p:nvPr/>
        </p:nvSpPr>
        <p:spPr bwMode="auto">
          <a:xfrm>
            <a:off x="2273300" y="712788"/>
            <a:ext cx="0" cy="4410075"/>
          </a:xfrm>
          <a:prstGeom prst="line">
            <a:avLst/>
          </a:prstGeom>
          <a:noFill/>
          <a:ln w="76200">
            <a:solidFill>
              <a:srgbClr val="7178A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273300" y="712788"/>
            <a:ext cx="6870700" cy="500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085850" indent="-1714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145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717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289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861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433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en-US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Program 3: Lighting System VI</a:t>
            </a:r>
          </a:p>
          <a:p>
            <a:pPr eaLnBrk="1" hangingPunct="1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endParaRPr lang="en-US" altLang="en-US">
              <a:solidFill>
                <a:srgbClr val="000066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lvl="1" eaLnBrk="1" hangingPunct="1">
              <a:spcBef>
                <a:spcPts val="25"/>
              </a:spcBef>
              <a:buFont typeface="Wingdings" panose="05000000000000000000" pitchFamily="2" charset="2"/>
              <a:buChar char="Ø"/>
            </a:pPr>
            <a:r>
              <a:rPr lang="en-US" altLang="en-US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Simulate typical household lighting system</a:t>
            </a:r>
          </a:p>
          <a:p>
            <a:pPr lvl="1" eaLnBrk="1" hangingPunct="1">
              <a:spcBef>
                <a:spcPts val="25"/>
              </a:spcBef>
              <a:buFont typeface="Wingdings" panose="05000000000000000000" pitchFamily="2" charset="2"/>
              <a:buChar char="Ø"/>
            </a:pPr>
            <a:endParaRPr lang="en-US" altLang="en-US">
              <a:solidFill>
                <a:srgbClr val="000066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lvl="1" eaLnBrk="1" hangingPunct="1">
              <a:spcBef>
                <a:spcPts val="25"/>
              </a:spcBef>
              <a:buFont typeface="Wingdings" panose="05000000000000000000" pitchFamily="2" charset="2"/>
              <a:buChar char="Ø"/>
            </a:pPr>
            <a:r>
              <a:rPr lang="en-US" altLang="en-US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Use Boolean indicators in conjunction with real LEDs to illustrate operation</a:t>
            </a:r>
          </a:p>
        </p:txBody>
      </p:sp>
      <p:pic>
        <p:nvPicPr>
          <p:cNvPr id="2970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8688" y="3144838"/>
            <a:ext cx="1638300" cy="199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Placeholder 2"/>
          <p:cNvSpPr>
            <a:spLocks noGrp="1"/>
          </p:cNvSpPr>
          <p:nvPr>
            <p:ph type="body" sz="quarter" idx="14"/>
          </p:nvPr>
        </p:nvSpPr>
        <p:spPr bwMode="auto">
          <a:xfrm>
            <a:off x="2270125" y="228600"/>
            <a:ext cx="6646863" cy="26511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  <a:defRPr/>
            </a:pPr>
            <a:r>
              <a:rPr lang="en-US" sz="2400" b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Procedure</a:t>
            </a:r>
            <a:endParaRPr lang="en-US" altLang="en-US" sz="2400" b="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723" name="Rectangle 4"/>
          <p:cNvSpPr>
            <a:spLocks noChangeArrowheads="1"/>
          </p:cNvSpPr>
          <p:nvPr/>
        </p:nvSpPr>
        <p:spPr bwMode="auto">
          <a:xfrm>
            <a:off x="368300" y="1190625"/>
            <a:ext cx="19050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</a:pPr>
            <a:r>
              <a:rPr lang="en-US" altLang="en-US" sz="1600" b="1">
                <a:solidFill>
                  <a:srgbClr val="000066"/>
                </a:solidFill>
                <a:latin typeface="Tahoma" panose="020B0604030504040204" pitchFamily="34" charset="0"/>
              </a:rPr>
              <a:t>Program 1: Simple Calculator</a:t>
            </a:r>
          </a:p>
          <a:p>
            <a:pPr>
              <a:spcBef>
                <a:spcPct val="20000"/>
              </a:spcBef>
              <a:buFontTx/>
              <a:buChar char="•"/>
            </a:pPr>
            <a:endParaRPr lang="en-US" altLang="en-US" sz="1600" b="1">
              <a:solidFill>
                <a:srgbClr val="000066"/>
              </a:solidFill>
              <a:latin typeface="Tahoma" panose="020B0604030504040204" pitchFamily="34" charset="0"/>
            </a:endParaRP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altLang="en-US" sz="1600" b="1">
                <a:solidFill>
                  <a:srgbClr val="000066"/>
                </a:solidFill>
                <a:latin typeface="Tahoma" panose="020B0604030504040204" pitchFamily="34" charset="0"/>
              </a:rPr>
              <a:t>Program 2: Thermal Control</a:t>
            </a:r>
          </a:p>
          <a:p>
            <a:pPr>
              <a:spcBef>
                <a:spcPct val="20000"/>
              </a:spcBef>
              <a:buFontTx/>
              <a:buChar char="•"/>
            </a:pPr>
            <a:endParaRPr lang="en-US" altLang="en-US" sz="1600" b="1">
              <a:solidFill>
                <a:srgbClr val="000066"/>
              </a:solidFill>
              <a:latin typeface="Tahoma" panose="020B0604030504040204" pitchFamily="34" charset="0"/>
            </a:endParaRP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altLang="en-US" sz="1600" b="1">
                <a:solidFill>
                  <a:srgbClr val="800000"/>
                </a:solidFill>
                <a:latin typeface="Tahoma" panose="020B0604030504040204" pitchFamily="34" charset="0"/>
              </a:rPr>
              <a:t>Program 3: Lighting System</a:t>
            </a:r>
          </a:p>
        </p:txBody>
      </p:sp>
      <p:sp>
        <p:nvSpPr>
          <p:cNvPr id="30724" name="Line 5"/>
          <p:cNvSpPr>
            <a:spLocks noChangeShapeType="1"/>
          </p:cNvSpPr>
          <p:nvPr/>
        </p:nvSpPr>
        <p:spPr bwMode="auto">
          <a:xfrm>
            <a:off x="2273300" y="712788"/>
            <a:ext cx="0" cy="4410075"/>
          </a:xfrm>
          <a:prstGeom prst="line">
            <a:avLst/>
          </a:prstGeom>
          <a:noFill/>
          <a:ln w="76200">
            <a:solidFill>
              <a:srgbClr val="7178A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273300" y="712788"/>
            <a:ext cx="6870700" cy="500221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628650" indent="-1714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085850" indent="-1714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1145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lnSpc>
                <a:spcPct val="150000"/>
              </a:lnSpc>
              <a:defRPr/>
            </a:pPr>
            <a:r>
              <a:rPr lang="en-US" dirty="0" smtClean="0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Program 3: Lighting System VI</a:t>
            </a:r>
          </a:p>
          <a:p>
            <a:pPr marL="0" indent="0" eaLnBrk="1" hangingPunct="1">
              <a:lnSpc>
                <a:spcPct val="150000"/>
              </a:lnSpc>
              <a:defRPr/>
            </a:pPr>
            <a:r>
              <a:rPr lang="en-US" sz="2000" dirty="0" smtClean="0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Front panel must have:</a:t>
            </a:r>
          </a:p>
          <a:p>
            <a:pPr marL="914400" indent="-438150" eaLnBrk="1" hangingPunct="1">
              <a:spcBef>
                <a:spcPts val="30"/>
              </a:spcBef>
              <a:buFont typeface="Wingdings" panose="05000000000000000000" pitchFamily="2" charset="2"/>
              <a:buChar char="Ø"/>
              <a:defRPr/>
            </a:pPr>
            <a:r>
              <a:rPr lang="en-US" sz="2000" dirty="0" smtClean="0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Main power on/off switch for all lights</a:t>
            </a:r>
          </a:p>
          <a:p>
            <a:pPr marL="914400" indent="-438150" eaLnBrk="1" hangingPunct="1">
              <a:spcBef>
                <a:spcPts val="30"/>
              </a:spcBef>
              <a:buFont typeface="Wingdings" panose="05000000000000000000" pitchFamily="2" charset="2"/>
              <a:buChar char="Ø"/>
              <a:defRPr/>
            </a:pPr>
            <a:r>
              <a:rPr lang="en-US" sz="2000" dirty="0" smtClean="0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 lights, each representing a different room  </a:t>
            </a:r>
          </a:p>
          <a:p>
            <a:pPr marL="914400" indent="-438150" eaLnBrk="1" hangingPunct="1">
              <a:spcBef>
                <a:spcPts val="30"/>
              </a:spcBef>
              <a:buFont typeface="Wingdings" panose="05000000000000000000" pitchFamily="2" charset="2"/>
              <a:buChar char="Ø"/>
              <a:defRPr/>
            </a:pPr>
            <a:r>
              <a:rPr lang="en-US" sz="2000" dirty="0" smtClean="0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Each light should have a separate on/off switch </a:t>
            </a:r>
          </a:p>
          <a:p>
            <a:pPr marL="0" indent="0" eaLnBrk="1" hangingPunct="1">
              <a:lnSpc>
                <a:spcPct val="150000"/>
              </a:lnSpc>
              <a:defRPr/>
            </a:pPr>
            <a:r>
              <a:rPr lang="en-US" sz="2000" dirty="0" smtClean="0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Back panel should have:</a:t>
            </a:r>
          </a:p>
          <a:p>
            <a:pPr marL="914400" indent="-438150" eaLnBrk="1" hangingPunct="1">
              <a:spcBef>
                <a:spcPts val="30"/>
              </a:spcBef>
              <a:buFont typeface="Wingdings" panose="05000000000000000000" pitchFamily="2" charset="2"/>
              <a:buChar char="Ø"/>
              <a:defRPr/>
            </a:pPr>
            <a:r>
              <a:rPr lang="en-US" sz="2000" dirty="0" smtClean="0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“NI </a:t>
            </a:r>
            <a:r>
              <a:rPr lang="en-US" sz="2000" dirty="0" err="1" smtClean="0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ELVISmx</a:t>
            </a:r>
            <a:r>
              <a:rPr lang="en-US" sz="2000" dirty="0" smtClean="0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Digital Writer node” setup to control LEDs through board</a:t>
            </a:r>
          </a:p>
          <a:p>
            <a:pPr marL="914400" indent="-438150" eaLnBrk="1" hangingPunct="1">
              <a:spcBef>
                <a:spcPts val="30"/>
              </a:spcBef>
              <a:buFont typeface="Wingdings" panose="05000000000000000000" pitchFamily="2" charset="2"/>
              <a:buChar char="Ø"/>
              <a:defRPr/>
            </a:pPr>
            <a:r>
              <a:rPr lang="en-US" sz="2000" dirty="0" smtClean="0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Boolean case for each LED</a:t>
            </a:r>
          </a:p>
          <a:p>
            <a:pPr marL="0" indent="0" eaLnBrk="1" hangingPunct="1">
              <a:lnSpc>
                <a:spcPct val="150000"/>
              </a:lnSpc>
              <a:defRPr/>
            </a:pPr>
            <a:r>
              <a:rPr lang="en-US" sz="2000" dirty="0" smtClean="0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Real world</a:t>
            </a:r>
          </a:p>
          <a:p>
            <a:pPr marL="914400" indent="-438150" eaLnBrk="1" hangingPunct="1">
              <a:spcBef>
                <a:spcPts val="30"/>
              </a:spcBef>
              <a:buFont typeface="Wingdings" panose="05000000000000000000" pitchFamily="2" charset="2"/>
              <a:buChar char="Ø"/>
              <a:defRPr/>
            </a:pPr>
            <a:r>
              <a:rPr lang="en-US" sz="2000" dirty="0" smtClean="0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Functional LED assembly (depict real lights)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Placeholder 2"/>
          <p:cNvSpPr>
            <a:spLocks noGrp="1"/>
          </p:cNvSpPr>
          <p:nvPr>
            <p:ph type="body" sz="quarter" idx="14"/>
          </p:nvPr>
        </p:nvSpPr>
        <p:spPr bwMode="auto">
          <a:xfrm>
            <a:off x="2270125" y="228600"/>
            <a:ext cx="6646863" cy="26511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  <a:defRPr/>
            </a:pPr>
            <a:r>
              <a:rPr lang="en-US" sz="2400" b="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Assignment: Report/Presentation</a:t>
            </a:r>
            <a:endParaRPr lang="en-US" altLang="en-US" sz="2400" b="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747" name="Rectangle 3"/>
          <p:cNvSpPr txBox="1">
            <a:spLocks noChangeArrowheads="1"/>
          </p:cNvSpPr>
          <p:nvPr/>
        </p:nvSpPr>
        <p:spPr bwMode="auto">
          <a:xfrm>
            <a:off x="930275" y="1222375"/>
            <a:ext cx="7413625" cy="362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628650" indent="-1714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085850" indent="-1714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145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717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289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861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433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altLang="en-US">
                <a:solidFill>
                  <a:srgbClr val="000066"/>
                </a:solidFill>
                <a:latin typeface="Tahoma" panose="020B0604030504040204" pitchFamily="34" charset="0"/>
              </a:rPr>
              <a:t>Submit a Zip file with all LabVIEW programs (.vi)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altLang="en-US">
                <a:solidFill>
                  <a:srgbClr val="000066"/>
                </a:solidFill>
                <a:latin typeface="Tahoma" panose="020B0604030504040204" pitchFamily="34" charset="0"/>
              </a:rPr>
              <a:t>No Presentation for this Lab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altLang="en-US">
                <a:solidFill>
                  <a:srgbClr val="000066"/>
                </a:solidFill>
                <a:latin typeface="Tahoma" panose="020B0604030504040204" pitchFamily="34" charset="0"/>
              </a:rPr>
              <a:t>Individual report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altLang="en-US">
                <a:solidFill>
                  <a:srgbClr val="000066"/>
                </a:solidFill>
                <a:latin typeface="Tahoma" panose="020B0604030504040204" pitchFamily="34" charset="0"/>
              </a:rPr>
              <a:t>Title page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altLang="en-US">
                <a:solidFill>
                  <a:srgbClr val="000066"/>
                </a:solidFill>
                <a:latin typeface="Tahoma" panose="020B0604030504040204" pitchFamily="34" charset="0"/>
              </a:rPr>
              <a:t>Discussion topics in the manual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altLang="en-US">
                <a:solidFill>
                  <a:srgbClr val="000066"/>
                </a:solidFill>
                <a:latin typeface="Tahoma" panose="020B0604030504040204" pitchFamily="34" charset="0"/>
              </a:rPr>
              <a:t>Scan in data and lab notes (ask TA for assistance)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endParaRPr lang="en-US" altLang="en-US">
              <a:solidFill>
                <a:srgbClr val="000066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Placeholder 2"/>
          <p:cNvSpPr>
            <a:spLocks noGrp="1"/>
          </p:cNvSpPr>
          <p:nvPr>
            <p:ph type="body" sz="quarter" idx="14"/>
          </p:nvPr>
        </p:nvSpPr>
        <p:spPr bwMode="auto">
          <a:xfrm>
            <a:off x="2270125" y="228600"/>
            <a:ext cx="6646863" cy="26511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  <a:defRPr/>
            </a:pPr>
            <a:r>
              <a:rPr lang="en-US" sz="2400" b="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Closing</a:t>
            </a:r>
            <a:endParaRPr lang="en-US" altLang="en-US" sz="2400" b="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771" name="Rectangle 3"/>
          <p:cNvSpPr txBox="1">
            <a:spLocks noChangeArrowheads="1"/>
          </p:cNvSpPr>
          <p:nvPr/>
        </p:nvSpPr>
        <p:spPr bwMode="auto">
          <a:xfrm>
            <a:off x="930275" y="1222375"/>
            <a:ext cx="7413625" cy="362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628650" indent="-1714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085850" indent="-1714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145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717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289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861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433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altLang="en-US">
                <a:solidFill>
                  <a:srgbClr val="000066"/>
                </a:solidFill>
                <a:latin typeface="Tahoma" panose="020B0604030504040204" pitchFamily="34" charset="0"/>
              </a:rPr>
              <a:t>Have all lab notes signed by TA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altLang="en-US">
                <a:solidFill>
                  <a:srgbClr val="000066"/>
                </a:solidFill>
                <a:latin typeface="Tahoma" panose="020B0604030504040204" pitchFamily="34" charset="0"/>
              </a:rPr>
              <a:t>Each team member should have turn using software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altLang="en-US">
                <a:solidFill>
                  <a:srgbClr val="000066"/>
                </a:solidFill>
                <a:latin typeface="Tahoma" panose="020B0604030504040204" pitchFamily="34" charset="0"/>
              </a:rPr>
              <a:t>Save Heating and Cooling VI – to be used in a future lab session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altLang="en-US">
                <a:solidFill>
                  <a:srgbClr val="000066"/>
                </a:solidFill>
                <a:latin typeface="Tahoma" panose="020B0604030504040204" pitchFamily="34" charset="0"/>
              </a:rPr>
              <a:t>Submit all work electronically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altLang="en-US">
                <a:solidFill>
                  <a:srgbClr val="000066"/>
                </a:solidFill>
                <a:latin typeface="Tahoma" panose="020B0604030504040204" pitchFamily="34" charset="0"/>
              </a:rPr>
              <a:t>Return all unused materials to 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Placeholder 2"/>
          <p:cNvSpPr>
            <a:spLocks noGrp="1"/>
          </p:cNvSpPr>
          <p:nvPr>
            <p:ph type="body" sz="quarter" idx="14"/>
          </p:nvPr>
        </p:nvSpPr>
        <p:spPr bwMode="auto">
          <a:xfrm>
            <a:off x="2270125" y="228600"/>
            <a:ext cx="6646863" cy="265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altLang="en-US" sz="2400" b="0" smtClean="0">
                <a:latin typeface="Tahoma" panose="020B0604030504040204" pitchFamily="34" charset="0"/>
                <a:cs typeface="Tahoma" panose="020B0604030504040204" pitchFamily="34" charset="0"/>
              </a:rPr>
              <a:t>Objective</a:t>
            </a:r>
          </a:p>
        </p:txBody>
      </p:sp>
      <p:sp>
        <p:nvSpPr>
          <p:cNvPr id="7171" name="Rectangle 3"/>
          <p:cNvSpPr txBox="1">
            <a:spLocks noChangeArrowheads="1"/>
          </p:cNvSpPr>
          <p:nvPr/>
        </p:nvSpPr>
        <p:spPr bwMode="auto">
          <a:xfrm>
            <a:off x="930275" y="1076325"/>
            <a:ext cx="7413625" cy="362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085850" indent="-1714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145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717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289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861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433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en-US" dirty="0" smtClean="0">
                <a:solidFill>
                  <a:srgbClr val="000066"/>
                </a:solidFill>
                <a:latin typeface="Tahoma" panose="020B0604030504040204" pitchFamily="34" charset="0"/>
              </a:rPr>
              <a:t>Familiarization with graphical programming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en-US" dirty="0" smtClean="0">
                <a:solidFill>
                  <a:srgbClr val="000066"/>
                </a:solidFill>
                <a:latin typeface="Tahoma" panose="020B0604030504040204" pitchFamily="34" charset="0"/>
              </a:rPr>
              <a:t>Obtain data from outside the computer using simulated instrumentation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en-US" dirty="0" smtClean="0">
                <a:solidFill>
                  <a:srgbClr val="000066"/>
                </a:solidFill>
                <a:latin typeface="Tahoma" panose="020B0604030504040204" pitchFamily="34" charset="0"/>
              </a:rPr>
              <a:t>Use this knowledge to create programs in LabVIEW</a:t>
            </a:r>
          </a:p>
          <a:p>
            <a:pPr marL="13716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en-US" dirty="0" smtClean="0">
                <a:solidFill>
                  <a:srgbClr val="000066"/>
                </a:solidFill>
                <a:latin typeface="Tahoma" panose="020B0604030504040204" pitchFamily="34" charset="0"/>
              </a:rPr>
              <a:t>Simple calculator</a:t>
            </a:r>
          </a:p>
          <a:p>
            <a:pPr marL="13716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en-US" dirty="0" smtClean="0">
                <a:solidFill>
                  <a:srgbClr val="000066"/>
                </a:solidFill>
                <a:latin typeface="Tahoma" panose="020B0604030504040204" pitchFamily="34" charset="0"/>
              </a:rPr>
              <a:t>Heating and cooling system</a:t>
            </a:r>
          </a:p>
          <a:p>
            <a:pPr marL="13716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en-US" dirty="0" smtClean="0">
                <a:solidFill>
                  <a:srgbClr val="000066"/>
                </a:solidFill>
                <a:latin typeface="Tahoma" panose="020B0604030504040204" pitchFamily="34" charset="0"/>
              </a:rPr>
              <a:t>Lighting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Placeholder 2"/>
          <p:cNvSpPr>
            <a:spLocks noGrp="1"/>
          </p:cNvSpPr>
          <p:nvPr>
            <p:ph type="body" sz="quarter" idx="14"/>
          </p:nvPr>
        </p:nvSpPr>
        <p:spPr bwMode="auto">
          <a:xfrm>
            <a:off x="2270125" y="228600"/>
            <a:ext cx="6646863" cy="265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altLang="en-US" sz="2400" b="0" smtClean="0">
                <a:latin typeface="Tahoma" panose="020B0604030504040204" pitchFamily="34" charset="0"/>
                <a:cs typeface="Tahoma" panose="020B0604030504040204" pitchFamily="34" charset="0"/>
              </a:rPr>
              <a:t>What is LabVIEW?</a:t>
            </a:r>
          </a:p>
        </p:txBody>
      </p:sp>
      <p:sp>
        <p:nvSpPr>
          <p:cNvPr id="8195" name="Rectangle 3"/>
          <p:cNvSpPr txBox="1">
            <a:spLocks noChangeArrowheads="1"/>
          </p:cNvSpPr>
          <p:nvPr/>
        </p:nvSpPr>
        <p:spPr bwMode="auto">
          <a:xfrm>
            <a:off x="930275" y="1222375"/>
            <a:ext cx="7289800" cy="362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085850" indent="-1714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145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717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289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861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433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en-US">
                <a:solidFill>
                  <a:srgbClr val="000066"/>
                </a:solidFill>
                <a:latin typeface="Tahoma" panose="020B0604030504040204" pitchFamily="34" charset="0"/>
              </a:rPr>
              <a:t>Laboratory Virtual Instrument Engineering Workbench</a:t>
            </a:r>
          </a:p>
          <a:p>
            <a:pPr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en-US">
                <a:solidFill>
                  <a:srgbClr val="000066"/>
                </a:solidFill>
                <a:latin typeface="Tahoma" panose="020B0604030504040204" pitchFamily="34" charset="0"/>
              </a:rPr>
              <a:t>Graphical programming language</a:t>
            </a:r>
          </a:p>
          <a:p>
            <a:pPr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en-US">
                <a:solidFill>
                  <a:srgbClr val="000066"/>
                </a:solidFill>
                <a:latin typeface="Tahoma" panose="020B0604030504040204" pitchFamily="34" charset="0"/>
              </a:rPr>
              <a:t>Used for data acquisition, instrument control, and signal processing</a:t>
            </a:r>
          </a:p>
          <a:p>
            <a:pPr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en-US">
                <a:solidFill>
                  <a:srgbClr val="000066"/>
                </a:solidFill>
                <a:latin typeface="Tahoma" panose="020B0604030504040204" pitchFamily="34" charset="0"/>
              </a:rPr>
              <a:t>Based on G programming language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Placeholder 2"/>
          <p:cNvSpPr>
            <a:spLocks noGrp="1"/>
          </p:cNvSpPr>
          <p:nvPr>
            <p:ph type="body" sz="quarter" idx="14"/>
          </p:nvPr>
        </p:nvSpPr>
        <p:spPr bwMode="auto">
          <a:xfrm>
            <a:off x="2270125" y="228600"/>
            <a:ext cx="6646863" cy="265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altLang="en-US" sz="2400" b="0" smtClean="0">
                <a:latin typeface="Tahoma" panose="020B0604030504040204" pitchFamily="34" charset="0"/>
                <a:cs typeface="Tahoma" panose="020B0604030504040204" pitchFamily="34" charset="0"/>
              </a:rPr>
              <a:t>Text-based</a:t>
            </a:r>
          </a:p>
        </p:txBody>
      </p:sp>
      <p:sp>
        <p:nvSpPr>
          <p:cNvPr id="9219" name="Rectangle 3"/>
          <p:cNvSpPr txBox="1">
            <a:spLocks noChangeArrowheads="1"/>
          </p:cNvSpPr>
          <p:nvPr/>
        </p:nvSpPr>
        <p:spPr bwMode="auto">
          <a:xfrm>
            <a:off x="528638" y="911225"/>
            <a:ext cx="4884737" cy="362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085850" indent="-1714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145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717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289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861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433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en-US" altLang="en-US">
              <a:solidFill>
                <a:srgbClr val="000066"/>
              </a:solidFill>
              <a:latin typeface="Tahoma" panose="020B0604030504040204" pitchFamily="34" charset="0"/>
            </a:endParaRPr>
          </a:p>
        </p:txBody>
      </p:sp>
      <p:graphicFrame>
        <p:nvGraphicFramePr>
          <p:cNvPr id="9220" name="Object 5"/>
          <p:cNvGraphicFramePr>
            <a:graphicFrameLocks noChangeAspect="1"/>
          </p:cNvGraphicFramePr>
          <p:nvPr/>
        </p:nvGraphicFramePr>
        <p:xfrm>
          <a:off x="2798763" y="1006475"/>
          <a:ext cx="3806825" cy="3948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1" name="Bitmap Image" r:id="rId3" imgW="4944165" imgH="5582429" progId="PBrush">
                  <p:embed/>
                </p:oleObj>
              </mc:Choice>
              <mc:Fallback>
                <p:oleObj name="Bitmap Image" r:id="rId3" imgW="4944165" imgH="5582429" progId="PBrush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8763" y="1006475"/>
                        <a:ext cx="3806825" cy="3948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Placeholder 2"/>
          <p:cNvSpPr>
            <a:spLocks noGrp="1"/>
          </p:cNvSpPr>
          <p:nvPr>
            <p:ph type="body" sz="quarter" idx="14"/>
          </p:nvPr>
        </p:nvSpPr>
        <p:spPr bwMode="auto">
          <a:xfrm>
            <a:off x="2270125" y="228600"/>
            <a:ext cx="6646863" cy="265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altLang="en-US" sz="2400" b="0" smtClean="0">
                <a:latin typeface="Tahoma" panose="020B0604030504040204" pitchFamily="34" charset="0"/>
                <a:cs typeface="Tahoma" panose="020B0604030504040204" pitchFamily="34" charset="0"/>
              </a:rPr>
              <a:t>Graphic-based</a:t>
            </a:r>
          </a:p>
        </p:txBody>
      </p:sp>
      <p:pic>
        <p:nvPicPr>
          <p:cNvPr id="10243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450" y="1308100"/>
            <a:ext cx="2597150" cy="312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40"/>
          <a:stretch>
            <a:fillRect/>
          </a:stretch>
        </p:blipFill>
        <p:spPr bwMode="auto">
          <a:xfrm>
            <a:off x="5229225" y="1308100"/>
            <a:ext cx="2549525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Placeholder 2"/>
          <p:cNvSpPr>
            <a:spLocks noGrp="1"/>
          </p:cNvSpPr>
          <p:nvPr>
            <p:ph type="body" sz="quarter" idx="14"/>
          </p:nvPr>
        </p:nvSpPr>
        <p:spPr bwMode="auto">
          <a:xfrm>
            <a:off x="2270125" y="228600"/>
            <a:ext cx="6646863" cy="265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altLang="en-US" sz="2400" b="0" smtClean="0">
                <a:latin typeface="Tahoma" panose="020B0604030504040204" pitchFamily="34" charset="0"/>
                <a:cs typeface="Tahoma" panose="020B0604030504040204" pitchFamily="34" charset="0"/>
              </a:rPr>
              <a:t>LabVIEW Programs (VIs)</a:t>
            </a:r>
          </a:p>
        </p:txBody>
      </p:sp>
      <p:sp>
        <p:nvSpPr>
          <p:cNvPr id="11267" name="Rectangle 3"/>
          <p:cNvSpPr txBox="1">
            <a:spLocks noChangeArrowheads="1"/>
          </p:cNvSpPr>
          <p:nvPr/>
        </p:nvSpPr>
        <p:spPr bwMode="auto">
          <a:xfrm>
            <a:off x="930275" y="1222375"/>
            <a:ext cx="7413625" cy="362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085850" indent="-1714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145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717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289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861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433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en-US">
                <a:solidFill>
                  <a:srgbClr val="000066"/>
                </a:solidFill>
                <a:latin typeface="Tahoma" panose="020B0604030504040204" pitchFamily="34" charset="0"/>
              </a:rPr>
              <a:t>Called “Virtual Instruments” (VIs)</a:t>
            </a:r>
          </a:p>
          <a:p>
            <a:pPr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en-US">
                <a:solidFill>
                  <a:srgbClr val="000066"/>
                </a:solidFill>
                <a:latin typeface="Tahoma" panose="020B0604030504040204" pitchFamily="34" charset="0"/>
              </a:rPr>
              <a:t>Appearance and operation imitates actual physical instruments</a:t>
            </a:r>
          </a:p>
        </p:txBody>
      </p:sp>
      <p:pic>
        <p:nvPicPr>
          <p:cNvPr id="1126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650" y="3295650"/>
            <a:ext cx="1989138" cy="134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163" y="3240088"/>
            <a:ext cx="1463675" cy="145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976438" y="2668588"/>
            <a:ext cx="2849562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Without</a:t>
            </a:r>
            <a:endParaRPr lang="en-US" sz="2800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5738813" y="2665413"/>
            <a:ext cx="1982787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With</a:t>
            </a:r>
            <a:endParaRPr lang="en-US" sz="4400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Placeholder 2"/>
          <p:cNvSpPr>
            <a:spLocks noGrp="1"/>
          </p:cNvSpPr>
          <p:nvPr>
            <p:ph type="body" sz="quarter" idx="14"/>
          </p:nvPr>
        </p:nvSpPr>
        <p:spPr bwMode="auto">
          <a:xfrm>
            <a:off x="2270125" y="228600"/>
            <a:ext cx="6646863" cy="265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altLang="en-US" sz="2400" b="0" smtClean="0">
                <a:latin typeface="Tahoma" panose="020B0604030504040204" pitchFamily="34" charset="0"/>
                <a:cs typeface="Tahoma" panose="020B0604030504040204" pitchFamily="34" charset="0"/>
              </a:rPr>
              <a:t>Applications in EG1003</a:t>
            </a:r>
          </a:p>
        </p:txBody>
      </p:sp>
      <p:sp>
        <p:nvSpPr>
          <p:cNvPr id="12291" name="Rectangle 3"/>
          <p:cNvSpPr txBox="1">
            <a:spLocks noChangeArrowheads="1"/>
          </p:cNvSpPr>
          <p:nvPr/>
        </p:nvSpPr>
        <p:spPr bwMode="auto">
          <a:xfrm>
            <a:off x="476250" y="1003300"/>
            <a:ext cx="8229600" cy="362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085850" indent="-1714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145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717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289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861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433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3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dirty="0" smtClean="0">
                <a:solidFill>
                  <a:srgbClr val="000066"/>
                </a:solidFill>
                <a:latin typeface="Tahoma" panose="020B0604030504040204" pitchFamily="34" charset="0"/>
              </a:rPr>
              <a:t>Heat Transfer and Thermal Insulation Lab</a:t>
            </a:r>
          </a:p>
          <a:p>
            <a:pPr marL="1371600">
              <a:spcBef>
                <a:spcPts val="3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dirty="0" smtClean="0">
                <a:solidFill>
                  <a:srgbClr val="000066"/>
                </a:solidFill>
                <a:latin typeface="Tahoma" panose="020B0604030504040204" pitchFamily="34" charset="0"/>
              </a:rPr>
              <a:t>Temperature Recording</a:t>
            </a:r>
          </a:p>
          <a:p>
            <a:pPr>
              <a:spcBef>
                <a:spcPts val="3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dirty="0" smtClean="0">
                <a:solidFill>
                  <a:srgbClr val="000066"/>
                </a:solidFill>
                <a:latin typeface="Tahoma" panose="020B0604030504040204" pitchFamily="34" charset="0"/>
              </a:rPr>
              <a:t>Electronic Filters Lab</a:t>
            </a:r>
          </a:p>
          <a:p>
            <a:pPr marL="1371600">
              <a:spcBef>
                <a:spcPts val="3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dirty="0" smtClean="0">
                <a:solidFill>
                  <a:srgbClr val="000066"/>
                </a:solidFill>
                <a:latin typeface="Tahoma" panose="020B0604030504040204" pitchFamily="34" charset="0"/>
              </a:rPr>
              <a:t>Oscilloscope (</a:t>
            </a:r>
            <a:r>
              <a:rPr lang="en-US" altLang="en-US" dirty="0" err="1" smtClean="0">
                <a:solidFill>
                  <a:srgbClr val="000066"/>
                </a:solidFill>
                <a:latin typeface="Tahoma" panose="020B0604030504040204" pitchFamily="34" charset="0"/>
              </a:rPr>
              <a:t>SignalExpress</a:t>
            </a:r>
            <a:r>
              <a:rPr lang="en-US" altLang="en-US" dirty="0" smtClean="0">
                <a:solidFill>
                  <a:srgbClr val="000066"/>
                </a:solidFill>
                <a:latin typeface="Tahoma" panose="020B0604030504040204" pitchFamily="34" charset="0"/>
              </a:rPr>
              <a:t>)</a:t>
            </a:r>
          </a:p>
          <a:p>
            <a:pPr>
              <a:spcBef>
                <a:spcPts val="3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dirty="0" smtClean="0">
                <a:solidFill>
                  <a:srgbClr val="000066"/>
                </a:solidFill>
                <a:latin typeface="Tahoma" panose="020B0604030504040204" pitchFamily="34" charset="0"/>
              </a:rPr>
              <a:t>Semester Long Project – Supermarket, Train</a:t>
            </a:r>
          </a:p>
          <a:p>
            <a:pPr marL="1371600">
              <a:spcBef>
                <a:spcPts val="3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dirty="0" smtClean="0">
                <a:solidFill>
                  <a:srgbClr val="000066"/>
                </a:solidFill>
                <a:latin typeface="Tahoma" panose="020B0604030504040204" pitchFamily="34" charset="0"/>
              </a:rPr>
              <a:t>Lighting system and heater/AC</a:t>
            </a:r>
          </a:p>
          <a:p>
            <a:pPr marL="1371600">
              <a:spcBef>
                <a:spcPts val="3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dirty="0" smtClean="0">
                <a:solidFill>
                  <a:srgbClr val="000066"/>
                </a:solidFill>
                <a:latin typeface="Tahoma" panose="020B0604030504040204" pitchFamily="34" charset="0"/>
              </a:rPr>
              <a:t>Security system</a:t>
            </a:r>
          </a:p>
          <a:p>
            <a:pPr marL="1371600">
              <a:spcBef>
                <a:spcPts val="3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dirty="0" smtClean="0">
                <a:solidFill>
                  <a:srgbClr val="000066"/>
                </a:solidFill>
                <a:latin typeface="Tahoma" panose="020B0604030504040204" pitchFamily="34" charset="0"/>
              </a:rPr>
              <a:t>Light sensors</a:t>
            </a:r>
          </a:p>
          <a:p>
            <a:pPr marL="1371600">
              <a:spcBef>
                <a:spcPts val="3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dirty="0" smtClean="0">
                <a:solidFill>
                  <a:srgbClr val="000066"/>
                </a:solidFill>
                <a:latin typeface="Tahoma" panose="020B0604030504040204" pitchFamily="34" charset="0"/>
              </a:rPr>
              <a:t>Switches rail paths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endParaRPr lang="en-US" altLang="en-US" sz="2000" dirty="0" smtClean="0">
              <a:solidFill>
                <a:srgbClr val="000066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Placeholder 2"/>
          <p:cNvSpPr>
            <a:spLocks noGrp="1"/>
          </p:cNvSpPr>
          <p:nvPr>
            <p:ph type="body" sz="quarter" idx="14"/>
          </p:nvPr>
        </p:nvSpPr>
        <p:spPr bwMode="auto">
          <a:xfrm>
            <a:off x="2270125" y="228600"/>
            <a:ext cx="6646863" cy="265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altLang="en-US" sz="2400" b="0" smtClean="0">
                <a:latin typeface="Tahoma" panose="020B0604030504040204" pitchFamily="34" charset="0"/>
                <a:cs typeface="Tahoma" panose="020B0604030504040204" pitchFamily="34" charset="0"/>
              </a:rPr>
              <a:t>LabVIEW Interface</a:t>
            </a:r>
          </a:p>
        </p:txBody>
      </p:sp>
      <p:sp>
        <p:nvSpPr>
          <p:cNvPr id="13315" name="Rectangle 3"/>
          <p:cNvSpPr txBox="1">
            <a:spLocks noChangeArrowheads="1"/>
          </p:cNvSpPr>
          <p:nvPr/>
        </p:nvSpPr>
        <p:spPr bwMode="auto">
          <a:xfrm>
            <a:off x="930275" y="960438"/>
            <a:ext cx="7326313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47675" indent="-44767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628650" indent="-1714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085850" indent="-1714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145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717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289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861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433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endParaRPr lang="en-US" altLang="en-US"/>
          </a:p>
          <a:p>
            <a:pPr>
              <a:spcBef>
                <a:spcPct val="20000"/>
              </a:spcBef>
            </a:pPr>
            <a:endParaRPr lang="en-US" altLang="en-US"/>
          </a:p>
        </p:txBody>
      </p:sp>
      <p:pic>
        <p:nvPicPr>
          <p:cNvPr id="13316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71"/>
          <a:stretch>
            <a:fillRect/>
          </a:stretch>
        </p:blipFill>
        <p:spPr bwMode="auto">
          <a:xfrm>
            <a:off x="152400" y="958850"/>
            <a:ext cx="2743200" cy="263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317" name="Group 5"/>
          <p:cNvGrpSpPr>
            <a:grpSpLocks/>
          </p:cNvGrpSpPr>
          <p:nvPr/>
        </p:nvGrpSpPr>
        <p:grpSpPr bwMode="auto">
          <a:xfrm>
            <a:off x="3052763" y="960438"/>
            <a:ext cx="5878512" cy="1187450"/>
            <a:chOff x="1872" y="1056"/>
            <a:chExt cx="4128" cy="748"/>
          </a:xfrm>
        </p:grpSpPr>
        <p:sp>
          <p:nvSpPr>
            <p:cNvPr id="13322" name="AutoShape 6"/>
            <p:cNvSpPr>
              <a:spLocks noChangeArrowheads="1"/>
            </p:cNvSpPr>
            <p:nvPr/>
          </p:nvSpPr>
          <p:spPr bwMode="auto">
            <a:xfrm>
              <a:off x="1872" y="1056"/>
              <a:ext cx="720" cy="384"/>
            </a:xfrm>
            <a:prstGeom prst="leftArrow">
              <a:avLst>
                <a:gd name="adj1" fmla="val 50000"/>
                <a:gd name="adj2" fmla="val 46875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323" name="Text Box 7"/>
            <p:cNvSpPr txBox="1">
              <a:spLocks noChangeArrowheads="1"/>
            </p:cNvSpPr>
            <p:nvPr/>
          </p:nvSpPr>
          <p:spPr bwMode="auto">
            <a:xfrm>
              <a:off x="2592" y="1056"/>
              <a:ext cx="3408" cy="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>
                  <a:solidFill>
                    <a:srgbClr val="000066"/>
                  </a:solidFill>
                  <a:latin typeface="Tahoma" panose="020B0604030504040204" pitchFamily="34" charset="0"/>
                </a:rPr>
                <a:t>Front Panel - User Interface (UI), where the program is controlled and executed</a:t>
              </a:r>
            </a:p>
          </p:txBody>
        </p:sp>
      </p:grpSp>
      <p:pic>
        <p:nvPicPr>
          <p:cNvPr id="13318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59"/>
          <a:stretch>
            <a:fillRect/>
          </a:stretch>
        </p:blipFill>
        <p:spPr bwMode="auto">
          <a:xfrm>
            <a:off x="5832475" y="2147888"/>
            <a:ext cx="27432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319" name="Group 8"/>
          <p:cNvGrpSpPr>
            <a:grpSpLocks/>
          </p:cNvGrpSpPr>
          <p:nvPr/>
        </p:nvGrpSpPr>
        <p:grpSpPr bwMode="auto">
          <a:xfrm>
            <a:off x="660400" y="3817938"/>
            <a:ext cx="5332413" cy="1187450"/>
            <a:chOff x="0" y="3504"/>
            <a:chExt cx="3888" cy="748"/>
          </a:xfrm>
        </p:grpSpPr>
        <p:sp>
          <p:nvSpPr>
            <p:cNvPr id="13320" name="Text Box 9"/>
            <p:cNvSpPr txBox="1">
              <a:spLocks noChangeArrowheads="1"/>
            </p:cNvSpPr>
            <p:nvPr/>
          </p:nvSpPr>
          <p:spPr bwMode="auto">
            <a:xfrm>
              <a:off x="0" y="3504"/>
              <a:ext cx="3408" cy="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>
                  <a:solidFill>
                    <a:srgbClr val="000066"/>
                  </a:solidFill>
                  <a:latin typeface="Tahoma" panose="020B0604030504040204" pitchFamily="34" charset="0"/>
                </a:rPr>
                <a:t>Back Panel (Block Diagram) - The internal circuit where the program code is written</a:t>
              </a:r>
            </a:p>
          </p:txBody>
        </p:sp>
        <p:sp>
          <p:nvSpPr>
            <p:cNvPr id="13321" name="AutoShape 10"/>
            <p:cNvSpPr>
              <a:spLocks noChangeArrowheads="1"/>
            </p:cNvSpPr>
            <p:nvPr/>
          </p:nvSpPr>
          <p:spPr bwMode="auto">
            <a:xfrm flipH="1">
              <a:off x="3168" y="3600"/>
              <a:ext cx="720" cy="384"/>
            </a:xfrm>
            <a:prstGeom prst="leftArrow">
              <a:avLst>
                <a:gd name="adj1" fmla="val 50000"/>
                <a:gd name="adj2" fmla="val 46875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YU Schools Master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5862</TotalTime>
  <Words>926</Words>
  <Application>Microsoft Office PowerPoint</Application>
  <PresentationFormat>On-screen Show (16:9)</PresentationFormat>
  <Paragraphs>184</Paragraphs>
  <Slides>27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Arial</vt:lpstr>
      <vt:lpstr>MS PGothic</vt:lpstr>
      <vt:lpstr>Courier New</vt:lpstr>
      <vt:lpstr>Wingdings</vt:lpstr>
      <vt:lpstr>Calibri</vt:lpstr>
      <vt:lpstr>Tahoma</vt:lpstr>
      <vt:lpstr>NYU Schools Master Template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New York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Jenna Bresnahan</dc:creator>
  <cp:lastModifiedBy>Rondell Sinanan</cp:lastModifiedBy>
  <cp:revision>53</cp:revision>
  <dcterms:created xsi:type="dcterms:W3CDTF">2013-09-03T13:03:01Z</dcterms:created>
  <dcterms:modified xsi:type="dcterms:W3CDTF">2015-01-17T21:49:00Z</dcterms:modified>
</cp:coreProperties>
</file>