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4" r:id="rId2"/>
    <p:sldId id="275" r:id="rId3"/>
    <p:sldId id="276" r:id="rId4"/>
    <p:sldId id="287" r:id="rId5"/>
    <p:sldId id="288" r:id="rId6"/>
    <p:sldId id="289" r:id="rId7"/>
    <p:sldId id="290" r:id="rId8"/>
    <p:sldId id="283" r:id="rId9"/>
    <p:sldId id="280" r:id="rId10"/>
    <p:sldId id="282" r:id="rId11"/>
    <p:sldId id="291" r:id="rId12"/>
    <p:sldId id="286" r:id="rId13"/>
    <p:sldId id="292" r:id="rId14"/>
    <p:sldId id="284" r:id="rId15"/>
    <p:sldId id="293" r:id="rId16"/>
    <p:sldId id="296" r:id="rId17"/>
    <p:sldId id="297" r:id="rId18"/>
    <p:sldId id="298" r:id="rId19"/>
    <p:sldId id="304" r:id="rId20"/>
    <p:sldId id="305" r:id="rId21"/>
    <p:sldId id="306" r:id="rId22"/>
    <p:sldId id="307" r:id="rId23"/>
    <p:sldId id="308" r:id="rId24"/>
    <p:sldId id="299" r:id="rId25"/>
    <p:sldId id="309" r:id="rId26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20" autoAdjust="0"/>
    <p:restoredTop sz="94660"/>
  </p:normalViewPr>
  <p:slideViewPr>
    <p:cSldViewPr snapToGrid="0" snapToObjects="1">
      <p:cViewPr>
        <p:scale>
          <a:sx n="47" d="100"/>
          <a:sy n="47" d="100"/>
        </p:scale>
        <p:origin x="1325" y="7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EDD431-36FA-4FBB-BC36-869562279400}" type="datetimeFigureOut">
              <a:rPr lang="en-US" altLang="en-US"/>
              <a:pPr>
                <a:defRPr/>
              </a:pPr>
              <a:t>2/11/2015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BE6388-11DB-4C11-BDA0-2DF5DA30E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86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28DA39-6696-4154-8FF7-C03653DEB584}" type="datetimeFigureOut">
              <a:rPr lang="en-US" altLang="en-US"/>
              <a:pPr>
                <a:defRPr/>
              </a:pPr>
              <a:t>2/11/2015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34CA85-DA9B-47E6-AFD9-9802CD127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8967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F428F5-9CA1-4254-8057-B1FCC54F6BC5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99291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2" y="1532443"/>
            <a:ext cx="3637261" cy="181128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2" y="3718898"/>
            <a:ext cx="1783159" cy="361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6735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53525" cy="5157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315325" y="2921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38125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5156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1583857"/>
            <a:ext cx="3737844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3930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3810941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712598"/>
            <a:ext cx="4480560" cy="44309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72BFB-CE1E-43CF-9E94-C6DFD31B6322}" type="datetime1">
              <a:rPr lang="en-US" altLang="en-US"/>
              <a:pPr>
                <a:defRPr/>
              </a:pPr>
              <a:t>2/11/2015</a:t>
            </a:fld>
            <a:endParaRPr lang="en-US" alt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48B54-E0A7-4C0C-87C9-95B0C9401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64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8315553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B97AB-75A1-4810-A205-5D1D8900B581}" type="datetime1">
              <a:rPr lang="en-US" altLang="en-US"/>
              <a:pPr>
                <a:defRPr/>
              </a:pPr>
              <a:t>2/11/2015</a:t>
            </a:fld>
            <a:endParaRPr lang="en-US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36F3D-CEB9-4D26-A874-822376366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9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34950"/>
            <a:ext cx="67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53525" cy="712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38125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1901E90-CD67-4789-BA17-826A5FB8F3EA}" type="datetime1">
              <a:rPr lang="en-US" altLang="en-US"/>
              <a:pPr>
                <a:defRPr/>
              </a:pPr>
              <a:t>2/11/2015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9AA66D-6665-40C9-999C-99F7C022F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1" r:id="rId3"/>
    <p:sldLayoutId id="2147483732" r:id="rId4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286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0858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EG1003: Introduction to Engineering and Design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1209675"/>
            <a:ext cx="8153400" cy="12192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Introduction to LabVIEW</a:t>
            </a: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4" name="Picture 2" descr="https://manual.eg.poly.edu/images/f/fb/Lab_labview_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2101850"/>
            <a:ext cx="2722562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Controls and Indicators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868363" y="120332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Icon in back panel represents object in front panel</a:t>
            </a:r>
          </a:p>
        </p:txBody>
      </p:sp>
      <p:pic>
        <p:nvPicPr>
          <p:cNvPr id="1434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763838"/>
            <a:ext cx="72898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966913" y="2574925"/>
            <a:ext cx="3714750" cy="1920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1846263" y="2574925"/>
            <a:ext cx="3957637" cy="1212850"/>
            <a:chOff x="491" y="2496"/>
            <a:chExt cx="3239" cy="528"/>
          </a:xfrm>
        </p:grpSpPr>
        <p:grpSp>
          <p:nvGrpSpPr>
            <p:cNvPr id="14345" name="Group 7"/>
            <p:cNvGrpSpPr>
              <a:grpSpLocks/>
            </p:cNvGrpSpPr>
            <p:nvPr/>
          </p:nvGrpSpPr>
          <p:grpSpPr bwMode="auto">
            <a:xfrm>
              <a:off x="491" y="2496"/>
              <a:ext cx="336" cy="528"/>
              <a:chOff x="491" y="2496"/>
              <a:chExt cx="336" cy="528"/>
            </a:xfrm>
          </p:grpSpPr>
          <p:sp>
            <p:nvSpPr>
              <p:cNvPr id="14349" name="AutoShape 8"/>
              <p:cNvSpPr>
                <a:spLocks noChangeArrowheads="1"/>
              </p:cNvSpPr>
              <p:nvPr/>
            </p:nvSpPr>
            <p:spPr bwMode="auto">
              <a:xfrm>
                <a:off x="491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50" name="Line 9"/>
              <p:cNvSpPr>
                <a:spLocks noChangeShapeType="1"/>
              </p:cNvSpPr>
              <p:nvPr/>
            </p:nvSpPr>
            <p:spPr bwMode="auto">
              <a:xfrm>
                <a:off x="582" y="2496"/>
                <a:ext cx="16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46" name="Group 10"/>
            <p:cNvGrpSpPr>
              <a:grpSpLocks/>
            </p:cNvGrpSpPr>
            <p:nvPr/>
          </p:nvGrpSpPr>
          <p:grpSpPr bwMode="auto">
            <a:xfrm>
              <a:off x="3394" y="2496"/>
              <a:ext cx="336" cy="528"/>
              <a:chOff x="3394" y="2496"/>
              <a:chExt cx="336" cy="528"/>
            </a:xfrm>
          </p:grpSpPr>
          <p:sp>
            <p:nvSpPr>
              <p:cNvPr id="14347" name="AutoShape 11"/>
              <p:cNvSpPr>
                <a:spLocks noChangeArrowheads="1"/>
              </p:cNvSpPr>
              <p:nvPr/>
            </p:nvSpPr>
            <p:spPr bwMode="auto">
              <a:xfrm>
                <a:off x="3394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48" name="Line 12"/>
              <p:cNvSpPr>
                <a:spLocks noChangeShapeType="1"/>
              </p:cNvSpPr>
              <p:nvPr/>
            </p:nvSpPr>
            <p:spPr bwMode="auto">
              <a:xfrm>
                <a:off x="3480" y="2496"/>
                <a:ext cx="16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3289300" y="2301875"/>
            <a:ext cx="3232150" cy="18891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3166927" y="2301770"/>
            <a:ext cx="3547454" cy="1419997"/>
            <a:chOff x="491" y="2496"/>
            <a:chExt cx="3239" cy="528"/>
          </a:xfrm>
          <a:solidFill>
            <a:srgbClr val="00B050"/>
          </a:solidFill>
        </p:grpSpPr>
        <p:grpSp>
          <p:nvGrpSpPr>
            <p:cNvPr id="31" name="Group 7"/>
            <p:cNvGrpSpPr>
              <a:grpSpLocks/>
            </p:cNvGrpSpPr>
            <p:nvPr/>
          </p:nvGrpSpPr>
          <p:grpSpPr bwMode="auto">
            <a:xfrm>
              <a:off x="491" y="2496"/>
              <a:ext cx="336" cy="528"/>
              <a:chOff x="491" y="2496"/>
              <a:chExt cx="336" cy="528"/>
            </a:xfrm>
            <a:grpFill/>
          </p:grpSpPr>
          <p:sp>
            <p:nvSpPr>
              <p:cNvPr id="35" name="AutoShape 8"/>
              <p:cNvSpPr>
                <a:spLocks noChangeArrowheads="1"/>
              </p:cNvSpPr>
              <p:nvPr/>
            </p:nvSpPr>
            <p:spPr bwMode="auto">
              <a:xfrm>
                <a:off x="491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Line 9"/>
              <p:cNvSpPr>
                <a:spLocks noChangeShapeType="1"/>
              </p:cNvSpPr>
              <p:nvPr/>
            </p:nvSpPr>
            <p:spPr bwMode="auto">
              <a:xfrm>
                <a:off x="582" y="2496"/>
                <a:ext cx="168" cy="0"/>
              </a:xfrm>
              <a:prstGeom prst="lin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2" name="Group 10"/>
            <p:cNvGrpSpPr>
              <a:grpSpLocks/>
            </p:cNvGrpSpPr>
            <p:nvPr/>
          </p:nvGrpSpPr>
          <p:grpSpPr bwMode="auto">
            <a:xfrm>
              <a:off x="3394" y="2496"/>
              <a:ext cx="336" cy="528"/>
              <a:chOff x="3394" y="2496"/>
              <a:chExt cx="336" cy="528"/>
            </a:xfrm>
            <a:grpFill/>
          </p:grpSpPr>
          <p:sp>
            <p:nvSpPr>
              <p:cNvPr id="33" name="AutoShape 11"/>
              <p:cNvSpPr>
                <a:spLocks noChangeArrowheads="1"/>
              </p:cNvSpPr>
              <p:nvPr/>
            </p:nvSpPr>
            <p:spPr bwMode="auto">
              <a:xfrm>
                <a:off x="3394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Line 12"/>
              <p:cNvSpPr>
                <a:spLocks noChangeShapeType="1"/>
              </p:cNvSpPr>
              <p:nvPr/>
            </p:nvSpPr>
            <p:spPr bwMode="auto">
              <a:xfrm>
                <a:off x="3480" y="2496"/>
                <a:ext cx="168" cy="0"/>
              </a:xfrm>
              <a:prstGeom prst="lin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Color Representation</a:t>
            </a:r>
          </a:p>
        </p:txBody>
      </p:sp>
      <p:pic>
        <p:nvPicPr>
          <p:cNvPr id="4" name="Picture 15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0" y="858838"/>
            <a:ext cx="3759200" cy="4060825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LabVIEW Tools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31863"/>
            <a:ext cx="6450013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LabVIEW Functions </a:t>
            </a:r>
            <a:r>
              <a:rPr lang="en-US" alt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(</a:t>
            </a: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View </a:t>
            </a:r>
            <a:r>
              <a:rPr lang="en-US" alt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&gt; Functions</a:t>
            </a: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930275" y="1079500"/>
            <a:ext cx="7413625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982663"/>
            <a:ext cx="6591300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Structures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Allow programmer to produce conditional statements or multiple outputs, based on input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Example</a:t>
            </a:r>
          </a:p>
          <a:p>
            <a:pPr marL="858838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Case Structure</a:t>
            </a:r>
          </a:p>
          <a:p>
            <a:pPr marL="858838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Executes code based </a:t>
            </a:r>
          </a:p>
          <a:p>
            <a:pPr marL="401638" indent="0">
              <a:spcBef>
                <a:spcPts val="1200"/>
              </a:spcBef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     on input value</a:t>
            </a:r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081213"/>
            <a:ext cx="2084387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NI-ELVIS Board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National Instruments’ Educational Laboratory Virtual Instrumentation Suite Board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Interface that exchanges data (sends/receives) between the computer and the outside world</a:t>
            </a:r>
          </a:p>
          <a:p>
            <a:pPr marL="0" indent="0">
              <a:spcBef>
                <a:spcPts val="1200"/>
              </a:spcBef>
              <a:defRPr/>
            </a:pPr>
            <a:endParaRPr lang="en-US" altLang="en-US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marL="1481138" indent="-1481138">
              <a:spcBef>
                <a:spcPts val="1200"/>
              </a:spcBef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References:  See EG1003 Online Manual, National Instruments documentation, and other LabVIEW oriented websites (i.e. IIT’s LabVIEW for Dummies</a:t>
            </a:r>
            <a:r>
              <a:rPr lang="en-US" sz="2000" b="1" baseline="30000" dirty="0" smtClean="0">
                <a:solidFill>
                  <a:srgbClr val="000066"/>
                </a:solidFill>
              </a:rPr>
              <a:t>©</a:t>
            </a: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)</a:t>
            </a:r>
          </a:p>
          <a:p>
            <a:pPr marL="0" indent="0">
              <a:spcBef>
                <a:spcPts val="1200"/>
              </a:spcBef>
              <a:defRPr/>
            </a:pPr>
            <a:endParaRPr lang="en-US" altLang="en-US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4765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Pattern </a:t>
            </a: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and Pin activation 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Activate multiple pins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Use compound arithmetic operator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Add as many inputs as needed</a:t>
            </a:r>
          </a:p>
          <a:p>
            <a:pPr marL="9144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Click and drag the bottom to add inputs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Link sum to Build Array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652713"/>
            <a:ext cx="10953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Materials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Computer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with LabVIEW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NI-ELVIS Board</a:t>
            </a:r>
            <a:endParaRPr lang="en-US" altLang="en-US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Wires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defRPr/>
            </a:pPr>
            <a:endParaRPr lang="en-US" altLang="en-US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1443038"/>
            <a:ext cx="23145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368300" y="1190625"/>
            <a:ext cx="190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800000"/>
                </a:solidFill>
                <a:latin typeface="Tahoma" panose="020B0604030504040204" pitchFamily="34" charset="0"/>
              </a:rPr>
              <a:t>Program 1: Simple Calculator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2: Thermal Control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3: Lighting System</a:t>
            </a: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2273300" y="712788"/>
            <a:ext cx="0" cy="4410075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1190625"/>
            <a:ext cx="6870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Program 1: Simple Calculator VI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Create program simulating basic calculator 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Able to add, subtract, and multiply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3348038"/>
            <a:ext cx="190976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68300" y="1190625"/>
            <a:ext cx="190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800000"/>
                </a:solidFill>
                <a:latin typeface="Tahoma" panose="020B0604030504040204" pitchFamily="34" charset="0"/>
              </a:rPr>
              <a:t>Program 1: Simple Calculator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2: Thermal Control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3: Lighting System</a:t>
            </a: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2273300" y="712788"/>
            <a:ext cx="0" cy="4410075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73300" y="712788"/>
            <a:ext cx="6870700" cy="50022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1: Simple Calculator VI</a:t>
            </a:r>
            <a:endParaRPr lang="en-US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 panel of program must have: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slide to control 3 different arithmetic operations    (add +; subtract -; multiply *)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LED (Boolean) indicators to show which arithmetic operation is selected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numeric controls for inputting numbers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numeric indicator to display results</a:t>
            </a:r>
          </a:p>
          <a:p>
            <a:pPr marL="0" lvl="1" indent="0" eaLnBrk="1" hangingPunct="1"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panel should have: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case statement to control arithmetic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Overview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1371600" y="1222375"/>
            <a:ext cx="69723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Objective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Background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Materials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Procedure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Report / Presentation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Closing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68300" y="1190625"/>
            <a:ext cx="190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1: Simple Calculator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800000"/>
                </a:solidFill>
                <a:latin typeface="Tahoma" panose="020B0604030504040204" pitchFamily="34" charset="0"/>
              </a:rPr>
              <a:t>Program 2: Thermal Control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800000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3: Lighting System</a:t>
            </a: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2273300" y="712788"/>
            <a:ext cx="0" cy="4410075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73300" y="712788"/>
            <a:ext cx="6870700" cy="50022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2: Thermal Control VI</a:t>
            </a:r>
          </a:p>
          <a:p>
            <a:pPr marL="4572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heating/cooling system</a:t>
            </a:r>
          </a:p>
          <a:p>
            <a:pPr marL="4572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requirements- Automatic Mode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Regulate house air temperature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 is ON when temperature is greater than 80</a:t>
            </a:r>
            <a:r>
              <a:rPr lang="en-US" sz="2000" baseline="30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Heater is ON when the temperature is less than 60</a:t>
            </a:r>
            <a:r>
              <a:rPr lang="en-US" sz="2000" baseline="30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Heater and AC are OFF when temperature is between 60</a:t>
            </a:r>
            <a:r>
              <a:rPr lang="en-US" sz="2000" baseline="30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 and 80</a:t>
            </a:r>
            <a:r>
              <a:rPr lang="en-US" sz="2000" baseline="30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</a:p>
          <a:p>
            <a:pPr marL="4572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requirements- Manual Mode</a:t>
            </a:r>
          </a:p>
          <a:p>
            <a:pPr lvl="1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Heater and AC power are controlled directly by user (overrides automatic mode)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368300" y="1190625"/>
            <a:ext cx="190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1: Simple Calculator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800000"/>
                </a:solidFill>
                <a:latin typeface="Tahoma" panose="020B0604030504040204" pitchFamily="34" charset="0"/>
              </a:rPr>
              <a:t>Program 2: Thermal Control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800000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3: Lighting System</a:t>
            </a:r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2273300" y="712788"/>
            <a:ext cx="0" cy="4410075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73300" y="712788"/>
            <a:ext cx="6870700" cy="50022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2: Thermal Control VI</a:t>
            </a:r>
          </a:p>
          <a:p>
            <a:pPr marL="0" lvl="1" indent="0" eaLnBrk="1" hangingPunct="1">
              <a:spcBef>
                <a:spcPts val="30"/>
              </a:spcBef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 panel must have: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LEDs</a:t>
            </a:r>
          </a:p>
          <a:p>
            <a:pPr marL="1427163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 on/off indicator</a:t>
            </a:r>
          </a:p>
          <a:p>
            <a:pPr marL="1427163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Heater on/off indicator</a:t>
            </a:r>
          </a:p>
          <a:p>
            <a:pPr marL="1427163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Manual operation on/off indicator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switches for AC, heater and system operation (automatic/manual)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temperature control represented by a thermometer</a:t>
            </a:r>
          </a:p>
          <a:p>
            <a:pPr marL="0" lvl="1" indent="0" eaLnBrk="1" hangingPunct="1">
              <a:spcBef>
                <a:spcPts val="30"/>
              </a:spcBef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panel should have:</a:t>
            </a:r>
          </a:p>
          <a:p>
            <a:pPr marL="914400" lvl="1" indent="-45720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Boolean case statement to control manual and automatic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368300" y="1190625"/>
            <a:ext cx="190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1: Simple Calculator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2: Thermal Control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800000"/>
                </a:solidFill>
                <a:latin typeface="Tahoma" panose="020B0604030504040204" pitchFamily="34" charset="0"/>
              </a:rPr>
              <a:t>Program 3: Lighting System</a:t>
            </a:r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2273300" y="712788"/>
            <a:ext cx="0" cy="4410075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712788"/>
            <a:ext cx="6870700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Program 3: Lighting System VI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ts val="25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Simulate typical household lighting system</a:t>
            </a:r>
          </a:p>
          <a:p>
            <a:pPr lvl="1" eaLnBrk="1" hangingPunct="1">
              <a:spcBef>
                <a:spcPts val="25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ts val="25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Use Boolean indicators in conjunction with real LEDs to illustrate operation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3144838"/>
            <a:ext cx="1638300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68300" y="1190625"/>
            <a:ext cx="190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1: Simple Calculator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000066"/>
                </a:solidFill>
                <a:latin typeface="Tahoma" panose="020B0604030504040204" pitchFamily="34" charset="0"/>
              </a:rPr>
              <a:t>Program 2: Thermal Control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 b="1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 b="1">
                <a:solidFill>
                  <a:srgbClr val="800000"/>
                </a:solidFill>
                <a:latin typeface="Tahoma" panose="020B0604030504040204" pitchFamily="34" charset="0"/>
              </a:rPr>
              <a:t>Program 3: Lighting System</a:t>
            </a: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2273300" y="712788"/>
            <a:ext cx="0" cy="4410075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73300" y="712788"/>
            <a:ext cx="6870700" cy="50022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3: Lighting System VI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 panel must have:</a:t>
            </a:r>
          </a:p>
          <a:p>
            <a:pPr marL="914400" indent="-43815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power on/off switch for all lights</a:t>
            </a:r>
          </a:p>
          <a:p>
            <a:pPr marL="914400" indent="-43815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lights, each representing a different room  </a:t>
            </a:r>
          </a:p>
          <a:p>
            <a:pPr marL="914400" indent="-43815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light should have a separate on/off switch 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panel should have:</a:t>
            </a:r>
          </a:p>
          <a:p>
            <a:pPr marL="914400" indent="-43815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“NI </a:t>
            </a:r>
            <a:r>
              <a:rPr lang="en-US" sz="2000" dirty="0" err="1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ELVISmx</a:t>
            </a: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Digital Writer node” setup to control LEDs through board</a:t>
            </a:r>
          </a:p>
          <a:p>
            <a:pPr marL="914400" indent="-43815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Boolean case for each LED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world</a:t>
            </a:r>
          </a:p>
          <a:p>
            <a:pPr marL="914400" indent="-438150" eaLnBrk="1" hangingPunct="1">
              <a:spcBef>
                <a:spcPts val="3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LED assembly (depict real lights)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Assignment: Report/Presentation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47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Submit a Zip file with all LabVIEW programs (.vi)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No Presentation for this Lab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Individual report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Title page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Discussion topics in the manual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Scan in data and lab notes (ask TA for assistance)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Closing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71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Have all lab notes signed by TA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Each team member should have turn using software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Save Heating and Cooling VI – to be used in a future lab session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Submit all work electronically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Return all unused materials to 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Objective</a:t>
            </a: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930275" y="107632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Familiarization with graphical programming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Obtain data from outside the computer using simulated instrumentation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Use this knowledge to create programs in LabVIEW</a:t>
            </a:r>
          </a:p>
          <a:p>
            <a:pPr marL="1371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Simple calculator</a:t>
            </a:r>
          </a:p>
          <a:p>
            <a:pPr marL="1371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Heating and cooling system</a:t>
            </a:r>
          </a:p>
          <a:p>
            <a:pPr marL="1371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Lighting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What is LabVIEW?</a:t>
            </a: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2898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Laboratory Virtual Instrument Engineering Workbench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Graphical programming language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Used for data acquisition, instrument control, and signal processing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Based on G programming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Text-based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528638" y="911225"/>
            <a:ext cx="4884737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2798763" y="1006475"/>
          <a:ext cx="3806825" cy="394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Bitmap Image" r:id="rId3" imgW="4944165" imgH="5582429" progId="PBrush">
                  <p:embed/>
                </p:oleObj>
              </mc:Choice>
              <mc:Fallback>
                <p:oleObj name="Bitmap Image" r:id="rId3" imgW="4944165" imgH="5582429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1006475"/>
                        <a:ext cx="3806825" cy="394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Graphic-based</a:t>
            </a:r>
          </a:p>
        </p:txBody>
      </p:sp>
      <p:pic>
        <p:nvPicPr>
          <p:cNvPr id="1024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308100"/>
            <a:ext cx="25971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/>
          <a:stretch>
            <a:fillRect/>
          </a:stretch>
        </p:blipFill>
        <p:spPr bwMode="auto">
          <a:xfrm>
            <a:off x="5229225" y="1308100"/>
            <a:ext cx="25495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LabVIEW Programs (VIs)</a:t>
            </a: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Called “Virtual Instruments” (VIs)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Appearance and operation imitates actual physical instruments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3295650"/>
            <a:ext cx="1989138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3240088"/>
            <a:ext cx="146367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76438" y="2668588"/>
            <a:ext cx="28495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Without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738813" y="2665413"/>
            <a:ext cx="19827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</a:t>
            </a:r>
            <a:endParaRPr lang="en-US" sz="44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Applications in EG1003</a:t>
            </a:r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476250" y="1003300"/>
            <a:ext cx="82296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Heat Transfer and Thermal Insulation Lab</a:t>
            </a:r>
          </a:p>
          <a:p>
            <a:pPr marL="13716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Temperature Recording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Electronic Filters Lab</a:t>
            </a:r>
          </a:p>
          <a:p>
            <a:pPr marL="13716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Oscilloscope (</a:t>
            </a:r>
            <a:r>
              <a:rPr lang="en-US" altLang="en-US" dirty="0" err="1" smtClean="0">
                <a:solidFill>
                  <a:srgbClr val="000066"/>
                </a:solidFill>
                <a:latin typeface="Tahoma" panose="020B0604030504040204" pitchFamily="34" charset="0"/>
              </a:rPr>
              <a:t>SignalExpress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)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Semester Long Project – Supermarket, Train</a:t>
            </a:r>
          </a:p>
          <a:p>
            <a:pPr marL="13716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Lighting system and heater/AC</a:t>
            </a:r>
          </a:p>
          <a:p>
            <a:pPr marL="13716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Security system</a:t>
            </a:r>
          </a:p>
          <a:p>
            <a:pPr marL="13716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Light sensors</a:t>
            </a:r>
          </a:p>
          <a:p>
            <a:pPr marL="13716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Switches rail paths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altLang="en-US" sz="20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LabVIEW Interface</a:t>
            </a: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930275" y="960438"/>
            <a:ext cx="73263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</p:txBody>
      </p:sp>
      <p:pic>
        <p:nvPicPr>
          <p:cNvPr id="1331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1"/>
          <a:stretch>
            <a:fillRect/>
          </a:stretch>
        </p:blipFill>
        <p:spPr bwMode="auto">
          <a:xfrm>
            <a:off x="152400" y="958850"/>
            <a:ext cx="27432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3052763" y="960438"/>
            <a:ext cx="5878512" cy="1187450"/>
            <a:chOff x="1872" y="1056"/>
            <a:chExt cx="4128" cy="748"/>
          </a:xfrm>
        </p:grpSpPr>
        <p:sp>
          <p:nvSpPr>
            <p:cNvPr id="13322" name="AutoShape 6"/>
            <p:cNvSpPr>
              <a:spLocks noChangeArrowheads="1"/>
            </p:cNvSpPr>
            <p:nvPr/>
          </p:nvSpPr>
          <p:spPr bwMode="auto">
            <a:xfrm>
              <a:off x="1872" y="1056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23" name="Text Box 7"/>
            <p:cNvSpPr txBox="1">
              <a:spLocks noChangeArrowheads="1"/>
            </p:cNvSpPr>
            <p:nvPr/>
          </p:nvSpPr>
          <p:spPr bwMode="auto">
            <a:xfrm>
              <a:off x="2592" y="1056"/>
              <a:ext cx="340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66"/>
                  </a:solidFill>
                  <a:latin typeface="Tahoma" panose="020B0604030504040204" pitchFamily="34" charset="0"/>
                </a:rPr>
                <a:t>Front Panel - User Interface (UI), where the program is controlled and executed</a:t>
              </a:r>
            </a:p>
          </p:txBody>
        </p:sp>
      </p:grpSp>
      <p:pic>
        <p:nvPicPr>
          <p:cNvPr id="1331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9"/>
          <a:stretch>
            <a:fillRect/>
          </a:stretch>
        </p:blipFill>
        <p:spPr bwMode="auto">
          <a:xfrm>
            <a:off x="5832475" y="2147888"/>
            <a:ext cx="2743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9" name="Group 8"/>
          <p:cNvGrpSpPr>
            <a:grpSpLocks/>
          </p:cNvGrpSpPr>
          <p:nvPr/>
        </p:nvGrpSpPr>
        <p:grpSpPr bwMode="auto">
          <a:xfrm>
            <a:off x="660400" y="3817938"/>
            <a:ext cx="5332413" cy="1187450"/>
            <a:chOff x="0" y="3504"/>
            <a:chExt cx="3888" cy="748"/>
          </a:xfrm>
        </p:grpSpPr>
        <p:sp>
          <p:nvSpPr>
            <p:cNvPr id="13320" name="Text Box 9"/>
            <p:cNvSpPr txBox="1">
              <a:spLocks noChangeArrowheads="1"/>
            </p:cNvSpPr>
            <p:nvPr/>
          </p:nvSpPr>
          <p:spPr bwMode="auto">
            <a:xfrm>
              <a:off x="0" y="3504"/>
              <a:ext cx="340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66"/>
                  </a:solidFill>
                  <a:latin typeface="Tahoma" panose="020B0604030504040204" pitchFamily="34" charset="0"/>
                </a:rPr>
                <a:t>Back Panel (Block Diagram) - The internal circuit where the program code is written</a:t>
              </a:r>
            </a:p>
          </p:txBody>
        </p:sp>
        <p:sp>
          <p:nvSpPr>
            <p:cNvPr id="13321" name="AutoShape 10"/>
            <p:cNvSpPr>
              <a:spLocks noChangeArrowheads="1"/>
            </p:cNvSpPr>
            <p:nvPr/>
          </p:nvSpPr>
          <p:spPr bwMode="auto">
            <a:xfrm flipH="1">
              <a:off x="3168" y="3600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5908</TotalTime>
  <Words>778</Words>
  <Application>Microsoft Office PowerPoint</Application>
  <PresentationFormat>On-screen Show (16:9)</PresentationFormat>
  <Paragraphs>162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Courier New</vt:lpstr>
      <vt:lpstr>Tahoma</vt:lpstr>
      <vt:lpstr>Wingdings</vt:lpstr>
      <vt:lpstr>NYU Schools Master Template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Bresnahan</dc:creator>
  <cp:lastModifiedBy>Rondell Sinanan</cp:lastModifiedBy>
  <cp:revision>55</cp:revision>
  <dcterms:created xsi:type="dcterms:W3CDTF">2013-09-03T13:03:01Z</dcterms:created>
  <dcterms:modified xsi:type="dcterms:W3CDTF">2015-02-12T04:54:21Z</dcterms:modified>
</cp:coreProperties>
</file>