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83" r:id="rId10"/>
    <p:sldId id="284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86" r:id="rId19"/>
    <p:sldId id="287" r:id="rId20"/>
    <p:sldId id="288" r:id="rId21"/>
    <p:sldId id="274" r:id="rId22"/>
    <p:sldId id="289" r:id="rId23"/>
    <p:sldId id="276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5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6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7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0424"/>
            <a:ext cx="12192000" cy="2387600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LabVIEW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mages.coolestech.com/uploads/2013/11/labview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9" y="3257137"/>
            <a:ext cx="3154362" cy="27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Controls and Indicators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0" y="3591051"/>
            <a:ext cx="11677650" cy="215993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Icons in back panel represent objects in front panel</a:t>
            </a:r>
          </a:p>
          <a:p>
            <a:pPr marL="1038225" indent="-571500" defTabSz="354013" eaLnBrk="1" fontAlgn="auto" hangingPunct="1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038225" indent="-571500" defTabSz="354013" eaLnBrk="1" fontAlgn="auto" hangingPunct="1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Controls can be identified by a triangle on the right of the block shown on the back panel</a:t>
            </a:r>
          </a:p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99" y="1036982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09418" y="2025570"/>
            <a:ext cx="1076445" cy="6018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78592" y="2025570"/>
            <a:ext cx="740780" cy="71763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07711" y="2013075"/>
            <a:ext cx="1076445" cy="601883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06495" y="2025570"/>
            <a:ext cx="740780" cy="71763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20588" y="2314016"/>
            <a:ext cx="25580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384156" y="2174582"/>
            <a:ext cx="2222339" cy="15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Toolbar &amp;Tools Panel 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06390" y="2865610"/>
            <a:ext cx="4850296" cy="319448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once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Continuously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Stop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Pause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Highlight Execution 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51246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020" y="1636323"/>
            <a:ext cx="2173035" cy="4452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4669841" y="2924856"/>
            <a:ext cx="3923153" cy="307799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Automatic Tool Selector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Positioning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Labeling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06148" y="2808029"/>
            <a:ext cx="4042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Wiring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Scrolling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Probe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Coloring Tool</a:t>
            </a:r>
          </a:p>
          <a:p>
            <a:pPr marL="923925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Get Color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029" y="933359"/>
            <a:ext cx="1042237" cy="19068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" y="731520"/>
            <a:ext cx="4956686" cy="544068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87" y="731520"/>
            <a:ext cx="7235312" cy="544068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LabVIEW Functions (View &gt; Functions)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172274" y="1230284"/>
            <a:ext cx="6565297" cy="45239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Functions palette contains the VIs, functions and constants you use to create the block diagram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Only items highlighted in red will be covered in this course </a:t>
            </a: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0"/>
          <a:stretch/>
        </p:blipFill>
        <p:spPr bwMode="auto">
          <a:xfrm>
            <a:off x="1182060" y="1149465"/>
            <a:ext cx="3717333" cy="457905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36985" y="1717833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7106" y="1717833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6985" y="2559805"/>
            <a:ext cx="887240" cy="742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7106" y="2559805"/>
            <a:ext cx="887240" cy="742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16949" y="2559805"/>
            <a:ext cx="887240" cy="742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6985" y="3303189"/>
            <a:ext cx="887240" cy="822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7106" y="3303189"/>
            <a:ext cx="887240" cy="822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NI-ELVIS Board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230284"/>
            <a:ext cx="11737571" cy="452397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National Instruments’ Educational Laboratory Virtual Instrumentation Suite Board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Interface that exchanges data (sends/receives) between the computer and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outside world</a:t>
            </a:r>
          </a:p>
          <a:p>
            <a:pPr marL="1095375" lvl="1" indent="0" defTabSz="354013" eaLnBrk="1" fontAlgn="auto" hangingPunct="1">
              <a:spcAft>
                <a:spcPts val="600"/>
              </a:spcAft>
              <a:buSzPct val="100000"/>
              <a:buNone/>
              <a:defRPr/>
            </a:pPr>
            <a:endParaRPr lang="en-US" sz="30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41463" lvl="1" indent="0" defTabSz="354013" eaLnBrk="1" fontAlgn="auto" hangingPunct="1">
              <a:spcAft>
                <a:spcPts val="600"/>
              </a:spcAft>
              <a:buSzPct val="100000"/>
              <a:buNone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References:  See EG1003 Online Manual, National Instruments documentation, and other LabVIEW oriented websites (i.e. IIT’s LabVIEW for Dummies©)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Pattern and Pin activation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230284"/>
            <a:ext cx="11737571" cy="452397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Activate multiple pins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 compound arithmetic operator 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Add as many inputs as needed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Click and drag the bottom to add inputs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Link sum to Build Array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010" y="3573030"/>
            <a:ext cx="1095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Materials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230284"/>
            <a:ext cx="11737571" cy="452397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Computer with LabVIEW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NI-ELVIS Board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Wires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3D Printed Heat Cube 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11624"/>
            <a:ext cx="11737571" cy="4642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(Simple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Calculator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):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Create program simulating basic calculator 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Able to add, subtract,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 multiply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8" y="3375910"/>
            <a:ext cx="3293698" cy="2587317"/>
          </a:xfrm>
          <a:prstGeom prst="rect">
            <a:avLst/>
          </a:prstGeom>
          <a:noFill/>
          <a:ln w="9525">
            <a:solidFill>
              <a:srgbClr val="5706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737571" cy="479413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 of program must have: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slide to control 3 different arithmetic operations    </a:t>
            </a:r>
            <a:endParaRPr lang="en-US" sz="30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add +; subtract -; multiply *)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LED (Boolean) indicators to show which arithmetic operation is selected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Two numeric controls for inputting numbers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One numeric indicator to display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results</a:t>
            </a:r>
          </a:p>
          <a:p>
            <a:pPr marL="1038225" lvl="1" indent="-5715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panel should have: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case statement to control arithmetic operations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4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11624"/>
            <a:ext cx="11737571" cy="4642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 (Lighting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System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VI): </a:t>
            </a:r>
          </a:p>
          <a:p>
            <a:pPr marL="1038225" indent="-571500" defTabSz="354013" eaLnBrk="1" fontAlgn="auto" hangingPunct="1">
              <a:lnSpc>
                <a:spcPct val="20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Simulate typical household lighting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system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038225" indent="-571500" defTabSz="354013" eaLnBrk="1" fontAlgn="auto" hangingPunct="1">
              <a:lnSpc>
                <a:spcPct val="20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 Boolean indicators in conjunction with real LEDs to illustrate operation</a:t>
            </a:r>
          </a:p>
          <a:p>
            <a:pPr marL="914400" indent="-447675" defTabSz="354013" eaLnBrk="1" fontAlgn="auto" hangingPunct="1">
              <a:lnSpc>
                <a:spcPct val="2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271" y="3984193"/>
            <a:ext cx="16383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4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912765" cy="479413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must have: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Main power on/off switch for all lights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 lights, each representing a different room  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Each light should have a separate on/off switch </a:t>
            </a:r>
          </a:p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panel should have: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“NI </a:t>
            </a:r>
            <a:r>
              <a:rPr lang="en-US" sz="3000" b="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ELVISmx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Digital Writer node” setup to control LEDs through board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Boolean case for each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LED</a:t>
            </a:r>
          </a:p>
          <a:p>
            <a:pPr marL="97472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Real world: Functional LED assembly depict real lights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21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Overview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731520"/>
            <a:ext cx="12192000" cy="544068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26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Objectives</a:t>
            </a:r>
          </a:p>
          <a:p>
            <a:pPr marL="19526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Background</a:t>
            </a:r>
          </a:p>
          <a:p>
            <a:pPr marL="19526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Materials</a:t>
            </a:r>
          </a:p>
          <a:p>
            <a:pPr marL="19526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Procedure</a:t>
            </a:r>
          </a:p>
          <a:p>
            <a:pPr marL="19526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Report/Presentation </a:t>
            </a:r>
          </a:p>
          <a:p>
            <a:pPr marL="19526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Closing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731520"/>
            <a:ext cx="11737571" cy="502273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3 (Thermal Control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VI): </a:t>
            </a:r>
          </a:p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requirements- Automatic Mode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Regulate house air temperature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 is ON when temperature is greater than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80</a:t>
            </a:r>
            <a:r>
              <a:rPr lang="en-US" sz="30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Heater is ON when the temperature is less than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60</a:t>
            </a:r>
            <a:r>
              <a:rPr lang="en-US" sz="30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Heater and AC are OFF when temperature is between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60</a:t>
            </a:r>
            <a:r>
              <a:rPr lang="en-US" sz="30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 80</a:t>
            </a:r>
            <a:r>
              <a:rPr lang="en-US" sz="3000" b="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</a:p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requirements- Manual Mode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Heater and AC power are controlled directly by user (overrides automatic mode)</a:t>
            </a:r>
          </a:p>
          <a:p>
            <a:pPr marL="1095375" lvl="1" indent="0" defTabSz="354013" eaLnBrk="1" fontAlgn="auto" hangingPunct="1">
              <a:lnSpc>
                <a:spcPct val="200000"/>
              </a:lnSpc>
              <a:spcAft>
                <a:spcPts val="600"/>
              </a:spcAft>
              <a:buSzPct val="100000"/>
              <a:defRPr/>
            </a:pP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Procedure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219200"/>
            <a:ext cx="11912765" cy="453505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must have: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LEDs: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AC, Heater, and Manual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operation 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switches for AC, heater and system operation (automatic/manual)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temperature control represented by a thermometer</a:t>
            </a:r>
          </a:p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panel should have: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Boolean case statement to control manual and automatic operations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Procedure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912765" cy="479413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Real World</a:t>
            </a:r>
          </a:p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Functional heating/cooling system “Heat Cube”</a:t>
            </a:r>
          </a:p>
          <a:p>
            <a:pPr marL="1038225" indent="-5715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Import premade VI’s to control fans, heaters and thermometers using your logic program</a:t>
            </a: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Temperature Reading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VI: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Receive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real time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data</a:t>
            </a:r>
            <a:endParaRPr lang="en-US" sz="30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control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VI: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Power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heating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element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52575" lvl="1" indent="-457200" defTabSz="354013" eaLnBrk="1" fontAlgn="auto" hangingPunct="1">
              <a:spcAft>
                <a:spcPts val="600"/>
              </a:spcAft>
              <a:buSzPct val="150000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Cooling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Control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VI: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Power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fan/Cooling unit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Report/Presentation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912765" cy="43378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Submit a Zip file with all LabVIEW programs (.vi)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 Presentation for this Lab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Individual report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Title page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Discussion topics in the manual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Scan in data and lab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notes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Closing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689976" cy="479413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Have all lab notes signed by TA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Each team member should have turn using software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Save Heating and Cooling VI </a:t>
            </a: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Submit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work electronically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Return all unused materials to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21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Objective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731521"/>
            <a:ext cx="11912765" cy="502273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Familiarization with graphical programming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Obtain data from outside the computer using simulated instrumentation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 this knowledge to create programs in LabVIEW</a:t>
            </a:r>
          </a:p>
          <a:p>
            <a:pPr marL="1552575" lvl="1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Simple calculator</a:t>
            </a:r>
          </a:p>
          <a:p>
            <a:pPr marL="1552575" lvl="1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Lighting system</a:t>
            </a:r>
          </a:p>
          <a:p>
            <a:pPr marL="1552575" lvl="1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Heating and cooling system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What is LabVIEW?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27825"/>
            <a:ext cx="12056533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Laboratory Virtual Instrument Engineering Workbench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Graphical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programming language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Used for data acquisition, instrument control, and signal processing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Based on G programming language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Text-based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27825"/>
            <a:ext cx="12192000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algn="ctr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Text-based code for a simple calculator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30011"/>
              </p:ext>
            </p:extLst>
          </p:nvPr>
        </p:nvGraphicFramePr>
        <p:xfrm>
          <a:off x="4115858" y="1297649"/>
          <a:ext cx="3806825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6" imgW="4944165" imgH="5582429" progId="PBrush">
                  <p:embed/>
                </p:oleObj>
              </mc:Choice>
              <mc:Fallback>
                <p:oleObj name="Bitmap Image" r:id="rId6" imgW="4944165" imgH="5582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858" y="1297649"/>
                        <a:ext cx="3806825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0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Graphic-based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5" y="938841"/>
            <a:ext cx="3666067" cy="44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6123262" y="938841"/>
            <a:ext cx="3598841" cy="44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0" y="1127825"/>
            <a:ext cx="12192000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algn="ctr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Graphic-based code for a simple calculator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LabVIEW Programs (VIs)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27825"/>
            <a:ext cx="12192000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0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0" y="1127825"/>
            <a:ext cx="12056533" cy="263137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Called “Virtual Instruments” (VIs)</a:t>
            </a:r>
          </a:p>
          <a:p>
            <a:pPr marL="1038225" indent="-571500" defTabSz="354013" eaLnBrk="1" fontAlgn="auto" hangingPunct="1">
              <a:lnSpc>
                <a:spcPct val="15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Appearance and operation imitates actual physical instruments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05" y="4177146"/>
            <a:ext cx="2656028" cy="1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142471"/>
            <a:ext cx="1938337" cy="19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840038" y="3584005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Without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602413" y="3580830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6525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Applications in EG1003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27825"/>
            <a:ext cx="12192000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8225" indent="-571500" defTabSz="354013" eaLnBrk="1" fontAlgn="auto" hangingPunct="1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 Transfer and Thermal Insulation Lab</a:t>
            </a:r>
          </a:p>
          <a:p>
            <a:pPr marL="1552575" lvl="1" indent="-457200" defTabSz="354013" eaLnBrk="1" fontAlgn="auto" hangingPunct="1">
              <a:spcAft>
                <a:spcPts val="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Temperature Recording</a:t>
            </a:r>
          </a:p>
          <a:p>
            <a:pPr marL="1038225" indent="-571500" defTabSz="354013" eaLnBrk="1" fontAlgn="auto" hangingPunct="1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Electronic Filters Lab</a:t>
            </a:r>
          </a:p>
          <a:p>
            <a:pPr marL="1552575" lvl="1" indent="-457200" defTabSz="354013" eaLnBrk="1" fontAlgn="auto" hangingPunct="1">
              <a:spcAft>
                <a:spcPts val="0"/>
              </a:spcAft>
              <a:buSzPct val="150000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Oscilloscope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3000" b="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SignalExpress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 marL="1038225" indent="-571500" defTabSz="354013" eaLnBrk="1" fontAlgn="auto" hangingPunct="1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Semester Long Project – Supermarket, Train</a:t>
            </a:r>
          </a:p>
          <a:p>
            <a:pPr marL="1552575" lvl="1" indent="-457200" defTabSz="354013" eaLnBrk="1" fontAlgn="auto" hangingPunct="1">
              <a:spcAft>
                <a:spcPts val="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Lighting system and heater/AC</a:t>
            </a:r>
          </a:p>
          <a:p>
            <a:pPr marL="1552575" lvl="1" indent="-457200" defTabSz="354013" eaLnBrk="1" fontAlgn="auto" hangingPunct="1">
              <a:spcAft>
                <a:spcPts val="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Security system</a:t>
            </a:r>
          </a:p>
          <a:p>
            <a:pPr marL="1552575" lvl="1" indent="-457200" defTabSz="354013" eaLnBrk="1" fontAlgn="auto" hangingPunct="1">
              <a:spcAft>
                <a:spcPts val="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Light sensors</a:t>
            </a:r>
          </a:p>
          <a:p>
            <a:pPr marL="1552575" lvl="1" indent="-457200" defTabSz="354013" eaLnBrk="1" fontAlgn="auto" hangingPunct="1">
              <a:spcAft>
                <a:spcPts val="0"/>
              </a:spcAft>
              <a:buSzPct val="150000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Switches rail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paths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Graphic-based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234257" y="955960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577875" y="2836484"/>
            <a:ext cx="3170832" cy="32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6134583" y="955960"/>
            <a:ext cx="6057417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2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 (Block Diagram): The internal circuit where the program code is written</a:t>
            </a:r>
          </a:p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0" y="4194299"/>
            <a:ext cx="6134583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- User Interface (UI), where the program is controlled and executed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31520"/>
            <a:ext cx="6095999" cy="544068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5999" y="731520"/>
            <a:ext cx="6080568" cy="544068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 template" id="{B03D05D7-9FA6-4F2F-A81F-68A2B772794E}" vid="{AC2969D7-21BE-471E-B96F-698BA17E48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 template</Template>
  <TotalTime>247</TotalTime>
  <Words>751</Words>
  <Application>Microsoft Office PowerPoint</Application>
  <PresentationFormat>Widescreen</PresentationFormat>
  <Paragraphs>155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ＭＳ Ｐゴシック</vt:lpstr>
      <vt:lpstr>ＭＳ Ｐゴシック</vt:lpstr>
      <vt:lpstr>EG template</vt:lpstr>
      <vt:lpstr>Bitmap Image</vt:lpstr>
      <vt:lpstr>Introduction to LabVIEW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Rondell Sinanan</cp:lastModifiedBy>
  <cp:revision>35</cp:revision>
  <dcterms:created xsi:type="dcterms:W3CDTF">2015-09-15T21:20:55Z</dcterms:created>
  <dcterms:modified xsi:type="dcterms:W3CDTF">2015-09-26T22:30:56Z</dcterms:modified>
</cp:coreProperties>
</file>