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7" r:id="rId11"/>
    <p:sldId id="278" r:id="rId12"/>
    <p:sldId id="276" r:id="rId13"/>
    <p:sldId id="275" r:id="rId14"/>
    <p:sldId id="273" r:id="rId15"/>
    <p:sldId id="267" r:id="rId16"/>
    <p:sldId id="272" r:id="rId17"/>
    <p:sldId id="270" r:id="rId18"/>
    <p:sldId id="269" r:id="rId19"/>
    <p:sldId id="268" r:id="rId20"/>
    <p:sldId id="264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LabVIEW</a:t>
            </a:r>
          </a:p>
        </p:txBody>
      </p:sp>
      <p:pic>
        <p:nvPicPr>
          <p:cNvPr id="4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473706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Controls and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Icons in back panel represent objects in front panel</a:t>
            </a:r>
          </a:p>
          <a:p>
            <a:pPr>
              <a:lnSpc>
                <a:spcPct val="150000"/>
              </a:lnSpc>
            </a:pPr>
            <a:r>
              <a:rPr lang="en-US" dirty="0"/>
              <a:t>Controls can be identified by a triangle on the right of the block shown on the back panel</a:t>
            </a: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05" y="108510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Toolbar &amp; Tools Panel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23925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56686" y="721895"/>
            <a:ext cx="7235312" cy="5652144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LabVIEW Functions (View &gt; Functions)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diagram.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700797" y="944946"/>
            <a:ext cx="4135898" cy="509464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6715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7409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126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5126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25126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715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5240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NI-ELVIS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National Instruments’ Educational Laboratory Virtual Instrumentation Suite Board</a:t>
            </a:r>
          </a:p>
          <a:p>
            <a:pPr>
              <a:lnSpc>
                <a:spcPct val="150000"/>
              </a:lnSpc>
            </a:pPr>
            <a:r>
              <a:rPr lang="en-US" dirty="0"/>
              <a:t>Interface that exchanges data (sends/receives) between the computer and the </a:t>
            </a:r>
            <a:r>
              <a:rPr lang="en-US" b="1" dirty="0"/>
              <a:t>outside world</a:t>
            </a:r>
          </a:p>
          <a:p>
            <a:pPr marL="685800" lvl="1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3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Dummies©)</a:t>
            </a:r>
          </a:p>
        </p:txBody>
      </p:sp>
    </p:spTree>
    <p:extLst>
      <p:ext uri="{BB962C8B-B14F-4D97-AF65-F5344CB8AC3E}">
        <p14:creationId xmlns:p14="http://schemas.microsoft.com/office/powerpoint/2010/main" val="401211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Computer with LabVIEW</a:t>
            </a:r>
          </a:p>
          <a:p>
            <a:pPr>
              <a:lnSpc>
                <a:spcPct val="150000"/>
              </a:lnSpc>
            </a:pPr>
            <a:r>
              <a:rPr lang="en-US" dirty="0"/>
              <a:t>NI-ELVIS board</a:t>
            </a:r>
          </a:p>
          <a:p>
            <a:pPr>
              <a:lnSpc>
                <a:spcPct val="150000"/>
              </a:lnSpc>
            </a:pPr>
            <a:r>
              <a:rPr lang="en-US" dirty="0"/>
              <a:t>Wires</a:t>
            </a:r>
          </a:p>
          <a:p>
            <a:pPr>
              <a:lnSpc>
                <a:spcPct val="150000"/>
              </a:lnSpc>
            </a:pPr>
            <a:r>
              <a:rPr lang="en-US" dirty="0"/>
              <a:t>3D-Printed Heat Cube</a:t>
            </a:r>
          </a:p>
        </p:txBody>
      </p:sp>
    </p:spTree>
    <p:extLst>
      <p:ext uri="{BB962C8B-B14F-4D97-AF65-F5344CB8AC3E}">
        <p14:creationId xmlns:p14="http://schemas.microsoft.com/office/powerpoint/2010/main" val="360232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4000" b="1" dirty="0"/>
              <a:t>Program 1 (Simple Calculator VI)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Create program simulating basic calculator</a:t>
            </a:r>
          </a:p>
          <a:p>
            <a:pPr>
              <a:lnSpc>
                <a:spcPct val="150000"/>
              </a:lnSpc>
            </a:pPr>
            <a:r>
              <a:rPr lang="en-US" dirty="0"/>
              <a:t>Able to add, subtract, and multiply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Front panel of program must have: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 slide to control 3 different arithmetic operations</a:t>
            </a:r>
            <a:br>
              <a:rPr lang="en-US" dirty="0"/>
            </a:br>
            <a:r>
              <a:rPr lang="en-US" dirty="0"/>
              <a:t>(add +, subtract -, multiply *)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 LED (Boolean) indicators to show which arithmetic operation is selected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Two numeric controls for inputting numbers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 numeric indicator to display results</a:t>
            </a:r>
          </a:p>
          <a:p>
            <a:pPr>
              <a:lnSpc>
                <a:spcPct val="100000"/>
              </a:lnSpc>
            </a:pPr>
            <a:r>
              <a:rPr lang="en-US" dirty="0"/>
              <a:t>Back panel must have: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case statement to control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278605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Program 2 (Thermal Control VI)</a:t>
            </a:r>
          </a:p>
          <a:p>
            <a:pPr>
              <a:lnSpc>
                <a:spcPct val="100000"/>
              </a:lnSpc>
            </a:pPr>
            <a:r>
              <a:rPr lang="en-US" dirty="0"/>
              <a:t>Program requirements – Automatic Mode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Regulate house air temperature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 is ON when temperature is greater than 80</a:t>
            </a:r>
            <a:r>
              <a:rPr lang="en-US" baseline="30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Heater is ON when temperature is less than 60</a:t>
            </a:r>
            <a:r>
              <a:rPr lang="en-US" baseline="30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Both OFF when the temperature is between 60</a:t>
            </a:r>
            <a:r>
              <a:rPr lang="en-US" baseline="30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/>
              <a:t>F &amp; 80</a:t>
            </a:r>
            <a:r>
              <a:rPr lang="en-US" baseline="30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/>
              <a:t>F</a:t>
            </a:r>
          </a:p>
          <a:p>
            <a:pPr>
              <a:lnSpc>
                <a:spcPct val="100000"/>
              </a:lnSpc>
            </a:pPr>
            <a:r>
              <a:rPr lang="en-US" dirty="0"/>
              <a:t>Program requirements – Manual Mode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Heater and AC power are controlled directly by user (overrides automatic mode)</a:t>
            </a:r>
          </a:p>
        </p:txBody>
      </p:sp>
    </p:spTree>
    <p:extLst>
      <p:ext uri="{BB962C8B-B14F-4D97-AF65-F5344CB8AC3E}">
        <p14:creationId xmlns:p14="http://schemas.microsoft.com/office/powerpoint/2010/main" val="158196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900" dirty="0"/>
              <a:t>Front panel must have:</a:t>
            </a:r>
          </a:p>
          <a:p>
            <a:pPr lvl="1">
              <a:lnSpc>
                <a:spcPct val="120000"/>
              </a:lnSpc>
            </a:pPr>
            <a:r>
              <a:rPr lang="en-US" sz="3500" dirty="0"/>
              <a:t>3 LEDs: AC, Heater, and Manual operation</a:t>
            </a:r>
          </a:p>
          <a:p>
            <a:pPr lvl="1">
              <a:lnSpc>
                <a:spcPct val="120000"/>
              </a:lnSpc>
            </a:pPr>
            <a:r>
              <a:rPr lang="en-US" sz="3500" dirty="0"/>
              <a:t>3 switches for AC, heater, and system operation (automatic/manual)</a:t>
            </a:r>
          </a:p>
          <a:p>
            <a:pPr lvl="1">
              <a:lnSpc>
                <a:spcPct val="120000"/>
              </a:lnSpc>
            </a:pPr>
            <a:r>
              <a:rPr lang="en-US" sz="3500" dirty="0"/>
              <a:t>A temperature control represented by a thermometer</a:t>
            </a:r>
          </a:p>
          <a:p>
            <a:pPr>
              <a:lnSpc>
                <a:spcPct val="120000"/>
              </a:lnSpc>
            </a:pPr>
            <a:r>
              <a:rPr lang="en-US" sz="3900" dirty="0"/>
              <a:t>Back panel should have:</a:t>
            </a:r>
          </a:p>
          <a:p>
            <a:pPr lvl="1">
              <a:lnSpc>
                <a:spcPct val="120000"/>
              </a:lnSpc>
            </a:pPr>
            <a:r>
              <a:rPr lang="en-US" sz="3500" dirty="0"/>
              <a:t>A Boolean case statement to control manual and automatic operations</a:t>
            </a:r>
          </a:p>
        </p:txBody>
      </p:sp>
    </p:spTree>
    <p:extLst>
      <p:ext uri="{BB962C8B-B14F-4D97-AF65-F5344CB8AC3E}">
        <p14:creationId xmlns:p14="http://schemas.microsoft.com/office/powerpoint/2010/main" val="300880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900" dirty="0"/>
              <a:t>Real World Application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Functional heating/cooling system “Heat Cube”</a:t>
            </a:r>
          </a:p>
          <a:p>
            <a:pPr>
              <a:lnSpc>
                <a:spcPct val="150000"/>
              </a:lnSpc>
            </a:pPr>
            <a:r>
              <a:rPr lang="en-US" dirty="0"/>
              <a:t>Import premade VIs to control fans, heaters, and thermometers using your logic program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Temperature Reading VI: receive real time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Heat Control VI: power heating element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Cooling Control VI: power fan/cooling unit</a:t>
            </a:r>
          </a:p>
        </p:txBody>
      </p:sp>
    </p:spTree>
    <p:extLst>
      <p:ext uri="{BB962C8B-B14F-4D97-AF65-F5344CB8AC3E}">
        <p14:creationId xmlns:p14="http://schemas.microsoft.com/office/powerpoint/2010/main" val="242560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Report/Presentation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Submit a Zip file with all LabVIEW programs (.vi)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Submit </a:t>
            </a:r>
            <a:r>
              <a:rPr lang="en-US" b="1" dirty="0">
                <a:solidFill>
                  <a:srgbClr val="FF0000"/>
                </a:solidFill>
              </a:rPr>
              <a:t>BEFORE</a:t>
            </a:r>
            <a:r>
              <a:rPr lang="en-US" dirty="0"/>
              <a:t> end of lab</a:t>
            </a:r>
          </a:p>
          <a:p>
            <a:pPr>
              <a:lnSpc>
                <a:spcPct val="150000"/>
              </a:lnSpc>
            </a:pPr>
            <a:r>
              <a:rPr lang="en-US" dirty="0"/>
              <a:t>No presentation for this lab</a:t>
            </a:r>
          </a:p>
          <a:p>
            <a:pPr>
              <a:lnSpc>
                <a:spcPct val="150000"/>
              </a:lnSpc>
            </a:pPr>
            <a:r>
              <a:rPr lang="en-US" dirty="0"/>
              <a:t>Individual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Scan in data and lab notes</a:t>
            </a:r>
          </a:p>
        </p:txBody>
      </p:sp>
    </p:spTree>
    <p:extLst>
      <p:ext uri="{BB962C8B-B14F-4D97-AF65-F5344CB8AC3E}">
        <p14:creationId xmlns:p14="http://schemas.microsoft.com/office/powerpoint/2010/main" val="384070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Have all lab notes signed by TA</a:t>
            </a:r>
          </a:p>
          <a:p>
            <a:pPr>
              <a:lnSpc>
                <a:spcPct val="150000"/>
              </a:lnSpc>
            </a:pPr>
            <a:r>
              <a:rPr lang="en-US" dirty="0"/>
              <a:t>Each team member should have turn using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Save all VIs</a:t>
            </a:r>
          </a:p>
          <a:p>
            <a:pPr>
              <a:lnSpc>
                <a:spcPct val="150000"/>
              </a:lnSpc>
            </a:pPr>
            <a:r>
              <a:rPr lang="en-US" dirty="0"/>
              <a:t>Submit all work electronically</a:t>
            </a:r>
          </a:p>
          <a:p>
            <a:pPr>
              <a:lnSpc>
                <a:spcPct val="150000"/>
              </a:lnSpc>
            </a:pPr>
            <a:r>
              <a:rPr lang="en-US" dirty="0"/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251708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to LabVIEW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/>
              <a:t>Familiarization with graphical programming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Obtain data from outside the computer using simulated instrumentation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Use this knowledge to create programs in LabVIEW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Simple calculator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Heating and cooling system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LabVIEW?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Laboratory Virtual Instrument Engineering Workbench</a:t>
            </a:r>
          </a:p>
          <a:p>
            <a:pPr>
              <a:lnSpc>
                <a:spcPct val="150000"/>
              </a:lnSpc>
            </a:pPr>
            <a:r>
              <a:rPr lang="en-US" dirty="0"/>
              <a:t>Graphical programming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Used for data acquisition, instrument control, and signal processing</a:t>
            </a:r>
          </a:p>
          <a:p>
            <a:pPr>
              <a:lnSpc>
                <a:spcPct val="150000"/>
              </a:lnSpc>
            </a:pPr>
            <a:r>
              <a:rPr lang="en-US" dirty="0"/>
              <a:t>Based on G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3370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r>
              <a:rPr lang="en-US" dirty="0"/>
              <a:t>Text-based code for a simple calculator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6388" y="1296988"/>
          <a:ext cx="3806825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296988"/>
                        <a:ext cx="3806825" cy="394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9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Graphic-Based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r>
              <a:rPr lang="en-US" dirty="0"/>
              <a:t>Graphic-based code for a simple calculator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LabVIEW Programs (VIs)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Called “Virtual Instruments” (VIs)</a:t>
            </a:r>
          </a:p>
          <a:p>
            <a:pPr>
              <a:lnSpc>
                <a:spcPct val="150000"/>
              </a:lnSpc>
            </a:pPr>
            <a:r>
              <a:rPr lang="en-US" dirty="0"/>
              <a:t>Appearance and operation imitates actual physical instruments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8134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Applications in EG1003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Heat Transfer and Thermal Insulation Lab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Temperature recording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Electronic Filters Lab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Oscilloscope (SingalExpress)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Semester Long Design Project – Supermarket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Lighting system and heater/AC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Security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5495" y="4750566"/>
            <a:ext cx="47885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Light sensors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30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Graphic-Based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3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User Interface (UI), where the program is controlled and executed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91" y="721895"/>
            <a:ext cx="6095999" cy="5673165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80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56</TotalTime>
  <Words>606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MS PGothic</vt:lpstr>
      <vt:lpstr>MS PGothic</vt:lpstr>
      <vt:lpstr>Arial</vt:lpstr>
      <vt:lpstr>Master ppt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</dc:title>
  <dc:creator>Recitation</dc:creator>
  <cp:lastModifiedBy>General Engineering</cp:lastModifiedBy>
  <cp:revision>34</cp:revision>
  <dcterms:created xsi:type="dcterms:W3CDTF">2016-02-02T21:39:51Z</dcterms:created>
  <dcterms:modified xsi:type="dcterms:W3CDTF">2017-09-25T19:21:33Z</dcterms:modified>
</cp:coreProperties>
</file>