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77" r:id="rId10"/>
    <p:sldId id="278" r:id="rId11"/>
    <p:sldId id="276" r:id="rId12"/>
    <p:sldId id="275" r:id="rId13"/>
    <p:sldId id="273" r:id="rId14"/>
    <p:sldId id="270" r:id="rId15"/>
    <p:sldId id="269" r:id="rId16"/>
    <p:sldId id="268" r:id="rId17"/>
    <p:sldId id="281" r:id="rId18"/>
    <p:sldId id="282" r:id="rId19"/>
    <p:sldId id="264" r:id="rId20"/>
    <p:sldId id="279" r:id="rId21"/>
    <p:sldId id="28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 to LabVIEW</a:t>
            </a:r>
          </a:p>
        </p:txBody>
      </p:sp>
      <p:pic>
        <p:nvPicPr>
          <p:cNvPr id="4" name="Picture 6" descr="http://images.coolestech.com/uploads/2013/11/labview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819" y="3473706"/>
            <a:ext cx="3154362" cy="272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Toolbar &amp; Tools Panel</a:t>
            </a:r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106390" y="2865610"/>
            <a:ext cx="4850296" cy="3194482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Run once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Run Continuously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Stop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Pause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Highlight Execution </a:t>
            </a:r>
          </a:p>
          <a:p>
            <a:pPr marL="466725" indent="0" defTabSz="354013" eaLnBrk="1" fontAlgn="auto" hangingPunct="1">
              <a:spcAft>
                <a:spcPts val="600"/>
              </a:spcAft>
              <a:buSzPct val="100000"/>
              <a:defRPr/>
            </a:pP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5020" y="1636323"/>
            <a:ext cx="2173035" cy="445294"/>
          </a:xfrm>
          <a:prstGeom prst="rect">
            <a:avLst/>
          </a:prstGeom>
          <a:ln w="28575">
            <a:solidFill>
              <a:srgbClr val="7030A0"/>
            </a:solidFill>
          </a:ln>
        </p:spPr>
      </p:pic>
      <p:sp>
        <p:nvSpPr>
          <p:cNvPr id="6" name="Text Placeholder 1"/>
          <p:cNvSpPr txBox="1">
            <a:spLocks/>
          </p:cNvSpPr>
          <p:nvPr/>
        </p:nvSpPr>
        <p:spPr>
          <a:xfrm>
            <a:off x="4669841" y="2924856"/>
            <a:ext cx="3923153" cy="3077990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Automatic Tool Selector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Operating Tool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Positioning Tool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Labeling Tool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endParaRPr lang="en-US" sz="32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06148" y="2808029"/>
            <a:ext cx="404261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3925" lvl="0" indent="-457200" defTabSz="354013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Wiring Tool</a:t>
            </a:r>
          </a:p>
          <a:p>
            <a:pPr marL="923925" lvl="0" indent="-457200" defTabSz="354013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Scrolling Tool</a:t>
            </a:r>
          </a:p>
          <a:p>
            <a:pPr marL="923925" lvl="0" indent="-457200" defTabSz="354013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Probe Tool</a:t>
            </a:r>
          </a:p>
          <a:p>
            <a:pPr marL="923925" lvl="0" indent="-457200" defTabSz="354013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Coloring Tool</a:t>
            </a:r>
          </a:p>
          <a:p>
            <a:pPr marL="923925" indent="-457200" defTabSz="354013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Get Color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5029" y="933359"/>
            <a:ext cx="1042237" cy="1906820"/>
          </a:xfrm>
          <a:prstGeom prst="rect">
            <a:avLst/>
          </a:prstGeom>
          <a:ln w="28575">
            <a:solidFill>
              <a:srgbClr val="7030A0"/>
            </a:solidFill>
          </a:ln>
        </p:spPr>
      </p:pic>
      <p:sp>
        <p:nvSpPr>
          <p:cNvPr id="9" name="Rectangle 8"/>
          <p:cNvSpPr/>
          <p:nvPr/>
        </p:nvSpPr>
        <p:spPr>
          <a:xfrm>
            <a:off x="4956686" y="721895"/>
            <a:ext cx="7235312" cy="5652144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555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LabVIEW Functions (View &gt; Functions)</a:t>
            </a:r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5172274" y="1230284"/>
            <a:ext cx="6565297" cy="4523971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3925" indent="-457200" defTabSz="354013" eaLnBrk="1" fontAlgn="auto" hangingPunct="1">
              <a:lnSpc>
                <a:spcPct val="150000"/>
              </a:lnSpc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3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The Functions palette contains the VIs, functions and constants you use to create the </a:t>
            </a:r>
            <a:r>
              <a:rPr lang="en-US" sz="3300" b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block diagram</a:t>
            </a:r>
            <a:endParaRPr lang="en-US" sz="33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923925" indent="-457200" defTabSz="354013" eaLnBrk="1" fontAlgn="auto" hangingPunct="1">
              <a:lnSpc>
                <a:spcPct val="150000"/>
              </a:lnSpc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3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Only items highlighted in red will be covered in this course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970"/>
          <a:stretch/>
        </p:blipFill>
        <p:spPr bwMode="auto">
          <a:xfrm>
            <a:off x="700797" y="944946"/>
            <a:ext cx="4135898" cy="5094646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16715" y="1601806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67409" y="2443778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325126" y="1601806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325126" y="2443778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325126" y="3285750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16715" y="3285750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25240" y="2443778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67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NI-ELVIS Board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50004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National Instruments’ Educational Laboratory Virtual Instrumentation Suite Board</a:t>
            </a:r>
          </a:p>
          <a:p>
            <a:pPr>
              <a:lnSpc>
                <a:spcPct val="150000"/>
              </a:lnSpc>
            </a:pPr>
            <a:r>
              <a:rPr lang="en-US" dirty="0"/>
              <a:t>Interface that exchanges data (sends/receives) between the computer and the </a:t>
            </a:r>
            <a:r>
              <a:rPr lang="en-US" b="1" dirty="0"/>
              <a:t>outside world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SzPct val="100000"/>
              <a:buNone/>
            </a:pPr>
            <a:endParaRPr lang="en-US" sz="2000" dirty="0">
              <a:solidFill>
                <a:prstClr val="black"/>
              </a:solidFill>
              <a:ea typeface="ＭＳ Ｐゴシック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SzPct val="100000"/>
              <a:buNone/>
            </a:pPr>
            <a:endParaRPr lang="en-US" sz="2000" dirty="0">
              <a:solidFill>
                <a:prstClr val="black"/>
              </a:solidFill>
              <a:ea typeface="ＭＳ Ｐゴシック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SzPct val="100000"/>
              <a:buNone/>
            </a:pPr>
            <a:endParaRPr lang="en-US" sz="2000" dirty="0">
              <a:solidFill>
                <a:prstClr val="black"/>
              </a:solidFill>
              <a:ea typeface="ＭＳ Ｐゴシック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SzPct val="100000"/>
              <a:buNone/>
            </a:pP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panose="020B0604020202020204" pitchFamily="34" charset="0"/>
              </a:rPr>
              <a:t>References:  See EG1003 Online Manual, National Instruments documentation, and other LabVIEW oriented websites (i.e. IIT’s LabVIEW for Dummies©)</a:t>
            </a:r>
          </a:p>
        </p:txBody>
      </p:sp>
    </p:spTree>
    <p:extLst>
      <p:ext uri="{BB962C8B-B14F-4D97-AF65-F5344CB8AC3E}">
        <p14:creationId xmlns:p14="http://schemas.microsoft.com/office/powerpoint/2010/main" val="4012113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Computer with LabVIEW</a:t>
            </a:r>
          </a:p>
          <a:p>
            <a:pPr>
              <a:lnSpc>
                <a:spcPct val="150000"/>
              </a:lnSpc>
            </a:pPr>
            <a:r>
              <a:rPr lang="en-US" dirty="0"/>
              <a:t>NI-ELVIS board</a:t>
            </a:r>
          </a:p>
          <a:p>
            <a:pPr>
              <a:lnSpc>
                <a:spcPct val="150000"/>
              </a:lnSpc>
            </a:pPr>
            <a:r>
              <a:rPr lang="en-US" dirty="0"/>
              <a:t>Wires</a:t>
            </a:r>
          </a:p>
          <a:p>
            <a:pPr>
              <a:lnSpc>
                <a:spcPct val="150000"/>
              </a:lnSpc>
            </a:pPr>
            <a:r>
              <a:rPr lang="en-US" dirty="0"/>
              <a:t>3D-Printed Heat Cube</a:t>
            </a:r>
          </a:p>
        </p:txBody>
      </p:sp>
    </p:spTree>
    <p:extLst>
      <p:ext uri="{BB962C8B-B14F-4D97-AF65-F5344CB8AC3E}">
        <p14:creationId xmlns:p14="http://schemas.microsoft.com/office/powerpoint/2010/main" val="3602327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Program 1 (Thermal Control VI)</a:t>
            </a:r>
          </a:p>
          <a:p>
            <a:pPr>
              <a:lnSpc>
                <a:spcPct val="100000"/>
              </a:lnSpc>
            </a:pPr>
            <a:r>
              <a:rPr lang="en-US" dirty="0"/>
              <a:t>Program requirements – Automatic Mode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Regulate house air temperature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AC is ON when temperature is greater than 80</a:t>
            </a:r>
            <a:r>
              <a:rPr lang="en-US" baseline="30000" dirty="0">
                <a:solidFill>
                  <a:prstClr val="black"/>
                </a:solidFill>
                <a:ea typeface="ＭＳ Ｐゴシック" charset="0"/>
                <a:cs typeface="Arial" panose="020B0604020202020204" pitchFamily="34" charset="0"/>
              </a:rPr>
              <a:t>o</a:t>
            </a:r>
            <a:r>
              <a:rPr lang="en-US" dirty="0"/>
              <a:t>F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Heater is ON when temperature is less than 60</a:t>
            </a:r>
            <a:r>
              <a:rPr lang="en-US" baseline="30000" dirty="0">
                <a:solidFill>
                  <a:prstClr val="black"/>
                </a:solidFill>
                <a:ea typeface="ＭＳ Ｐゴシック" charset="0"/>
                <a:cs typeface="Arial" panose="020B0604020202020204" pitchFamily="34" charset="0"/>
              </a:rPr>
              <a:t>o</a:t>
            </a:r>
            <a:r>
              <a:rPr lang="en-US" dirty="0"/>
              <a:t>F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Both OFF when the temperature is between 60</a:t>
            </a:r>
            <a:r>
              <a:rPr lang="en-US" baseline="30000" dirty="0">
                <a:solidFill>
                  <a:prstClr val="black"/>
                </a:solidFill>
                <a:ea typeface="ＭＳ Ｐゴシック" charset="0"/>
                <a:cs typeface="Arial" panose="020B0604020202020204" pitchFamily="34" charset="0"/>
              </a:rPr>
              <a:t>o</a:t>
            </a:r>
            <a:r>
              <a:rPr lang="en-US" dirty="0"/>
              <a:t>F &amp; 80</a:t>
            </a:r>
            <a:r>
              <a:rPr lang="en-US" baseline="30000" dirty="0">
                <a:solidFill>
                  <a:prstClr val="black"/>
                </a:solidFill>
                <a:ea typeface="ＭＳ Ｐゴシック" charset="0"/>
                <a:cs typeface="Arial" panose="020B0604020202020204" pitchFamily="34" charset="0"/>
              </a:rPr>
              <a:t>o</a:t>
            </a:r>
            <a:r>
              <a:rPr lang="en-US" dirty="0"/>
              <a:t>F</a:t>
            </a:r>
          </a:p>
          <a:p>
            <a:pPr>
              <a:lnSpc>
                <a:spcPct val="100000"/>
              </a:lnSpc>
            </a:pPr>
            <a:r>
              <a:rPr lang="en-US" dirty="0"/>
              <a:t>Program requirements – Manual Mode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Heater and AC power are controlled directly by user (overrides automatic mode)</a:t>
            </a:r>
          </a:p>
        </p:txBody>
      </p:sp>
    </p:spTree>
    <p:extLst>
      <p:ext uri="{BB962C8B-B14F-4D97-AF65-F5344CB8AC3E}">
        <p14:creationId xmlns:p14="http://schemas.microsoft.com/office/powerpoint/2010/main" val="15819656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sz="3900" dirty="0"/>
              <a:t>Front panel must have:</a:t>
            </a:r>
          </a:p>
          <a:p>
            <a:pPr lvl="1">
              <a:lnSpc>
                <a:spcPct val="120000"/>
              </a:lnSpc>
            </a:pPr>
            <a:r>
              <a:rPr lang="en-US" sz="3500" dirty="0"/>
              <a:t>3 LEDs: AC, Heater, and Manual operation</a:t>
            </a:r>
          </a:p>
          <a:p>
            <a:pPr lvl="1">
              <a:lnSpc>
                <a:spcPct val="120000"/>
              </a:lnSpc>
            </a:pPr>
            <a:r>
              <a:rPr lang="en-US" sz="3500" dirty="0"/>
              <a:t>3 switches for AC, heater, and system operation (automatic/manual)</a:t>
            </a:r>
          </a:p>
          <a:p>
            <a:pPr lvl="1">
              <a:lnSpc>
                <a:spcPct val="120000"/>
              </a:lnSpc>
            </a:pPr>
            <a:r>
              <a:rPr lang="en-US" sz="3500" dirty="0"/>
              <a:t>A temperature control represented by a thermometer</a:t>
            </a:r>
          </a:p>
          <a:p>
            <a:pPr>
              <a:lnSpc>
                <a:spcPct val="120000"/>
              </a:lnSpc>
            </a:pPr>
            <a:r>
              <a:rPr lang="en-US" sz="3900" dirty="0"/>
              <a:t>Back panel should have:</a:t>
            </a:r>
          </a:p>
          <a:p>
            <a:pPr lvl="1">
              <a:lnSpc>
                <a:spcPct val="120000"/>
              </a:lnSpc>
            </a:pPr>
            <a:r>
              <a:rPr lang="en-US" sz="3500" dirty="0"/>
              <a:t>A Boolean case statement to control manual and automatic operations</a:t>
            </a:r>
          </a:p>
        </p:txBody>
      </p:sp>
    </p:spTree>
    <p:extLst>
      <p:ext uri="{BB962C8B-B14F-4D97-AF65-F5344CB8AC3E}">
        <p14:creationId xmlns:p14="http://schemas.microsoft.com/office/powerpoint/2010/main" val="3008808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sz="3900" dirty="0"/>
              <a:t>Real World Application</a:t>
            </a:r>
          </a:p>
          <a:p>
            <a:pPr>
              <a:lnSpc>
                <a:spcPct val="150000"/>
              </a:lnSpc>
            </a:pPr>
            <a:r>
              <a:rPr lang="en-US" dirty="0"/>
              <a:t>Functional heating/cooling system “Heat Cube”</a:t>
            </a:r>
          </a:p>
          <a:p>
            <a:pPr>
              <a:lnSpc>
                <a:spcPct val="150000"/>
              </a:lnSpc>
            </a:pPr>
            <a:r>
              <a:rPr lang="en-US" dirty="0"/>
              <a:t>Import premade VIs to control fans, heaters, and thermometers using your logic program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Temperature Reading VI: receive real time data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Heat Control VI: power heating element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Cooling Control VI: power fan/cooling unit</a:t>
            </a:r>
          </a:p>
        </p:txBody>
      </p:sp>
    </p:spTree>
    <p:extLst>
      <p:ext uri="{BB962C8B-B14F-4D97-AF65-F5344CB8AC3E}">
        <p14:creationId xmlns:p14="http://schemas.microsoft.com/office/powerpoint/2010/main" val="24256045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534527"/>
          </a:xfrm>
        </p:spPr>
        <p:txBody>
          <a:bodyPr>
            <a:normAutofit fontScale="92500"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Program 2 (Lighting System VI)</a:t>
            </a:r>
          </a:p>
          <a:p>
            <a:pPr>
              <a:lnSpc>
                <a:spcPct val="100000"/>
              </a:lnSpc>
            </a:pPr>
            <a:r>
              <a:rPr lang="en-US" dirty="0"/>
              <a:t>Program Requirements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Control the lights in four rooms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Turn off all lights with a master switch</a:t>
            </a:r>
          </a:p>
          <a:p>
            <a:pPr>
              <a:lnSpc>
                <a:spcPct val="100000"/>
              </a:lnSpc>
            </a:pPr>
            <a:r>
              <a:rPr lang="en-US" dirty="0"/>
              <a:t>Front Panel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Four LEDs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Five Switches</a:t>
            </a:r>
          </a:p>
          <a:p>
            <a:pPr>
              <a:lnSpc>
                <a:spcPct val="100000"/>
              </a:lnSpc>
            </a:pPr>
            <a:r>
              <a:rPr lang="en-US" dirty="0"/>
              <a:t>Back Panel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Case Structure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NI </a:t>
            </a:r>
            <a:r>
              <a:rPr lang="en-US" dirty="0" err="1"/>
              <a:t>ELVISmx</a:t>
            </a:r>
            <a:r>
              <a:rPr lang="en-US" dirty="0"/>
              <a:t> Digital Writer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0704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8117305" cy="5339751"/>
          </a:xfrm>
        </p:spPr>
        <p:txBody>
          <a:bodyPr>
            <a:normAutofit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sz="3900" dirty="0"/>
              <a:t>Real World Application</a:t>
            </a:r>
          </a:p>
          <a:p>
            <a:pPr>
              <a:lnSpc>
                <a:spcPct val="150000"/>
              </a:lnSpc>
            </a:pPr>
            <a:r>
              <a:rPr lang="en-US" dirty="0"/>
              <a:t>Functional lighting system via LED’s on the NI-ELVIS board</a:t>
            </a:r>
          </a:p>
          <a:p>
            <a:pPr>
              <a:lnSpc>
                <a:spcPct val="150000"/>
              </a:lnSpc>
            </a:pPr>
            <a:r>
              <a:rPr lang="en-US" dirty="0"/>
              <a:t>Control lights on board using front panel on computer</a:t>
            </a:r>
          </a:p>
        </p:txBody>
      </p:sp>
      <p:pic>
        <p:nvPicPr>
          <p:cNvPr id="2050" name="Picture 2" descr="https://lh5.googleusercontent.com/d6hHRe7DDNYmXUXrxaOQ71DaukuL55iTUUiUJ6z2DEoIbyeJwOwjpuCzdfcyHTHUc4JZe5AaJVxJ3lZ-vchI-btRHuUDWHaBIOeC7H4dPuv2jUCF9iHhdWN63Y9lGkykwixQkTtH7UdfAyCm8w">
            <a:extLst>
              <a:ext uri="{FF2B5EF4-FFF2-40B4-BE49-F238E27FC236}">
                <a16:creationId xmlns:a16="http://schemas.microsoft.com/office/drawing/2014/main" id="{1FA6BA5A-C8DF-41BB-B753-F67A91398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6313" y="1215441"/>
            <a:ext cx="2103771" cy="4189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4043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Report/Presentation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Submit a zip file with all LabVIEW programs (.vi)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Submit </a:t>
            </a:r>
            <a:r>
              <a:rPr lang="en-US" b="1" dirty="0">
                <a:solidFill>
                  <a:srgbClr val="FF0000"/>
                </a:solidFill>
              </a:rPr>
              <a:t>BEFORE</a:t>
            </a:r>
            <a:r>
              <a:rPr lang="en-US" dirty="0"/>
              <a:t> end of lab</a:t>
            </a:r>
          </a:p>
          <a:p>
            <a:pPr>
              <a:lnSpc>
                <a:spcPct val="150000"/>
              </a:lnSpc>
            </a:pPr>
            <a:r>
              <a:rPr lang="en-US" dirty="0"/>
              <a:t>Team presentation</a:t>
            </a:r>
          </a:p>
          <a:p>
            <a:pPr>
              <a:lnSpc>
                <a:spcPct val="150000"/>
              </a:lnSpc>
            </a:pPr>
            <a:r>
              <a:rPr lang="en-US" dirty="0"/>
              <a:t>Individual report</a:t>
            </a:r>
          </a:p>
          <a:p>
            <a:pPr>
              <a:lnSpc>
                <a:spcPct val="150000"/>
              </a:lnSpc>
            </a:pPr>
            <a:r>
              <a:rPr lang="en-US" dirty="0"/>
              <a:t>Discussion topics in the manual</a:t>
            </a:r>
          </a:p>
          <a:p>
            <a:pPr>
              <a:lnSpc>
                <a:spcPct val="150000"/>
              </a:lnSpc>
            </a:pPr>
            <a:r>
              <a:rPr lang="en-US" dirty="0"/>
              <a:t>Scan in data and lab notes</a:t>
            </a:r>
          </a:p>
        </p:txBody>
      </p:sp>
    </p:spTree>
    <p:extLst>
      <p:ext uri="{BB962C8B-B14F-4D97-AF65-F5344CB8AC3E}">
        <p14:creationId xmlns:p14="http://schemas.microsoft.com/office/powerpoint/2010/main" val="3840702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Objectives</a:t>
            </a:r>
          </a:p>
          <a:p>
            <a:pPr>
              <a:lnSpc>
                <a:spcPct val="150000"/>
              </a:lnSpc>
            </a:pPr>
            <a:r>
              <a:rPr lang="en-US" dirty="0"/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/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/>
              <a:t>Report/Presentation</a:t>
            </a:r>
          </a:p>
          <a:p>
            <a:pPr>
              <a:lnSpc>
                <a:spcPct val="150000"/>
              </a:lnSpc>
            </a:pPr>
            <a:r>
              <a:rPr lang="en-US" dirty="0"/>
              <a:t>Closing</a:t>
            </a:r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Have all lab notes signed by TA</a:t>
            </a:r>
          </a:p>
          <a:p>
            <a:pPr>
              <a:lnSpc>
                <a:spcPct val="150000"/>
              </a:lnSpc>
            </a:pPr>
            <a:r>
              <a:rPr lang="en-US" dirty="0"/>
              <a:t>Each team member should have turn using software</a:t>
            </a:r>
          </a:p>
          <a:p>
            <a:pPr>
              <a:lnSpc>
                <a:spcPct val="150000"/>
              </a:lnSpc>
            </a:pPr>
            <a:r>
              <a:rPr lang="en-US" dirty="0"/>
              <a:t>Save all VIs</a:t>
            </a:r>
          </a:p>
          <a:p>
            <a:pPr>
              <a:lnSpc>
                <a:spcPct val="150000"/>
              </a:lnSpc>
            </a:pPr>
            <a:r>
              <a:rPr lang="en-US" dirty="0"/>
              <a:t>Submit all work electronically</a:t>
            </a:r>
          </a:p>
          <a:p>
            <a:pPr>
              <a:lnSpc>
                <a:spcPct val="150000"/>
              </a:lnSpc>
            </a:pPr>
            <a:r>
              <a:rPr lang="en-US" dirty="0"/>
              <a:t>Return all unused materials to TA</a:t>
            </a:r>
          </a:p>
        </p:txBody>
      </p:sp>
    </p:spTree>
    <p:extLst>
      <p:ext uri="{BB962C8B-B14F-4D97-AF65-F5344CB8AC3E}">
        <p14:creationId xmlns:p14="http://schemas.microsoft.com/office/powerpoint/2010/main" val="25170897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Introduction to LabVIEW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189" indent="0" algn="ctr"/>
            <a:endParaRPr lang="en-US" dirty="0"/>
          </a:p>
          <a:p>
            <a:pPr marL="457189" indent="0" algn="ctr"/>
            <a:endParaRPr lang="en-US" sz="4000" dirty="0"/>
          </a:p>
          <a:p>
            <a:pPr marL="457189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1" y="3584273"/>
            <a:ext cx="2423787" cy="242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3"/>
            <a:ext cx="2423787" cy="242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1026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50244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300" dirty="0"/>
              <a:t>Familiarization with graphical programming</a:t>
            </a:r>
          </a:p>
          <a:p>
            <a:pPr>
              <a:lnSpc>
                <a:spcPct val="150000"/>
              </a:lnSpc>
            </a:pPr>
            <a:r>
              <a:rPr lang="en-US" sz="3300" dirty="0"/>
              <a:t>Obtain data from outside the computer using simulated instrumentation</a:t>
            </a:r>
          </a:p>
          <a:p>
            <a:pPr>
              <a:lnSpc>
                <a:spcPct val="150000"/>
              </a:lnSpc>
            </a:pPr>
            <a:r>
              <a:rPr lang="en-US" sz="3300" dirty="0"/>
              <a:t>Use this knowledge to create programs in LabVIEW</a:t>
            </a:r>
            <a:endParaRPr lang="en-US" sz="2800" dirty="0"/>
          </a:p>
          <a:p>
            <a:pPr lvl="1">
              <a:lnSpc>
                <a:spcPct val="150000"/>
              </a:lnSpc>
            </a:pPr>
            <a:r>
              <a:rPr lang="en-US" sz="2800" dirty="0"/>
              <a:t>Heating and cooling system</a:t>
            </a:r>
          </a:p>
          <a:p>
            <a:pPr lvl="1">
              <a:lnSpc>
                <a:spcPct val="150000"/>
              </a:lnSpc>
            </a:pPr>
            <a:r>
              <a:rPr lang="en-US" sz="2800" dirty="0"/>
              <a:t>Lighting system</a:t>
            </a:r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is LabVIEW?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Laboratory Virtual Instrument Engineering Workbench</a:t>
            </a:r>
          </a:p>
          <a:p>
            <a:pPr>
              <a:lnSpc>
                <a:spcPct val="150000"/>
              </a:lnSpc>
            </a:pPr>
            <a:r>
              <a:rPr lang="en-US" dirty="0"/>
              <a:t>Graphical programming language</a:t>
            </a:r>
          </a:p>
          <a:p>
            <a:pPr>
              <a:lnSpc>
                <a:spcPct val="150000"/>
              </a:lnSpc>
            </a:pPr>
            <a:r>
              <a:rPr lang="en-US" dirty="0"/>
              <a:t>Used for data acquisition, instrument control, and signal processing</a:t>
            </a:r>
          </a:p>
          <a:p>
            <a:pPr>
              <a:lnSpc>
                <a:spcPct val="150000"/>
              </a:lnSpc>
            </a:pPr>
            <a:r>
              <a:rPr lang="en-US" dirty="0"/>
              <a:t>Based on G programming language</a:t>
            </a:r>
          </a:p>
        </p:txBody>
      </p:sp>
    </p:spTree>
    <p:extLst>
      <p:ext uri="{BB962C8B-B14F-4D97-AF65-F5344CB8AC3E}">
        <p14:creationId xmlns:p14="http://schemas.microsoft.com/office/powerpoint/2010/main" val="1337090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Text-Based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r>
              <a:rPr lang="en-US" dirty="0"/>
              <a:t>Text-based code for a simple calculator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1430011"/>
              </p:ext>
            </p:extLst>
          </p:nvPr>
        </p:nvGraphicFramePr>
        <p:xfrm>
          <a:off x="4116388" y="1296988"/>
          <a:ext cx="3806825" cy="394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Bitmap Image" r:id="rId3" imgW="4944165" imgH="5582429" progId="PBrush">
                  <p:embed/>
                </p:oleObj>
              </mc:Choice>
              <mc:Fallback>
                <p:oleObj name="Bitmap Image" r:id="rId3" imgW="4944165" imgH="5582429" progId="PBrush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6388" y="1296988"/>
                        <a:ext cx="3806825" cy="3948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3962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Graphic-Based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r>
              <a:rPr lang="en-US" dirty="0"/>
              <a:t>Graphic-based code for a simple calculator</a:t>
            </a:r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195" y="938841"/>
            <a:ext cx="3666067" cy="4405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40"/>
          <a:stretch>
            <a:fillRect/>
          </a:stretch>
        </p:blipFill>
        <p:spPr bwMode="auto">
          <a:xfrm>
            <a:off x="6123262" y="938841"/>
            <a:ext cx="3598841" cy="441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3050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LabVIEW Programs (VIs)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Called “Virtual Instruments” (VIs)</a:t>
            </a:r>
          </a:p>
          <a:p>
            <a:pPr>
              <a:lnSpc>
                <a:spcPct val="150000"/>
              </a:lnSpc>
            </a:pPr>
            <a:r>
              <a:rPr lang="en-US" dirty="0"/>
              <a:t>Appearance and operation imitates actual physical instruments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805" y="4177146"/>
            <a:ext cx="2656028" cy="1799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637" y="4142471"/>
            <a:ext cx="1938337" cy="1932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840038" y="3584005"/>
            <a:ext cx="284956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Without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602413" y="3580830"/>
            <a:ext cx="1982787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With</a:t>
            </a:r>
          </a:p>
        </p:txBody>
      </p:sp>
    </p:spTree>
    <p:extLst>
      <p:ext uri="{BB962C8B-B14F-4D97-AF65-F5344CB8AC3E}">
        <p14:creationId xmlns:p14="http://schemas.microsoft.com/office/powerpoint/2010/main" val="3813497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Graphic-Based</a:t>
            </a:r>
          </a:p>
        </p:txBody>
      </p:sp>
      <p:pic>
        <p:nvPicPr>
          <p:cNvPr id="9" name="Picture 1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288"/>
          <a:stretch/>
        </p:blipFill>
        <p:spPr bwMode="auto">
          <a:xfrm>
            <a:off x="1234257" y="955960"/>
            <a:ext cx="3666067" cy="271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59" b="-1"/>
          <a:stretch/>
        </p:blipFill>
        <p:spPr bwMode="auto">
          <a:xfrm>
            <a:off x="7577875" y="2836484"/>
            <a:ext cx="3170832" cy="3293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Placeholder 1"/>
          <p:cNvSpPr txBox="1">
            <a:spLocks/>
          </p:cNvSpPr>
          <p:nvPr/>
        </p:nvSpPr>
        <p:spPr>
          <a:xfrm>
            <a:off x="5888923" y="1011168"/>
            <a:ext cx="6057417" cy="1168974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algn="ctr" defTabSz="354013" eaLnBrk="1" fontAlgn="auto" hangingPunct="1">
              <a:spcAft>
                <a:spcPts val="0"/>
              </a:spcAft>
              <a:buSzPct val="100000"/>
              <a:defRPr/>
            </a:pPr>
            <a:r>
              <a:rPr lang="en-US" sz="33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Back Panel </a:t>
            </a:r>
            <a:r>
              <a:rPr lang="en-US" sz="33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(Block Diagram): The internal circuit where the program code is written</a:t>
            </a:r>
          </a:p>
          <a:p>
            <a:pPr marL="466725" indent="0" defTabSz="354013" eaLnBrk="1" fontAlgn="auto" hangingPunct="1">
              <a:spcAft>
                <a:spcPts val="0"/>
              </a:spcAft>
              <a:buSzPct val="100000"/>
              <a:defRPr/>
            </a:pPr>
            <a:endParaRPr lang="en-US" sz="33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12" name="Text Placeholder 1"/>
          <p:cNvSpPr txBox="1">
            <a:spLocks/>
          </p:cNvSpPr>
          <p:nvPr/>
        </p:nvSpPr>
        <p:spPr>
          <a:xfrm>
            <a:off x="0" y="4194299"/>
            <a:ext cx="6134583" cy="1168974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algn="ctr" defTabSz="354013" eaLnBrk="1" fontAlgn="auto" hangingPunct="1">
              <a:spcAft>
                <a:spcPts val="0"/>
              </a:spcAft>
              <a:buSzPct val="100000"/>
              <a:defRPr/>
            </a:pPr>
            <a:r>
              <a:rPr lang="en-US" sz="33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Front Panel </a:t>
            </a:r>
            <a:r>
              <a:rPr lang="en-US" sz="33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- User Interface (UI), where the program is controlled and executed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9291" y="721895"/>
            <a:ext cx="6095999" cy="5673165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8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Controls and Indicators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Icons in back panel represent objects in front panel</a:t>
            </a:r>
          </a:p>
          <a:p>
            <a:pPr>
              <a:lnSpc>
                <a:spcPct val="150000"/>
              </a:lnSpc>
            </a:pPr>
            <a:r>
              <a:rPr lang="en-US" dirty="0"/>
              <a:t>Controls can be identified by a triangle on the right of the block shown on the back panel</a:t>
            </a:r>
          </a:p>
        </p:txBody>
      </p:sp>
      <p:pic>
        <p:nvPicPr>
          <p:cNvPr id="4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405" y="1085108"/>
            <a:ext cx="7289800" cy="206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2690576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pp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</Template>
  <TotalTime>1078</TotalTime>
  <Words>591</Words>
  <Application>Microsoft Office PowerPoint</Application>
  <PresentationFormat>Widescreen</PresentationFormat>
  <Paragraphs>137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MS PGothic</vt:lpstr>
      <vt:lpstr>MS PGothic</vt:lpstr>
      <vt:lpstr>Arial</vt:lpstr>
      <vt:lpstr>Master ppt</vt:lpstr>
      <vt:lpstr>Bitmap Image</vt:lpstr>
      <vt:lpstr>Introduction to LabVIEW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LabVIEW</dc:title>
  <dc:creator>Recitation</dc:creator>
  <cp:lastModifiedBy>Amanda Zhou</cp:lastModifiedBy>
  <cp:revision>39</cp:revision>
  <dcterms:created xsi:type="dcterms:W3CDTF">2016-02-02T21:39:51Z</dcterms:created>
  <dcterms:modified xsi:type="dcterms:W3CDTF">2018-09-26T18:41:43Z</dcterms:modified>
</cp:coreProperties>
</file>