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7" r:id="rId11"/>
    <p:sldId id="268" r:id="rId12"/>
    <p:sldId id="269" r:id="rId13"/>
    <p:sldId id="270" r:id="rId14"/>
    <p:sldId id="264" r:id="rId15"/>
    <p:sldId id="271" r:id="rId16"/>
    <p:sldId id="265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49" d="100"/>
          <a:sy n="49" d="100"/>
        </p:scale>
        <p:origin x="41" y="1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6/29/2018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Lab_Report_Format" TargetMode="External"/><Relationship Id="rId2" Type="http://schemas.openxmlformats.org/officeDocument/2006/relationships/hyperlink" Target="https://manual.eg.poly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manual.eg.poly.edu/images/8/87/Lab1701a.pdf" TargetMode="External"/><Relationship Id="rId4" Type="http://schemas.openxmlformats.org/officeDocument/2006/relationships/hyperlink" Target="https://manual.eg.poly.edu/images/a/a2/Eglabrpt500a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Writing Lab Reports</a:t>
            </a:r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6719454" y="2202118"/>
            <a:ext cx="4308475" cy="1200150"/>
          </a:xfrm>
          <a:prstGeom prst="wedgeRectCallout">
            <a:avLst>
              <a:gd name="adj1" fmla="val -40199"/>
              <a:gd name="adj2" fmla="val -8615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dirty="0">
                <a:solidFill>
                  <a:schemeClr val="bg1"/>
                </a:solidFill>
              </a:rPr>
              <a:t>Summarizes the </a:t>
            </a:r>
            <a:r>
              <a:rPr lang="en-US" altLang="en-US" u="sng" dirty="0">
                <a:solidFill>
                  <a:schemeClr val="bg1"/>
                </a:solidFill>
              </a:rPr>
              <a:t>experimental</a:t>
            </a:r>
            <a:r>
              <a:rPr lang="en-US" altLang="en-US" dirty="0">
                <a:solidFill>
                  <a:schemeClr val="bg1"/>
                </a:solidFill>
              </a:rPr>
              <a:t> objective (</a:t>
            </a:r>
            <a:r>
              <a:rPr lang="ja-JP" altLang="en-US" dirty="0">
                <a:solidFill>
                  <a:schemeClr val="bg1"/>
                </a:solidFill>
                <a:latin typeface="Arial" pitchFamily="34" charset="0"/>
              </a:rPr>
              <a:t>“</a:t>
            </a:r>
            <a:r>
              <a:rPr lang="en-US" altLang="ja-JP" dirty="0">
                <a:solidFill>
                  <a:schemeClr val="bg1"/>
                </a:solidFill>
              </a:rPr>
              <a:t>what you did</a:t>
            </a:r>
            <a:r>
              <a:rPr lang="ja-JP" altLang="en-US" dirty="0">
                <a:solidFill>
                  <a:schemeClr val="bg1"/>
                </a:solidFill>
                <a:latin typeface="Arial" pitchFamily="34" charset="0"/>
              </a:rPr>
              <a:t>”</a:t>
            </a:r>
            <a:r>
              <a:rPr lang="en-US" altLang="ja-JP" dirty="0">
                <a:solidFill>
                  <a:schemeClr val="bg1"/>
                </a:solidFill>
              </a:rPr>
              <a:t>) – tells result and its significance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06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941259" y="3356913"/>
            <a:ext cx="2946400" cy="1200150"/>
          </a:xfrm>
          <a:prstGeom prst="wedgeRectCallout">
            <a:avLst>
              <a:gd name="adj1" fmla="val 35764"/>
              <a:gd name="adj2" fmla="val -85546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Presents concepts and equations that come up later</a:t>
            </a:r>
          </a:p>
        </p:txBody>
      </p:sp>
    </p:spTree>
    <p:extLst>
      <p:ext uri="{BB962C8B-B14F-4D97-AF65-F5344CB8AC3E}">
        <p14:creationId xmlns:p14="http://schemas.microsoft.com/office/powerpoint/2010/main" val="10675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1394460" y="2177021"/>
            <a:ext cx="3048000" cy="831850"/>
          </a:xfrm>
          <a:prstGeom prst="wedgeRectCallout">
            <a:avLst>
              <a:gd name="adj1" fmla="val 32551"/>
              <a:gd name="adj2" fmla="val 101282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Allows an outsider to verify results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8884920" y="1557985"/>
            <a:ext cx="2005013" cy="1571625"/>
          </a:xfrm>
          <a:prstGeom prst="wedgeRectCallout">
            <a:avLst>
              <a:gd name="adj1" fmla="val -45676"/>
              <a:gd name="adj2" fmla="val 8358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Objective, without evaluation or calculations</a:t>
            </a:r>
          </a:p>
        </p:txBody>
      </p:sp>
    </p:spTree>
    <p:extLst>
      <p:ext uri="{BB962C8B-B14F-4D97-AF65-F5344CB8AC3E}">
        <p14:creationId xmlns:p14="http://schemas.microsoft.com/office/powerpoint/2010/main" val="769436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7725787" y="3479518"/>
            <a:ext cx="3432175" cy="1238250"/>
          </a:xfrm>
          <a:prstGeom prst="wedgeRectCallout">
            <a:avLst>
              <a:gd name="adj1" fmla="val -44139"/>
              <a:gd name="adj2" fmla="val 82694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Analyze and interpret how well the hypothesis was supported</a:t>
            </a:r>
          </a:p>
        </p:txBody>
      </p:sp>
    </p:spTree>
    <p:extLst>
      <p:ext uri="{BB962C8B-B14F-4D97-AF65-F5344CB8AC3E}">
        <p14:creationId xmlns:p14="http://schemas.microsoft.com/office/powerpoint/2010/main" val="201399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Learn to Excel Within This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Abstract</a:t>
            </a:r>
            <a:r>
              <a:rPr lang="en-US" dirty="0"/>
              <a:t>: State experiment clearly and avoid educational goals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Introduction</a:t>
            </a:r>
            <a:r>
              <a:rPr lang="en-US" dirty="0"/>
              <a:t>: Provide important knowledge needed to understand what </a:t>
            </a:r>
            <a:r>
              <a:rPr lang="en-US" u="sng" dirty="0"/>
              <a:t>should</a:t>
            </a:r>
            <a:r>
              <a:rPr lang="en-US" dirty="0"/>
              <a:t> happen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Data/Observations</a:t>
            </a:r>
            <a:r>
              <a:rPr lang="en-US" dirty="0"/>
              <a:t>: Explain what happened in detail so the report is like a movie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Conclusion</a:t>
            </a:r>
            <a:r>
              <a:rPr lang="en-US" dirty="0"/>
              <a:t>: Analyze your data to explain how close your test came to the ideal case in the Introduction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127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Format</a:t>
            </a:r>
          </a:p>
          <a:p>
            <a:pPr>
              <a:lnSpc>
                <a:spcPct val="150000"/>
              </a:lnSpc>
            </a:pPr>
            <a:r>
              <a:rPr lang="en-US" dirty="0"/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827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Where to Find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Lab Manual (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>
                <a:hlinkClick r:id="rId2"/>
              </a:rPr>
              <a:t>manual.eg.poly.edu</a:t>
            </a:r>
            <a:r>
              <a:rPr lang="en-US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hlinkClick r:id="rId3"/>
              </a:rPr>
              <a:t>Lab Report Format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Annotated </a:t>
            </a:r>
            <a:r>
              <a:rPr lang="en-US" dirty="0"/>
              <a:t>Lab </a:t>
            </a:r>
            <a:r>
              <a:rPr lang="en-US" dirty="0" smtClean="0"/>
              <a:t>Report: </a:t>
            </a:r>
            <a:r>
              <a:rPr lang="en-US" dirty="0" smtClean="0">
                <a:hlinkClick r:id="rId4"/>
              </a:rPr>
              <a:t>Competition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Regular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 smtClean="0"/>
              <a:t>PTC </a:t>
            </a:r>
            <a:r>
              <a:rPr lang="en-US" dirty="0"/>
              <a:t>Writing Center (JAB 373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(646) 997-3425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Your writing consultant</a:t>
            </a:r>
          </a:p>
          <a:p>
            <a:pPr marL="457200" indent="0">
              <a:buNone/>
            </a:pPr>
            <a:endParaRPr lang="en-US" dirty="0"/>
          </a:p>
        </p:txBody>
      </p:sp>
      <p:pic>
        <p:nvPicPr>
          <p:cNvPr id="4" name="Picture 11" descr="CAI1981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55095" y="4015048"/>
            <a:ext cx="2236905" cy="22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3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35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Format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Writing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i="1" dirty="0"/>
              <a:t>Audience: </a:t>
            </a:r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engineers</a:t>
            </a:r>
          </a:p>
          <a:p>
            <a:pPr>
              <a:lnSpc>
                <a:spcPct val="150000"/>
              </a:lnSpc>
            </a:pPr>
            <a:r>
              <a:rPr lang="en-US" i="1" dirty="0"/>
              <a:t>Purpose:</a:t>
            </a:r>
            <a:r>
              <a:rPr lang="en-US" dirty="0"/>
              <a:t> </a:t>
            </a:r>
            <a:r>
              <a:rPr lang="en-US" dirty="0" smtClean="0"/>
              <a:t>Discuss </a:t>
            </a:r>
            <a:r>
              <a:rPr lang="en-US" dirty="0"/>
              <a:t>significance of experimental results</a:t>
            </a:r>
            <a:endParaRPr lang="en-US" i="1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3006870"/>
            <a:ext cx="458470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Engineering Needs Reliable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Use standard procedures and describe your findings </a:t>
            </a:r>
            <a:r>
              <a:rPr lang="en-US" dirty="0" smtClean="0"/>
              <a:t>qualitatively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Report only the results of your specific trial, not general ideas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Avoid claims that are beyond your evidence</a:t>
            </a:r>
          </a:p>
        </p:txBody>
      </p:sp>
    </p:spTree>
    <p:extLst>
      <p:ext uri="{BB962C8B-B14F-4D97-AF65-F5344CB8AC3E}">
        <p14:creationId xmlns:p14="http://schemas.microsoft.com/office/powerpoint/2010/main" val="281724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Analyze the Experiment, Not Yourself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256275205"/>
              </p:ext>
            </p:extLst>
          </p:nvPr>
        </p:nvGraphicFramePr>
        <p:xfrm>
          <a:off x="592282" y="816984"/>
          <a:ext cx="10484428" cy="45655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22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42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11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04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Do not report what you “learned</a:t>
                      </a:r>
                      <a:r>
                        <a:rPr lang="en-US" dirty="0" smtClean="0"/>
                        <a:t>”: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your </a:t>
                      </a:r>
                      <a:r>
                        <a:rPr lang="en-US" dirty="0"/>
                        <a:t>data is not the </a:t>
                      </a:r>
                      <a:r>
                        <a:rPr lang="en-US" dirty="0" smtClean="0"/>
                        <a:t>results from </a:t>
                      </a:r>
                      <a:r>
                        <a:rPr lang="en-US" dirty="0"/>
                        <a:t>a quiz!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Report whether you reached your experimental objective.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30" y="1605973"/>
            <a:ext cx="2133600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1554018" y="1187595"/>
            <a:ext cx="3197225" cy="2936875"/>
          </a:xfrm>
          <a:custGeom>
            <a:avLst/>
            <a:gdLst>
              <a:gd name="G0" fmla="+- 626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8211" y="17769"/>
                </a:moveTo>
                <a:cubicBezTo>
                  <a:pt x="19986" y="15882"/>
                  <a:pt x="20974" y="13390"/>
                  <a:pt x="20974" y="10800"/>
                </a:cubicBezTo>
                <a:cubicBezTo>
                  <a:pt x="20974" y="5181"/>
                  <a:pt x="16418" y="626"/>
                  <a:pt x="10800" y="626"/>
                </a:cubicBezTo>
                <a:cubicBezTo>
                  <a:pt x="8209" y="625"/>
                  <a:pt x="5717" y="1613"/>
                  <a:pt x="3830" y="3388"/>
                </a:cubicBezTo>
                <a:close/>
                <a:moveTo>
                  <a:pt x="3388" y="3830"/>
                </a:moveTo>
                <a:cubicBezTo>
                  <a:pt x="1613" y="5717"/>
                  <a:pt x="625" y="8209"/>
                  <a:pt x="625" y="10799"/>
                </a:cubicBezTo>
                <a:cubicBezTo>
                  <a:pt x="626" y="16418"/>
                  <a:pt x="5181" y="20974"/>
                  <a:pt x="10800" y="20974"/>
                </a:cubicBezTo>
                <a:cubicBezTo>
                  <a:pt x="13390" y="20974"/>
                  <a:pt x="15882" y="19986"/>
                  <a:pt x="17769" y="18211"/>
                </a:cubicBezTo>
                <a:close/>
              </a:path>
            </a:pathLst>
          </a:custGeom>
          <a:solidFill>
            <a:srgbClr val="FF00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 dirty="0">
              <a:ln w="76200" cmpd="sng">
                <a:solidFill>
                  <a:schemeClr val="tx1"/>
                </a:solidFill>
              </a:ln>
              <a:latin typeface="Candar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135" y="1187595"/>
            <a:ext cx="3124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0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Practice Writing Like a Professional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Write complete sentences in passive voice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When using graphics, label and describe them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Do not “</a:t>
            </a:r>
            <a:r>
              <a:rPr lang="en-US" dirty="0" smtClean="0"/>
              <a:t>copy </a:t>
            </a:r>
            <a:r>
              <a:rPr lang="en-US" dirty="0"/>
              <a:t>and paste” from another source, even the </a:t>
            </a:r>
            <a:r>
              <a:rPr lang="en-US" dirty="0" smtClean="0"/>
              <a:t>lab </a:t>
            </a:r>
            <a:r>
              <a:rPr lang="en-US" dirty="0"/>
              <a:t>m</a:t>
            </a:r>
            <a:r>
              <a:rPr lang="en-US" dirty="0" smtClean="0"/>
              <a:t>anual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Print and proofread before you upload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Hand in reports on time</a:t>
            </a:r>
          </a:p>
        </p:txBody>
      </p:sp>
    </p:spTree>
    <p:extLst>
      <p:ext uri="{BB962C8B-B14F-4D97-AF65-F5344CB8AC3E}">
        <p14:creationId xmlns:p14="http://schemas.microsoft.com/office/powerpoint/2010/main" val="2335455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Format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74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Standard Format Conserves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96175"/>
            <a:ext cx="12192000" cy="5855855"/>
          </a:xfrm>
        </p:spPr>
        <p:txBody>
          <a:bodyPr>
            <a:normAutofit fontScale="77500" lnSpcReduction="20000"/>
          </a:bodyPr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Title Page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Abstract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Introduction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Procedure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Data/Observations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Discussion/Conclusions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Works </a:t>
            </a:r>
            <a:r>
              <a:rPr lang="en-US" dirty="0" smtClean="0"/>
              <a:t>Cited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 smtClean="0"/>
              <a:t>Lab Notes (Extra Credit)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0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127100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115</TotalTime>
  <Words>633</Words>
  <Application>Microsoft Office PowerPoint</Application>
  <PresentationFormat>Widescreen</PresentationFormat>
  <Paragraphs>115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MS PGothic</vt:lpstr>
      <vt:lpstr>MS PGothic</vt:lpstr>
      <vt:lpstr>Arial</vt:lpstr>
      <vt:lpstr>Candara</vt:lpstr>
      <vt:lpstr>EG template</vt:lpstr>
      <vt:lpstr>Writing Lab Reports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45</cp:revision>
  <dcterms:created xsi:type="dcterms:W3CDTF">2016-01-08T20:46:43Z</dcterms:created>
  <dcterms:modified xsi:type="dcterms:W3CDTF">2018-06-30T01:33:08Z</dcterms:modified>
</cp:coreProperties>
</file>