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6" r:id="rId9"/>
    <p:sldId id="262" r:id="rId10"/>
    <p:sldId id="263" r:id="rId11"/>
    <p:sldId id="267" r:id="rId12"/>
    <p:sldId id="268" r:id="rId13"/>
    <p:sldId id="269" r:id="rId14"/>
    <p:sldId id="270" r:id="rId15"/>
    <p:sldId id="264" r:id="rId16"/>
    <p:sldId id="271" r:id="rId17"/>
    <p:sldId id="265" r:id="rId18"/>
    <p:sldId id="27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69" y="1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anual.eg.poly.edu/index.php/Lab_Report_Format" TargetMode="External"/><Relationship Id="rId2" Type="http://schemas.openxmlformats.org/officeDocument/2006/relationships/hyperlink" Target="https://manual.eg.poly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s://manual.eg.poly.edu/images/8/87/Lab1701a.pdf" TargetMode="External"/><Relationship Id="rId4" Type="http://schemas.openxmlformats.org/officeDocument/2006/relationships/hyperlink" Target="https://manual.eg.poly.edu/images/a/a2/Eglabrpt500a.pdf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Writing Lab Reports</a:t>
            </a:r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01271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6719454" y="2202118"/>
            <a:ext cx="4308475" cy="1200150"/>
          </a:xfrm>
          <a:prstGeom prst="wedgeRectCallout">
            <a:avLst>
              <a:gd name="adj1" fmla="val -40199"/>
              <a:gd name="adj2" fmla="val -86153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ndara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dirty="0">
                <a:solidFill>
                  <a:schemeClr val="bg1"/>
                </a:solidFill>
              </a:rPr>
              <a:t>Summarizes the </a:t>
            </a:r>
            <a:r>
              <a:rPr lang="en-US" altLang="en-US" u="sng" dirty="0">
                <a:solidFill>
                  <a:schemeClr val="bg1"/>
                </a:solidFill>
              </a:rPr>
              <a:t>experimental</a:t>
            </a:r>
            <a:r>
              <a:rPr lang="en-US" altLang="en-US" dirty="0">
                <a:solidFill>
                  <a:schemeClr val="bg1"/>
                </a:solidFill>
              </a:rPr>
              <a:t> objective (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“</a:t>
            </a:r>
            <a:r>
              <a:rPr lang="en-US" altLang="ja-JP" dirty="0">
                <a:solidFill>
                  <a:schemeClr val="bg1"/>
                </a:solidFill>
              </a:rPr>
              <a:t>what you did</a:t>
            </a:r>
            <a:r>
              <a:rPr lang="ja-JP" altLang="en-US" dirty="0">
                <a:solidFill>
                  <a:schemeClr val="bg1"/>
                </a:solidFill>
                <a:latin typeface="Arial" pitchFamily="34" charset="0"/>
              </a:rPr>
              <a:t>”</a:t>
            </a:r>
            <a:r>
              <a:rPr lang="en-US" altLang="ja-JP" dirty="0">
                <a:solidFill>
                  <a:schemeClr val="bg1"/>
                </a:solidFill>
              </a:rPr>
              <a:t>) – tells result and its significance</a:t>
            </a:r>
            <a:endParaRPr lang="en-US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1063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1941259" y="3356913"/>
            <a:ext cx="2946400" cy="1200150"/>
          </a:xfrm>
          <a:prstGeom prst="wedgeRectCallout">
            <a:avLst>
              <a:gd name="adj1" fmla="val 35764"/>
              <a:gd name="adj2" fmla="val -85546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Presents concepts and equations that come up later</a:t>
            </a:r>
          </a:p>
        </p:txBody>
      </p:sp>
    </p:spTree>
    <p:extLst>
      <p:ext uri="{BB962C8B-B14F-4D97-AF65-F5344CB8AC3E}">
        <p14:creationId xmlns:p14="http://schemas.microsoft.com/office/powerpoint/2010/main" val="106757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rgbClr val="FF6600"/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2" name="AutoShape 10"/>
          <p:cNvSpPr>
            <a:spLocks noChangeArrowheads="1"/>
          </p:cNvSpPr>
          <p:nvPr/>
        </p:nvSpPr>
        <p:spPr bwMode="auto">
          <a:xfrm>
            <a:off x="1394460" y="2177021"/>
            <a:ext cx="3048000" cy="831850"/>
          </a:xfrm>
          <a:prstGeom prst="wedgeRectCallout">
            <a:avLst>
              <a:gd name="adj1" fmla="val 32551"/>
              <a:gd name="adj2" fmla="val 101282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Allows an outsider to verify results</a:t>
            </a:r>
          </a:p>
        </p:txBody>
      </p:sp>
      <p:sp>
        <p:nvSpPr>
          <p:cNvPr id="14" name="AutoShape 11"/>
          <p:cNvSpPr>
            <a:spLocks noChangeArrowheads="1"/>
          </p:cNvSpPr>
          <p:nvPr/>
        </p:nvSpPr>
        <p:spPr bwMode="auto">
          <a:xfrm>
            <a:off x="8884920" y="1557985"/>
            <a:ext cx="2005013" cy="1571625"/>
          </a:xfrm>
          <a:prstGeom prst="wedgeRectCallout">
            <a:avLst>
              <a:gd name="adj1" fmla="val -45676"/>
              <a:gd name="adj2" fmla="val 83588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Objective, without evaluation or calculations</a:t>
            </a:r>
          </a:p>
        </p:txBody>
      </p:sp>
    </p:spTree>
    <p:extLst>
      <p:ext uri="{BB962C8B-B14F-4D97-AF65-F5344CB8AC3E}">
        <p14:creationId xmlns:p14="http://schemas.microsoft.com/office/powerpoint/2010/main" val="769436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Logic, Not Time, Organizes the Report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314699" y="887190"/>
            <a:ext cx="5704609" cy="884032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Abstract</a:t>
            </a: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Brief trajectory of the report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314699" y="1872617"/>
            <a:ext cx="5697467" cy="1186324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Introduction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andara" charset="0"/>
                <a:ea typeface="ＭＳ Ｐゴシック" charset="0"/>
                <a:cs typeface="ＭＳ Ｐゴシック" charset="0"/>
              </a:rPr>
              <a:t>Background information to understand the hypothesis you test in the experiment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21841" y="4854986"/>
            <a:ext cx="5704608" cy="1399164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solidFill>
                  <a:srgbClr val="FF6600"/>
                </a:solidFill>
                <a:latin typeface="Candara" charset="0"/>
                <a:ea typeface="ＭＳ Ｐゴシック" charset="0"/>
                <a:cs typeface="ＭＳ Ｐゴシック" charset="0"/>
              </a:rPr>
              <a:t>Discussion/Conclusions</a:t>
            </a:r>
          </a:p>
          <a:p>
            <a:pPr algn="ctr">
              <a:lnSpc>
                <a:spcPct val="85000"/>
              </a:lnSpc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1" dirty="0">
                <a:latin typeface="Candara" charset="0"/>
                <a:ea typeface="ＭＳ Ｐゴシック" charset="0"/>
                <a:cs typeface="ＭＳ Ｐゴシック" charset="0"/>
              </a:rPr>
              <a:t>Based on the Introduction, did the Procedure produce the expected results? What is next?</a:t>
            </a:r>
          </a:p>
        </p:txBody>
      </p:sp>
      <p:grpSp>
        <p:nvGrpSpPr>
          <p:cNvPr id="9" name="Group 14"/>
          <p:cNvGrpSpPr>
            <a:grpSpLocks/>
          </p:cNvGrpSpPr>
          <p:nvPr/>
        </p:nvGrpSpPr>
        <p:grpSpPr bwMode="auto">
          <a:xfrm>
            <a:off x="3322350" y="3241820"/>
            <a:ext cx="5697538" cy="1430337"/>
            <a:chOff x="1163" y="2160"/>
            <a:chExt cx="3589" cy="90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163" y="2160"/>
              <a:ext cx="1762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Procedure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The steps you took to test the hypothesis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2984" y="2160"/>
              <a:ext cx="1768" cy="901"/>
            </a:xfrm>
            <a:prstGeom prst="rect">
              <a:avLst/>
            </a:prstGeom>
            <a:noFill/>
            <a:ln w="19050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 lIns="63500" tIns="25400" rIns="63500" bIns="25400" anchor="ctr"/>
            <a:lstStyle/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Data/Observations</a:t>
              </a:r>
            </a:p>
            <a:p>
              <a:pPr algn="ctr">
                <a:lnSpc>
                  <a:spcPct val="85000"/>
                </a:lnSpc>
                <a:spcBef>
                  <a:spcPct val="10000"/>
                </a:spcBef>
                <a:spcAft>
                  <a:spcPct val="10000"/>
                </a:spcAft>
                <a:defRPr/>
              </a:pPr>
              <a:r>
                <a:rPr lang="en-US" sz="2400" b="1" dirty="0">
                  <a:solidFill>
                    <a:schemeClr val="bg1">
                      <a:lumMod val="50000"/>
                    </a:schemeClr>
                  </a:solidFill>
                  <a:latin typeface="Candara" charset="0"/>
                  <a:ea typeface="ＭＳ Ｐゴシック" charset="0"/>
                  <a:cs typeface="ＭＳ Ｐゴシック" charset="0"/>
                </a:rPr>
                <a:t>What you saw when you used the procedure</a:t>
              </a:r>
            </a:p>
          </p:txBody>
        </p:sp>
      </p:grpSp>
      <p:sp>
        <p:nvSpPr>
          <p:cNvPr id="13" name="AutoShape 10"/>
          <p:cNvSpPr>
            <a:spLocks noChangeArrowheads="1"/>
          </p:cNvSpPr>
          <p:nvPr/>
        </p:nvSpPr>
        <p:spPr bwMode="auto">
          <a:xfrm>
            <a:off x="7725787" y="3479518"/>
            <a:ext cx="3432175" cy="1238250"/>
          </a:xfrm>
          <a:prstGeom prst="wedgeRectCallout">
            <a:avLst>
              <a:gd name="adj1" fmla="val -44139"/>
              <a:gd name="adj2" fmla="val 82694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dirty="0">
                <a:solidFill>
                  <a:schemeClr val="bg1"/>
                </a:solidFill>
                <a:latin typeface="Candara" charset="0"/>
                <a:ea typeface="ＭＳ Ｐゴシック" charset="0"/>
                <a:cs typeface="ＭＳ Ｐゴシック" charset="0"/>
              </a:rPr>
              <a:t>Analyze and interpret how well the hypothesis was supported</a:t>
            </a:r>
          </a:p>
        </p:txBody>
      </p:sp>
    </p:spTree>
    <p:extLst>
      <p:ext uri="{BB962C8B-B14F-4D97-AF65-F5344CB8AC3E}">
        <p14:creationId xmlns:p14="http://schemas.microsoft.com/office/powerpoint/2010/main" val="201399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Learn to Excel Within This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Abstract</a:t>
            </a:r>
            <a:r>
              <a:rPr lang="en-US" dirty="0"/>
              <a:t>: State experiment clearly and avoid educational goals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Introduction</a:t>
            </a:r>
            <a:r>
              <a:rPr lang="en-US" dirty="0"/>
              <a:t>: Provide important knowledge needed to understand what </a:t>
            </a:r>
            <a:r>
              <a:rPr lang="en-US" u="sng" dirty="0"/>
              <a:t>should</a:t>
            </a:r>
            <a:r>
              <a:rPr lang="en-US" dirty="0"/>
              <a:t> happen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Data/Observations</a:t>
            </a:r>
            <a:r>
              <a:rPr lang="en-US" dirty="0"/>
              <a:t>: Explain what happened in detail so the report is like a movie</a:t>
            </a:r>
          </a:p>
          <a:p>
            <a:pPr marL="1200150" indent="-742950">
              <a:lnSpc>
                <a:spcPct val="170000"/>
              </a:lnSpc>
              <a:buAutoNum type="arabicParenR"/>
            </a:pPr>
            <a:r>
              <a:rPr lang="en-US" b="1" dirty="0"/>
              <a:t>Conclusion</a:t>
            </a:r>
            <a:r>
              <a:rPr lang="en-US" dirty="0"/>
              <a:t>: Analyze your data to explain how close your test came to the ideal case in the Introduction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51271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/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827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Where to Find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Lab Manual (</a:t>
            </a:r>
            <a:r>
              <a:rPr lang="en-US" dirty="0" smtClean="0">
                <a:hlinkClick r:id="rId2"/>
              </a:rPr>
              <a:t>https://</a:t>
            </a:r>
            <a:r>
              <a:rPr lang="en-US" dirty="0">
                <a:hlinkClick r:id="rId2"/>
              </a:rPr>
              <a:t>manual.eg.poly.edu</a:t>
            </a:r>
            <a:r>
              <a:rPr lang="en-US" dirty="0"/>
              <a:t>)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hlinkClick r:id="rId3"/>
              </a:rPr>
              <a:t>Lab Report Format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Annotated </a:t>
            </a:r>
            <a:r>
              <a:rPr lang="en-US" dirty="0"/>
              <a:t>Lab </a:t>
            </a:r>
            <a:r>
              <a:rPr lang="en-US" dirty="0" smtClean="0"/>
              <a:t>Report: </a:t>
            </a:r>
            <a:r>
              <a:rPr lang="en-US" dirty="0" smtClean="0">
                <a:hlinkClick r:id="rId4"/>
              </a:rPr>
              <a:t>Competition</a:t>
            </a:r>
            <a:r>
              <a:rPr lang="en-US" dirty="0" smtClean="0"/>
              <a:t>, </a:t>
            </a:r>
            <a:r>
              <a:rPr lang="en-US" dirty="0" smtClean="0">
                <a:hlinkClick r:id="rId5"/>
              </a:rPr>
              <a:t>Regular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PTC </a:t>
            </a:r>
            <a:r>
              <a:rPr lang="en-US" dirty="0"/>
              <a:t>Writing Center (JAB 373</a:t>
            </a:r>
            <a:r>
              <a:rPr lang="en-US" dirty="0" smtClean="0"/>
              <a:t>)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(646) 997-3425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Your writing consultant</a:t>
            </a:r>
          </a:p>
          <a:p>
            <a:pPr marL="457200" indent="0">
              <a:buNone/>
            </a:pPr>
            <a:endParaRPr lang="en-US" dirty="0"/>
          </a:p>
        </p:txBody>
      </p:sp>
      <p:pic>
        <p:nvPicPr>
          <p:cNvPr id="4" name="Picture 11" descr="CAI1981.jp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955095" y="4015048"/>
            <a:ext cx="2236905" cy="223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30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135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Writing 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i="1" dirty="0"/>
              <a:t>Audience: </a:t>
            </a:r>
            <a:r>
              <a:rPr lang="en-US" dirty="0"/>
              <a:t>O</a:t>
            </a:r>
            <a:r>
              <a:rPr lang="en-US" dirty="0" smtClean="0"/>
              <a:t>ther </a:t>
            </a:r>
            <a:r>
              <a:rPr lang="en-US" dirty="0"/>
              <a:t>engineers</a:t>
            </a:r>
          </a:p>
          <a:p>
            <a:pPr>
              <a:lnSpc>
                <a:spcPct val="150000"/>
              </a:lnSpc>
            </a:pPr>
            <a:r>
              <a:rPr lang="en-US" i="1" dirty="0"/>
              <a:t>Purpose:</a:t>
            </a:r>
            <a:r>
              <a:rPr lang="en-US" dirty="0"/>
              <a:t> </a:t>
            </a:r>
            <a:r>
              <a:rPr lang="en-US" dirty="0" smtClean="0"/>
              <a:t>Discuss </a:t>
            </a:r>
            <a:r>
              <a:rPr lang="en-US" dirty="0"/>
              <a:t>significance of experimental results</a:t>
            </a:r>
            <a:endParaRPr lang="en-US" i="1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650" y="3006870"/>
            <a:ext cx="4584700" cy="304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Engineering Needs Reliable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Use standard procedures and describe your findings </a:t>
            </a:r>
            <a:r>
              <a:rPr lang="en-US" dirty="0" smtClean="0"/>
              <a:t>qualitatively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Report only the results of your specific trial, not general ideas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Avoid claims that are beyond your evidence</a:t>
            </a:r>
          </a:p>
        </p:txBody>
      </p:sp>
    </p:spTree>
    <p:extLst>
      <p:ext uri="{BB962C8B-B14F-4D97-AF65-F5344CB8AC3E}">
        <p14:creationId xmlns:p14="http://schemas.microsoft.com/office/powerpoint/2010/main" val="281724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Analyze the Experiment, Not Yourself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256275205"/>
              </p:ext>
            </p:extLst>
          </p:nvPr>
        </p:nvGraphicFramePr>
        <p:xfrm>
          <a:off x="592282" y="816984"/>
          <a:ext cx="10484428" cy="45655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2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24221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6511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0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Do not report what you “learned</a:t>
                      </a:r>
                      <a:r>
                        <a:rPr lang="en-US" dirty="0" smtClean="0"/>
                        <a:t>”: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 smtClean="0"/>
                        <a:t>your </a:t>
                      </a:r>
                      <a:r>
                        <a:rPr lang="en-US" dirty="0"/>
                        <a:t>data is not the </a:t>
                      </a:r>
                      <a:r>
                        <a:rPr lang="en-US" dirty="0" smtClean="0"/>
                        <a:t>results from </a:t>
                      </a:r>
                      <a:r>
                        <a:rPr lang="en-US" dirty="0"/>
                        <a:t>a quiz!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dirty="0"/>
                        <a:t>Report whether you reached your experimental objective.</a:t>
                      </a:r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5830" y="1605973"/>
            <a:ext cx="2133600" cy="2125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16"/>
          <p:cNvSpPr>
            <a:spLocks noChangeArrowheads="1"/>
          </p:cNvSpPr>
          <p:nvPr/>
        </p:nvSpPr>
        <p:spPr bwMode="auto">
          <a:xfrm>
            <a:off x="1554018" y="1187595"/>
            <a:ext cx="3197225" cy="2936875"/>
          </a:xfrm>
          <a:custGeom>
            <a:avLst/>
            <a:gdLst>
              <a:gd name="G0" fmla="+- 626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8211" y="17769"/>
                </a:moveTo>
                <a:cubicBezTo>
                  <a:pt x="19986" y="15882"/>
                  <a:pt x="20974" y="13390"/>
                  <a:pt x="20974" y="10800"/>
                </a:cubicBezTo>
                <a:cubicBezTo>
                  <a:pt x="20974" y="5181"/>
                  <a:pt x="16418" y="626"/>
                  <a:pt x="10800" y="626"/>
                </a:cubicBezTo>
                <a:cubicBezTo>
                  <a:pt x="8209" y="625"/>
                  <a:pt x="5717" y="1613"/>
                  <a:pt x="3830" y="3388"/>
                </a:cubicBezTo>
                <a:close/>
                <a:moveTo>
                  <a:pt x="3388" y="3830"/>
                </a:moveTo>
                <a:cubicBezTo>
                  <a:pt x="1613" y="5717"/>
                  <a:pt x="625" y="8209"/>
                  <a:pt x="625" y="10799"/>
                </a:cubicBezTo>
                <a:cubicBezTo>
                  <a:pt x="626" y="16418"/>
                  <a:pt x="5181" y="20974"/>
                  <a:pt x="10800" y="20974"/>
                </a:cubicBezTo>
                <a:cubicBezTo>
                  <a:pt x="13390" y="20974"/>
                  <a:pt x="15882" y="19986"/>
                  <a:pt x="17769" y="18211"/>
                </a:cubicBezTo>
                <a:close/>
              </a:path>
            </a:pathLst>
          </a:custGeom>
          <a:solidFill>
            <a:srgbClr val="FF0000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US" dirty="0">
              <a:ln w="76200" cmpd="sng">
                <a:solidFill>
                  <a:schemeClr val="tx1"/>
                </a:solidFill>
              </a:ln>
              <a:latin typeface="Candara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7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135" y="1187595"/>
            <a:ext cx="31242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0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Practice Writing Like a Professional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Write complete sentences in passive voice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When using graphics, label and describe them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Do not “</a:t>
            </a:r>
            <a:r>
              <a:rPr lang="en-US" dirty="0" smtClean="0"/>
              <a:t>copy </a:t>
            </a:r>
            <a:r>
              <a:rPr lang="en-US" dirty="0"/>
              <a:t>and paste” from another source, even the </a:t>
            </a:r>
            <a:r>
              <a:rPr lang="en-US" dirty="0" smtClean="0"/>
              <a:t>lab </a:t>
            </a:r>
            <a:r>
              <a:rPr lang="en-US" dirty="0"/>
              <a:t>m</a:t>
            </a:r>
            <a:r>
              <a:rPr lang="en-US" dirty="0" smtClean="0"/>
              <a:t>anual</a:t>
            </a:r>
            <a:endParaRPr lang="en-US" dirty="0"/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Print and proofread before you upload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Hand in reports on time</a:t>
            </a:r>
          </a:p>
        </p:txBody>
      </p:sp>
    </p:spTree>
    <p:extLst>
      <p:ext uri="{BB962C8B-B14F-4D97-AF65-F5344CB8AC3E}">
        <p14:creationId xmlns:p14="http://schemas.microsoft.com/office/powerpoint/2010/main" val="233545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Point Deductions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1926771"/>
            <a:ext cx="12192000" cy="3418115"/>
          </a:xfrm>
        </p:spPr>
        <p:txBody>
          <a:bodyPr>
            <a:normAutofit/>
          </a:bodyPr>
          <a:lstStyle/>
          <a:p>
            <a:pPr marL="457200" indent="0" algn="ctr">
              <a:lnSpc>
                <a:spcPct val="200000"/>
              </a:lnSpc>
              <a:buNone/>
            </a:pPr>
            <a:r>
              <a:rPr lang="en-US" dirty="0" smtClean="0"/>
              <a:t>Writing Consultants can deduct up to </a:t>
            </a:r>
            <a:r>
              <a:rPr lang="en-US" b="1" dirty="0" smtClean="0">
                <a:solidFill>
                  <a:srgbClr val="FF0000"/>
                </a:solidFill>
              </a:rPr>
              <a:t>10 POINTS </a:t>
            </a:r>
            <a:r>
              <a:rPr lang="en-US" dirty="0" smtClean="0"/>
              <a:t>for repeat offenses!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388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Lab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Purpose of a lab report</a:t>
            </a:r>
          </a:p>
          <a:p>
            <a:pPr>
              <a:lnSpc>
                <a:spcPct val="150000"/>
              </a:lnSpc>
            </a:pPr>
            <a:r>
              <a:rPr lang="en-US" dirty="0"/>
              <a:t>Format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Available resources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3745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Standard Format Conserves Effort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796175"/>
            <a:ext cx="12192000" cy="5855855"/>
          </a:xfrm>
        </p:spPr>
        <p:txBody>
          <a:bodyPr>
            <a:normAutofit fontScale="77500" lnSpcReduction="20000"/>
          </a:bodyPr>
          <a:lstStyle/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Title Page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Abstract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Introduction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Procedure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Data/Observations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Discussion/Conclusions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/>
              <a:t>Works </a:t>
            </a:r>
            <a:r>
              <a:rPr lang="en-US" dirty="0" smtClean="0"/>
              <a:t>Cited</a:t>
            </a:r>
          </a:p>
          <a:p>
            <a:pPr marL="1200150" indent="-742950">
              <a:lnSpc>
                <a:spcPct val="150000"/>
              </a:lnSpc>
              <a:buAutoNum type="arabicParenR"/>
            </a:pPr>
            <a:r>
              <a:rPr lang="en-US" dirty="0" smtClean="0"/>
              <a:t>Lab Notes (Extra Credit)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09349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119</TotalTime>
  <Words>647</Words>
  <Application>Microsoft Office PowerPoint</Application>
  <PresentationFormat>Widescreen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MS PGothic</vt:lpstr>
      <vt:lpstr>MS PGothic</vt:lpstr>
      <vt:lpstr>Arial</vt:lpstr>
      <vt:lpstr>Candara</vt:lpstr>
      <vt:lpstr>EG template</vt:lpstr>
      <vt:lpstr>Writing Lab Reports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EG</cp:lastModifiedBy>
  <cp:revision>46</cp:revision>
  <dcterms:created xsi:type="dcterms:W3CDTF">2016-01-08T20:46:43Z</dcterms:created>
  <dcterms:modified xsi:type="dcterms:W3CDTF">2019-01-26T21:57:21Z</dcterms:modified>
</cp:coreProperties>
</file>