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Proxima Nova"/>
      <p:regular r:id="rId28"/>
      <p:bold r:id="rId29"/>
      <p:italic r:id="rId30"/>
      <p:boldItalic r:id="rId31"/>
    </p:embeddedFont>
    <p:embeddedFont>
      <p:font typeface="Montserrat Medium"/>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iY8y5aJlQHL4TJjqqh+GdoHZrn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57FAE3-89B5-48BB-919D-821D6CC6EE9B}">
  <a:tblStyle styleId="{E757FAE3-89B5-48BB-919D-821D6CC6EE9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oximaNova-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6.xml"/><Relationship Id="rId33" Type="http://schemas.openxmlformats.org/officeDocument/2006/relationships/font" Target="fonts/MontserratMedium-bold.fntdata"/><Relationship Id="rId10" Type="http://schemas.openxmlformats.org/officeDocument/2006/relationships/slide" Target="slides/slide5.xml"/><Relationship Id="rId32" Type="http://schemas.openxmlformats.org/officeDocument/2006/relationships/font" Target="fonts/MontserratMedium-regular.fntdata"/><Relationship Id="rId13" Type="http://schemas.openxmlformats.org/officeDocument/2006/relationships/slide" Target="slides/slide8.xml"/><Relationship Id="rId35" Type="http://schemas.openxmlformats.org/officeDocument/2006/relationships/font" Target="fonts/MontserratMedium-boldItalic.fntdata"/><Relationship Id="rId12" Type="http://schemas.openxmlformats.org/officeDocument/2006/relationships/slide" Target="slides/slide7.xml"/><Relationship Id="rId34" Type="http://schemas.openxmlformats.org/officeDocument/2006/relationships/font" Target="fonts/MontserratMedium-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Professional Engineers are those who come out of an ABET accredited engineering program. The ABET accreditation of each major in an engineering school helps provide engineers with the best education by implementing high programmatic standards created by the ABET board. Major programs are reassessed and audited often to ensure that the program adequately prepares engineers for the workforce. The outcomes above highlight some of the ABET accreditations and goals for engineers to develop through their studies. These outcomes are largely used to create curriculum, including in EG 1003.</a:t>
            </a:r>
            <a:endParaRPr/>
          </a:p>
        </p:txBody>
      </p:sp>
      <p:sp>
        <p:nvSpPr>
          <p:cNvPr id="206" name="Google Shape;20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49145b18b6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149145b18b6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49145b18b6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149145b18b6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Many engineering schools across the world use this framework to provide engineering students with the skills and knowledge they’ll need post-university</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Many engineering schools across the world use this framework to provide engineering students with the skills and knowledge they’ll need post-university</a:t>
            </a: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Many engineering schools across the world use this framework to provide engineering students with the skills and knowledge they’ll need post-university</a:t>
            </a:r>
            <a:endParaRPr/>
          </a:p>
        </p:txBody>
      </p:sp>
      <p:sp>
        <p:nvSpPr>
          <p:cNvPr id="180" name="Google Shape;18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engineering curriculum chart on the previous slide helps to create ’T’ shaped professional engineers. A professional engineer is someone who has a strong foundational science and mathematics background which greatly increases the scope of projects one can work on. An Engineering Technologist is someone who does not have a strong foundation in sciences and math (may not have a college degree) and focus instead on implementation and technical skills. </a:t>
            </a:r>
            <a:endParaRPr/>
          </a:p>
        </p:txBody>
      </p:sp>
      <p:sp>
        <p:nvSpPr>
          <p:cNvPr id="192" name="Google Shape;1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5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5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0"/>
          <p:cNvSpPr txBox="1"/>
          <p:nvPr>
            <p:ph idx="12" type="sldNum"/>
          </p:nvPr>
        </p:nvSpPr>
        <p:spPr>
          <a:xfrm>
            <a:off x="11606273" y="47625"/>
            <a:ext cx="4736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800">
                <a:solidFill>
                  <a:schemeClr val="lt1"/>
                </a:solidFill>
                <a:latin typeface="Proxima Nova"/>
                <a:ea typeface="Proxima Nova"/>
                <a:cs typeface="Proxima Nova"/>
                <a:sym typeface="Proxima Nova"/>
              </a:defRPr>
            </a:lvl1pPr>
            <a:lvl2pPr indent="0" lvl="1" marL="0" algn="r">
              <a:spcBef>
                <a:spcPts val="0"/>
              </a:spcBef>
              <a:buNone/>
              <a:defRPr b="0" i="0" sz="1800">
                <a:solidFill>
                  <a:schemeClr val="lt1"/>
                </a:solidFill>
                <a:latin typeface="Proxima Nova"/>
                <a:ea typeface="Proxima Nova"/>
                <a:cs typeface="Proxima Nova"/>
                <a:sym typeface="Proxima Nova"/>
              </a:defRPr>
            </a:lvl2pPr>
            <a:lvl3pPr indent="0" lvl="2" marL="0" algn="r">
              <a:spcBef>
                <a:spcPts val="0"/>
              </a:spcBef>
              <a:buNone/>
              <a:defRPr b="0" i="0" sz="1800">
                <a:solidFill>
                  <a:schemeClr val="lt1"/>
                </a:solidFill>
                <a:latin typeface="Proxima Nova"/>
                <a:ea typeface="Proxima Nova"/>
                <a:cs typeface="Proxima Nova"/>
                <a:sym typeface="Proxima Nova"/>
              </a:defRPr>
            </a:lvl3pPr>
            <a:lvl4pPr indent="0" lvl="3" marL="0" algn="r">
              <a:spcBef>
                <a:spcPts val="0"/>
              </a:spcBef>
              <a:buNone/>
              <a:defRPr b="0" i="0" sz="1800">
                <a:solidFill>
                  <a:schemeClr val="lt1"/>
                </a:solidFill>
                <a:latin typeface="Proxima Nova"/>
                <a:ea typeface="Proxima Nova"/>
                <a:cs typeface="Proxima Nova"/>
                <a:sym typeface="Proxima Nova"/>
              </a:defRPr>
            </a:lvl4pPr>
            <a:lvl5pPr indent="0" lvl="4" marL="0" algn="r">
              <a:spcBef>
                <a:spcPts val="0"/>
              </a:spcBef>
              <a:buNone/>
              <a:defRPr b="0" i="0" sz="1800">
                <a:solidFill>
                  <a:schemeClr val="lt1"/>
                </a:solidFill>
                <a:latin typeface="Proxima Nova"/>
                <a:ea typeface="Proxima Nova"/>
                <a:cs typeface="Proxima Nova"/>
                <a:sym typeface="Proxima Nova"/>
              </a:defRPr>
            </a:lvl5pPr>
            <a:lvl6pPr indent="0" lvl="5" marL="0" algn="r">
              <a:spcBef>
                <a:spcPts val="0"/>
              </a:spcBef>
              <a:buNone/>
              <a:defRPr b="0" i="0" sz="1800">
                <a:solidFill>
                  <a:schemeClr val="lt1"/>
                </a:solidFill>
                <a:latin typeface="Proxima Nova"/>
                <a:ea typeface="Proxima Nova"/>
                <a:cs typeface="Proxima Nova"/>
                <a:sym typeface="Proxima Nova"/>
              </a:defRPr>
            </a:lvl6pPr>
            <a:lvl7pPr indent="0" lvl="6" marL="0" algn="r">
              <a:spcBef>
                <a:spcPts val="0"/>
              </a:spcBef>
              <a:buNone/>
              <a:defRPr b="0" i="0" sz="1800">
                <a:solidFill>
                  <a:schemeClr val="lt1"/>
                </a:solidFill>
                <a:latin typeface="Proxima Nova"/>
                <a:ea typeface="Proxima Nova"/>
                <a:cs typeface="Proxima Nova"/>
                <a:sym typeface="Proxima Nova"/>
              </a:defRPr>
            </a:lvl7pPr>
            <a:lvl8pPr indent="0" lvl="7" marL="0" algn="r">
              <a:spcBef>
                <a:spcPts val="0"/>
              </a:spcBef>
              <a:buNone/>
              <a:defRPr b="0" i="0" sz="1800">
                <a:solidFill>
                  <a:schemeClr val="lt1"/>
                </a:solidFill>
                <a:latin typeface="Proxima Nova"/>
                <a:ea typeface="Proxima Nova"/>
                <a:cs typeface="Proxima Nova"/>
                <a:sym typeface="Proxima Nova"/>
              </a:defRPr>
            </a:lvl8pPr>
            <a:lvl9pPr indent="0" lvl="8" marL="0" algn="r">
              <a:spcBef>
                <a:spcPts val="0"/>
              </a:spcBef>
              <a:buNone/>
              <a:defRPr b="0" i="0" sz="1800">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5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9"/>
          <p:cNvSpPr txBox="1"/>
          <p:nvPr>
            <p:ph idx="12" type="sldNum"/>
          </p:nvPr>
        </p:nvSpPr>
        <p:spPr>
          <a:xfrm>
            <a:off x="11606273" y="47625"/>
            <a:ext cx="4736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6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6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60"/>
          <p:cNvSpPr txBox="1"/>
          <p:nvPr>
            <p:ph idx="12" type="sldNum"/>
          </p:nvPr>
        </p:nvSpPr>
        <p:spPr>
          <a:xfrm>
            <a:off x="11606273" y="47625"/>
            <a:ext cx="4736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1"/>
          <p:cNvSpPr txBox="1"/>
          <p:nvPr>
            <p:ph idx="12" type="sldNum"/>
          </p:nvPr>
        </p:nvSpPr>
        <p:spPr>
          <a:xfrm>
            <a:off x="11606273" y="47625"/>
            <a:ext cx="4736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2"/>
          <p:cNvSpPr txBox="1"/>
          <p:nvPr>
            <p:ph idx="12" type="sldNum"/>
          </p:nvPr>
        </p:nvSpPr>
        <p:spPr>
          <a:xfrm>
            <a:off x="11606273" y="47625"/>
            <a:ext cx="4736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3"/>
          <p:cNvSpPr txBox="1"/>
          <p:nvPr>
            <p:ph idx="12" type="sldNum"/>
          </p:nvPr>
        </p:nvSpPr>
        <p:spPr>
          <a:xfrm>
            <a:off x="11606273" y="47625"/>
            <a:ext cx="4736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5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4"/>
          <p:cNvSpPr txBox="1"/>
          <p:nvPr>
            <p:ph idx="12" type="sldNum"/>
          </p:nvPr>
        </p:nvSpPr>
        <p:spPr>
          <a:xfrm>
            <a:off x="11606273" y="47625"/>
            <a:ext cx="4736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5"/>
          <p:cNvSpPr txBox="1"/>
          <p:nvPr>
            <p:ph idx="12" type="sldNum"/>
          </p:nvPr>
        </p:nvSpPr>
        <p:spPr>
          <a:xfrm>
            <a:off x="11606273" y="47625"/>
            <a:ext cx="4736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6"/>
          <p:cNvSpPr txBox="1"/>
          <p:nvPr>
            <p:ph idx="12" type="sldNum"/>
          </p:nvPr>
        </p:nvSpPr>
        <p:spPr>
          <a:xfrm>
            <a:off x="11606273" y="47625"/>
            <a:ext cx="4736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5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7"/>
          <p:cNvSpPr txBox="1"/>
          <p:nvPr>
            <p:ph idx="12" type="sldNum"/>
          </p:nvPr>
        </p:nvSpPr>
        <p:spPr>
          <a:xfrm>
            <a:off x="11606273" y="47625"/>
            <a:ext cx="4736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58"/>
          <p:cNvSpPr/>
          <p:nvPr>
            <p:ph idx="2" type="pic"/>
          </p:nvPr>
        </p:nvSpPr>
        <p:spPr>
          <a:xfrm>
            <a:off x="5183188" y="987425"/>
            <a:ext cx="6172200" cy="4873625"/>
          </a:xfrm>
          <a:prstGeom prst="rect">
            <a:avLst/>
          </a:prstGeom>
          <a:noFill/>
          <a:ln>
            <a:noFill/>
          </a:ln>
        </p:spPr>
      </p:sp>
      <p:sp>
        <p:nvSpPr>
          <p:cNvPr id="69" name="Google Shape;69;p5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8"/>
          <p:cNvSpPr txBox="1"/>
          <p:nvPr>
            <p:ph idx="12" type="sldNum"/>
          </p:nvPr>
        </p:nvSpPr>
        <p:spPr>
          <a:xfrm>
            <a:off x="11606273" y="47625"/>
            <a:ext cx="4736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9"/>
          <p:cNvSpPr txBox="1"/>
          <p:nvPr>
            <p:ph idx="12" type="sldNum"/>
          </p:nvPr>
        </p:nvSpPr>
        <p:spPr>
          <a:xfrm>
            <a:off x="11606273" y="47625"/>
            <a:ext cx="47361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
        <p:nvSpPr>
          <p:cNvPr id="15" name="Google Shape;15;p49"/>
          <p:cNvSpPr txBox="1"/>
          <p:nvPr/>
        </p:nvSpPr>
        <p:spPr>
          <a:xfrm>
            <a:off x="11718388" y="84405"/>
            <a:ext cx="4736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1" i="0" lang="en-US" sz="1800" u="none" cap="none" strike="noStrike">
                <a:solidFill>
                  <a:schemeClr val="lt1"/>
                </a:solidFill>
                <a:latin typeface="Proxima Nova"/>
                <a:ea typeface="Proxima Nova"/>
                <a:cs typeface="Proxima Nova"/>
                <a:sym typeface="Proxima Nova"/>
              </a:rPr>
              <a:t>‹#›</a:t>
            </a:fld>
            <a:endParaRPr b="1" sz="1800">
              <a:solidFill>
                <a:schemeClr val="lt1"/>
              </a:solidFill>
              <a:latin typeface="Proxima Nova"/>
              <a:ea typeface="Proxima Nova"/>
              <a:cs typeface="Proxima Nova"/>
              <a:sym typeface="Proxima Nova"/>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3.jpg"/><Relationship Id="rId5" Type="http://schemas.openxmlformats.org/officeDocument/2006/relationships/image" Target="../media/image17.jpg"/><Relationship Id="rId6"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19.png"/><Relationship Id="rId7" Type="http://schemas.openxmlformats.org/officeDocument/2006/relationships/image" Target="../media/image14.png"/><Relationship Id="rId8"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19.png"/><Relationship Id="rId7" Type="http://schemas.openxmlformats.org/officeDocument/2006/relationships/image" Target="../media/image14.png"/><Relationship Id="rId8"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hyperlink" Target="https://manual.eg.poly.edu/index.php/Absence_and_Lateness_Policies" TargetMode="External"/><Relationship Id="rId5" Type="http://schemas.openxmlformats.org/officeDocument/2006/relationships/image" Target="../media/image22.png"/><Relationship Id="rId6" Type="http://schemas.openxmlformats.org/officeDocument/2006/relationships/image" Target="../media/image19.png"/><Relationship Id="rId7" Type="http://schemas.openxmlformats.org/officeDocument/2006/relationships/image" Target="../media/image14.png"/><Relationship Id="rId8"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1.jpg"/><Relationship Id="rId5" Type="http://schemas.openxmlformats.org/officeDocument/2006/relationships/image" Target="../media/image20.jpg"/><Relationship Id="rId6" Type="http://schemas.openxmlformats.org/officeDocument/2006/relationships/image" Target="../media/image23.jpg"/><Relationship Id="rId7"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4.jp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2013439" y="1409013"/>
            <a:ext cx="812158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RECITATION 1</a:t>
            </a:r>
            <a:endParaRPr/>
          </a:p>
        </p:txBody>
      </p:sp>
      <p:sp>
        <p:nvSpPr>
          <p:cNvPr id="90" name="Google Shape;90;p1"/>
          <p:cNvSpPr txBox="1"/>
          <p:nvPr>
            <p:ph idx="1" type="subTitle"/>
          </p:nvPr>
        </p:nvSpPr>
        <p:spPr>
          <a:xfrm>
            <a:off x="1502229" y="4183746"/>
            <a:ext cx="9144000" cy="4735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latin typeface="Proxima Nova"/>
                <a:ea typeface="Proxima Nova"/>
                <a:cs typeface="Proxima Nova"/>
                <a:sym typeface="Proxima Nova"/>
              </a:rPr>
              <a:t>EG1004</a:t>
            </a:r>
            <a:endParaRPr/>
          </a:p>
        </p:txBody>
      </p:sp>
      <p:cxnSp>
        <p:nvCxnSpPr>
          <p:cNvPr id="91" name="Google Shape;91;p1"/>
          <p:cNvCxnSpPr/>
          <p:nvPr/>
        </p:nvCxnSpPr>
        <p:spPr>
          <a:xfrm>
            <a:off x="4193177" y="3937099"/>
            <a:ext cx="3762104" cy="0"/>
          </a:xfrm>
          <a:prstGeom prst="straightConnector1">
            <a:avLst/>
          </a:prstGeom>
          <a:noFill/>
          <a:ln cap="flat" cmpd="sng" w="9525">
            <a:solidFill>
              <a:srgbClr val="7030A0"/>
            </a:solidFill>
            <a:prstDash val="solid"/>
            <a:miter lim="800000"/>
            <a:headEnd len="sm" w="sm" type="none"/>
            <a:tailEnd len="sm" w="sm" type="none"/>
          </a:ln>
        </p:spPr>
      </p:cxnSp>
      <p:sp>
        <p:nvSpPr>
          <p:cNvPr id="92" name="Google Shape;92;p1"/>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pic>
        <p:nvPicPr>
          <p:cNvPr descr="A picture containing drawing&#10;&#10;Description automatically generated" id="95" name="Google Shape;95;p1"/>
          <p:cNvPicPr preferRelativeResize="0"/>
          <p:nvPr/>
        </p:nvPicPr>
        <p:blipFill rotWithShape="1">
          <a:blip r:embed="rId4">
            <a:alphaModFix/>
          </a:blip>
          <a:srcRect b="0" l="0" r="0" t="0"/>
          <a:stretch/>
        </p:blipFill>
        <p:spPr>
          <a:xfrm>
            <a:off x="10782301" y="6409360"/>
            <a:ext cx="1313093" cy="359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0"/>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0"/>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0" name="Google Shape;210;p10"/>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sp>
        <p:nvSpPr>
          <p:cNvPr id="211" name="Google Shape;211;p10"/>
          <p:cNvSpPr txBox="1"/>
          <p:nvPr/>
        </p:nvSpPr>
        <p:spPr>
          <a:xfrm>
            <a:off x="768738" y="483750"/>
            <a:ext cx="10949650" cy="96514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Montserrat Medium"/>
              <a:buNone/>
            </a:pPr>
            <a:r>
              <a:rPr lang="en-US" sz="4800">
                <a:solidFill>
                  <a:schemeClr val="dk1"/>
                </a:solidFill>
                <a:latin typeface="Montserrat Medium"/>
                <a:ea typeface="Montserrat Medium"/>
                <a:cs typeface="Montserrat Medium"/>
                <a:sym typeface="Montserrat Medium"/>
              </a:rPr>
              <a:t>ENGINEERING CURRICULUM</a:t>
            </a:r>
            <a:endParaRPr/>
          </a:p>
        </p:txBody>
      </p:sp>
      <p:sp>
        <p:nvSpPr>
          <p:cNvPr id="212" name="Google Shape;212;p10"/>
          <p:cNvSpPr/>
          <p:nvPr/>
        </p:nvSpPr>
        <p:spPr>
          <a:xfrm>
            <a:off x="491908" y="1478741"/>
            <a:ext cx="25939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6"/>
                </a:solidFill>
                <a:latin typeface="Proxima Nova"/>
                <a:ea typeface="Proxima Nova"/>
                <a:cs typeface="Proxima Nova"/>
                <a:sym typeface="Proxima Nova"/>
                <a:extLst>
                  <a:ext uri="http://customooxmlschemas.google.com/">
                    <go:slidesCustomData xmlns:go="http://customooxmlschemas.google.com/" textRoundtripDataId="0"/>
                  </a:ext>
                </a:extLst>
              </a:rPr>
              <a:t>ABET Outcomes: </a:t>
            </a:r>
            <a:endParaRPr/>
          </a:p>
        </p:txBody>
      </p:sp>
      <p:pic>
        <p:nvPicPr>
          <p:cNvPr descr="A picture containing drawing&#10;&#10;Description automatically generated" id="213" name="Google Shape;213;p10"/>
          <p:cNvPicPr preferRelativeResize="0"/>
          <p:nvPr/>
        </p:nvPicPr>
        <p:blipFill rotWithShape="1">
          <a:blip r:embed="rId4">
            <a:alphaModFix/>
          </a:blip>
          <a:srcRect b="0" l="0" r="0" t="0"/>
          <a:stretch/>
        </p:blipFill>
        <p:spPr>
          <a:xfrm>
            <a:off x="10782301" y="6409360"/>
            <a:ext cx="1313093" cy="359459"/>
          </a:xfrm>
          <a:prstGeom prst="rect">
            <a:avLst/>
          </a:prstGeom>
          <a:noFill/>
          <a:ln>
            <a:noFill/>
          </a:ln>
        </p:spPr>
      </p:pic>
      <p:sp>
        <p:nvSpPr>
          <p:cNvPr id="214" name="Google Shape;214;p10"/>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6</a:t>
            </a:r>
            <a:endParaRPr/>
          </a:p>
        </p:txBody>
      </p:sp>
      <p:pic>
        <p:nvPicPr>
          <p:cNvPr id="215" name="Google Shape;215;p10"/>
          <p:cNvPicPr preferRelativeResize="0"/>
          <p:nvPr/>
        </p:nvPicPr>
        <p:blipFill>
          <a:blip r:embed="rId5">
            <a:alphaModFix/>
          </a:blip>
          <a:stretch>
            <a:fillRect/>
          </a:stretch>
        </p:blipFill>
        <p:spPr>
          <a:xfrm>
            <a:off x="1275450" y="2023406"/>
            <a:ext cx="9049492" cy="40644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1"/>
          <p:cNvSpPr txBox="1"/>
          <p:nvPr>
            <p:ph type="ctrTitle"/>
          </p:nvPr>
        </p:nvSpPr>
        <p:spPr>
          <a:xfrm>
            <a:off x="747102" y="1369854"/>
            <a:ext cx="10697795"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COURSE OVERVIEW</a:t>
            </a:r>
            <a:endParaRPr/>
          </a:p>
        </p:txBody>
      </p:sp>
      <p:cxnSp>
        <p:nvCxnSpPr>
          <p:cNvPr id="221" name="Google Shape;221;p11"/>
          <p:cNvCxnSpPr/>
          <p:nvPr/>
        </p:nvCxnSpPr>
        <p:spPr>
          <a:xfrm>
            <a:off x="4193177" y="3937099"/>
            <a:ext cx="3762104" cy="0"/>
          </a:xfrm>
          <a:prstGeom prst="straightConnector1">
            <a:avLst/>
          </a:prstGeom>
          <a:noFill/>
          <a:ln cap="flat" cmpd="sng" w="9525">
            <a:solidFill>
              <a:srgbClr val="7030A0"/>
            </a:solidFill>
            <a:prstDash val="solid"/>
            <a:miter lim="800000"/>
            <a:headEnd len="sm" w="sm" type="none"/>
            <a:tailEnd len="sm" w="sm" type="none"/>
          </a:ln>
        </p:spPr>
      </p:cxnSp>
      <p:sp>
        <p:nvSpPr>
          <p:cNvPr id="222" name="Google Shape;222;p11"/>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1"/>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4" name="Google Shape;224;p11"/>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pic>
        <p:nvPicPr>
          <p:cNvPr descr="A picture containing drawing&#10;&#10;Description automatically generated" id="225" name="Google Shape;225;p11"/>
          <p:cNvPicPr preferRelativeResize="0"/>
          <p:nvPr/>
        </p:nvPicPr>
        <p:blipFill rotWithShape="1">
          <a:blip r:embed="rId4">
            <a:alphaModFix/>
          </a:blip>
          <a:srcRect b="0" l="0" r="0" t="0"/>
          <a:stretch/>
        </p:blipFill>
        <p:spPr>
          <a:xfrm>
            <a:off x="10782301" y="6409360"/>
            <a:ext cx="1313093" cy="3594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2"/>
          <p:cNvSpPr txBox="1"/>
          <p:nvPr>
            <p:ph idx="1" type="subTitle"/>
          </p:nvPr>
        </p:nvSpPr>
        <p:spPr>
          <a:xfrm>
            <a:off x="432059" y="1884633"/>
            <a:ext cx="6609783" cy="40510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Arial"/>
              <a:buChar char="•"/>
            </a:pPr>
            <a:r>
              <a:rPr lang="en-US" sz="2800">
                <a:latin typeface="Proxima Nova"/>
                <a:ea typeface="Proxima Nova"/>
                <a:cs typeface="Proxima Nova"/>
                <a:sym typeface="Proxima Nova"/>
              </a:rPr>
              <a:t>Explore concentrations of engineering</a:t>
            </a:r>
            <a:endParaRPr/>
          </a:p>
          <a:p>
            <a:pPr indent="-342900" lvl="0" marL="342900" rtl="0" algn="l">
              <a:lnSpc>
                <a:spcPct val="10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Develop professional skills</a:t>
            </a:r>
            <a:endParaRPr/>
          </a:p>
          <a:p>
            <a:pPr indent="-342900" lvl="1" marL="800100" rtl="0" algn="l">
              <a:lnSpc>
                <a:spcPct val="100000"/>
              </a:lnSpc>
              <a:spcBef>
                <a:spcPts val="500"/>
              </a:spcBef>
              <a:spcAft>
                <a:spcPts val="0"/>
              </a:spcAft>
              <a:buClr>
                <a:schemeClr val="dk1"/>
              </a:buClr>
              <a:buSzPts val="2800"/>
              <a:buFont typeface="Arial"/>
              <a:buChar char="•"/>
            </a:pPr>
            <a:r>
              <a:rPr lang="en-US" sz="2800">
                <a:latin typeface="Proxima Nova"/>
                <a:ea typeface="Proxima Nova"/>
                <a:cs typeface="Proxima Nova"/>
                <a:sym typeface="Proxima Nova"/>
              </a:rPr>
              <a:t>Teamwork</a:t>
            </a:r>
            <a:endParaRPr/>
          </a:p>
          <a:p>
            <a:pPr indent="-342900" lvl="1" marL="800100" rtl="0" algn="l">
              <a:lnSpc>
                <a:spcPct val="100000"/>
              </a:lnSpc>
              <a:spcBef>
                <a:spcPts val="500"/>
              </a:spcBef>
              <a:spcAft>
                <a:spcPts val="0"/>
              </a:spcAft>
              <a:buClr>
                <a:schemeClr val="dk1"/>
              </a:buClr>
              <a:buSzPts val="2800"/>
              <a:buFont typeface="Arial"/>
              <a:buChar char="•"/>
            </a:pPr>
            <a:r>
              <a:rPr lang="en-US" sz="2800">
                <a:latin typeface="Proxima Nova"/>
                <a:ea typeface="Proxima Nova"/>
                <a:cs typeface="Proxima Nova"/>
                <a:sym typeface="Proxima Nova"/>
              </a:rPr>
              <a:t>Oral communication</a:t>
            </a:r>
            <a:endParaRPr/>
          </a:p>
          <a:p>
            <a:pPr indent="-342900" lvl="1" marL="800100" rtl="0" algn="l">
              <a:lnSpc>
                <a:spcPct val="100000"/>
              </a:lnSpc>
              <a:spcBef>
                <a:spcPts val="500"/>
              </a:spcBef>
              <a:spcAft>
                <a:spcPts val="0"/>
              </a:spcAft>
              <a:buClr>
                <a:schemeClr val="dk1"/>
              </a:buClr>
              <a:buSzPts val="2800"/>
              <a:buFont typeface="Arial"/>
              <a:buChar char="•"/>
            </a:pPr>
            <a:r>
              <a:rPr lang="en-US" sz="2800">
                <a:latin typeface="Proxima Nova"/>
                <a:ea typeface="Proxima Nova"/>
                <a:cs typeface="Proxima Nova"/>
                <a:sym typeface="Proxima Nova"/>
              </a:rPr>
              <a:t>Written communication</a:t>
            </a:r>
            <a:endParaRPr/>
          </a:p>
          <a:p>
            <a:pPr indent="-342900" lvl="0" marL="342900" rtl="0" algn="l">
              <a:lnSpc>
                <a:spcPct val="10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Develop technical skills</a:t>
            </a:r>
            <a:r>
              <a:rPr b="1" lang="en-US" sz="2800">
                <a:latin typeface="Proxima Nova"/>
                <a:ea typeface="Proxima Nova"/>
                <a:cs typeface="Proxima Nova"/>
                <a:sym typeface="Proxima Nova"/>
              </a:rPr>
              <a:t>	</a:t>
            </a:r>
            <a:endParaRPr/>
          </a:p>
          <a:p>
            <a:pPr indent="-342900" lvl="0" marL="342900" rtl="0" algn="l">
              <a:lnSpc>
                <a:spcPct val="10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Utilize the engineering design process</a:t>
            </a:r>
            <a:endParaRPr/>
          </a:p>
        </p:txBody>
      </p:sp>
      <p:sp>
        <p:nvSpPr>
          <p:cNvPr id="232" name="Google Shape;232;p12"/>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2"/>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4" name="Google Shape;234;p12"/>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pic>
        <p:nvPicPr>
          <p:cNvPr id="235" name="Google Shape;235;p12"/>
          <p:cNvPicPr preferRelativeResize="0"/>
          <p:nvPr/>
        </p:nvPicPr>
        <p:blipFill rotWithShape="1">
          <a:blip r:embed="rId4">
            <a:alphaModFix/>
          </a:blip>
          <a:srcRect b="0" l="0" r="0" t="0"/>
          <a:stretch/>
        </p:blipFill>
        <p:spPr>
          <a:xfrm>
            <a:off x="9839683" y="3615591"/>
            <a:ext cx="1788210" cy="1788210"/>
          </a:xfrm>
          <a:prstGeom prst="rect">
            <a:avLst/>
          </a:prstGeom>
          <a:noFill/>
          <a:ln>
            <a:noFill/>
          </a:ln>
        </p:spPr>
      </p:pic>
      <p:pic>
        <p:nvPicPr>
          <p:cNvPr id="236" name="Google Shape;236;p12"/>
          <p:cNvPicPr preferRelativeResize="0"/>
          <p:nvPr/>
        </p:nvPicPr>
        <p:blipFill rotWithShape="1">
          <a:blip r:embed="rId5">
            <a:alphaModFix/>
          </a:blip>
          <a:srcRect b="0" l="0" r="0" t="0"/>
          <a:stretch/>
        </p:blipFill>
        <p:spPr>
          <a:xfrm>
            <a:off x="6877863" y="3241543"/>
            <a:ext cx="2961820" cy="1129091"/>
          </a:xfrm>
          <a:prstGeom prst="rect">
            <a:avLst/>
          </a:prstGeom>
          <a:noFill/>
          <a:ln>
            <a:noFill/>
          </a:ln>
        </p:spPr>
      </p:pic>
      <p:sp>
        <p:nvSpPr>
          <p:cNvPr id="237" name="Google Shape;237;p12"/>
          <p:cNvSpPr txBox="1"/>
          <p:nvPr/>
        </p:nvSpPr>
        <p:spPr>
          <a:xfrm>
            <a:off x="564107" y="647998"/>
            <a:ext cx="11063786" cy="965147"/>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5400"/>
              <a:buFont typeface="Montserrat Medium"/>
              <a:buNone/>
            </a:pPr>
            <a:r>
              <a:rPr lang="en-US" sz="5400">
                <a:solidFill>
                  <a:schemeClr val="dk1"/>
                </a:solidFill>
                <a:latin typeface="Montserrat Medium"/>
                <a:ea typeface="Montserrat Medium"/>
                <a:cs typeface="Montserrat Medium"/>
                <a:sym typeface="Montserrat Medium"/>
              </a:rPr>
              <a:t>COURSE OBJECTIVES</a:t>
            </a:r>
            <a:endParaRPr/>
          </a:p>
        </p:txBody>
      </p:sp>
      <p:pic>
        <p:nvPicPr>
          <p:cNvPr descr="A picture containing drawing&#10;&#10;Description automatically generated" id="238" name="Google Shape;238;p12"/>
          <p:cNvPicPr preferRelativeResize="0"/>
          <p:nvPr/>
        </p:nvPicPr>
        <p:blipFill rotWithShape="1">
          <a:blip r:embed="rId6">
            <a:alphaModFix/>
          </a:blip>
          <a:srcRect b="0" l="0" r="0" t="0"/>
          <a:stretch/>
        </p:blipFill>
        <p:spPr>
          <a:xfrm>
            <a:off x="10782301" y="6409360"/>
            <a:ext cx="1313093" cy="359459"/>
          </a:xfrm>
          <a:prstGeom prst="rect">
            <a:avLst/>
          </a:prstGeom>
          <a:noFill/>
          <a:ln>
            <a:noFill/>
          </a:ln>
        </p:spPr>
      </p:pic>
      <p:sp>
        <p:nvSpPr>
          <p:cNvPr id="239" name="Google Shape;239;p12"/>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3"/>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3"/>
          <p:cNvSpPr/>
          <p:nvPr/>
        </p:nvSpPr>
        <p:spPr>
          <a:xfrm>
            <a:off x="0" y="6315555"/>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6" name="Google Shape;246;p13"/>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pic>
        <p:nvPicPr>
          <p:cNvPr descr="Lecturer" id="247" name="Google Shape;247;p13"/>
          <p:cNvPicPr preferRelativeResize="0"/>
          <p:nvPr/>
        </p:nvPicPr>
        <p:blipFill rotWithShape="1">
          <a:blip r:embed="rId4">
            <a:alphaModFix/>
          </a:blip>
          <a:srcRect b="0" l="0" r="0" t="0"/>
          <a:stretch/>
        </p:blipFill>
        <p:spPr>
          <a:xfrm>
            <a:off x="594577" y="2381143"/>
            <a:ext cx="1987626" cy="1987626"/>
          </a:xfrm>
          <a:prstGeom prst="rect">
            <a:avLst/>
          </a:prstGeom>
          <a:noFill/>
          <a:ln>
            <a:noFill/>
          </a:ln>
        </p:spPr>
      </p:pic>
      <p:pic>
        <p:nvPicPr>
          <p:cNvPr descr="Test tubes" id="248" name="Google Shape;248;p13"/>
          <p:cNvPicPr preferRelativeResize="0"/>
          <p:nvPr/>
        </p:nvPicPr>
        <p:blipFill rotWithShape="1">
          <a:blip r:embed="rId5">
            <a:alphaModFix/>
          </a:blip>
          <a:srcRect b="0" l="0" r="0" t="0"/>
          <a:stretch/>
        </p:blipFill>
        <p:spPr>
          <a:xfrm>
            <a:off x="3215969" y="2502279"/>
            <a:ext cx="1987626" cy="1987626"/>
          </a:xfrm>
          <a:prstGeom prst="rect">
            <a:avLst/>
          </a:prstGeom>
          <a:noFill/>
          <a:ln>
            <a:noFill/>
          </a:ln>
        </p:spPr>
      </p:pic>
      <p:pic>
        <p:nvPicPr>
          <p:cNvPr descr="Teacher" id="249" name="Google Shape;249;p13"/>
          <p:cNvPicPr preferRelativeResize="0"/>
          <p:nvPr/>
        </p:nvPicPr>
        <p:blipFill rotWithShape="1">
          <a:blip r:embed="rId6">
            <a:alphaModFix/>
          </a:blip>
          <a:srcRect b="0" l="0" r="0" t="0"/>
          <a:stretch/>
        </p:blipFill>
        <p:spPr>
          <a:xfrm>
            <a:off x="6096000" y="2368530"/>
            <a:ext cx="2255125" cy="2255125"/>
          </a:xfrm>
          <a:prstGeom prst="rect">
            <a:avLst/>
          </a:prstGeom>
          <a:noFill/>
          <a:ln>
            <a:noFill/>
          </a:ln>
        </p:spPr>
      </p:pic>
      <p:pic>
        <p:nvPicPr>
          <p:cNvPr descr="Robot" id="250" name="Google Shape;250;p13"/>
          <p:cNvPicPr preferRelativeResize="0"/>
          <p:nvPr/>
        </p:nvPicPr>
        <p:blipFill rotWithShape="1">
          <a:blip r:embed="rId7">
            <a:alphaModFix/>
          </a:blip>
          <a:srcRect b="0" l="0" r="0" t="0"/>
          <a:stretch/>
        </p:blipFill>
        <p:spPr>
          <a:xfrm>
            <a:off x="9208946" y="2368530"/>
            <a:ext cx="2024715" cy="2024715"/>
          </a:xfrm>
          <a:prstGeom prst="rect">
            <a:avLst/>
          </a:prstGeom>
          <a:noFill/>
          <a:ln>
            <a:noFill/>
          </a:ln>
        </p:spPr>
      </p:pic>
      <p:sp>
        <p:nvSpPr>
          <p:cNvPr id="251" name="Google Shape;251;p13"/>
          <p:cNvSpPr txBox="1"/>
          <p:nvPr/>
        </p:nvSpPr>
        <p:spPr>
          <a:xfrm>
            <a:off x="0" y="4485754"/>
            <a:ext cx="317678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Lecture</a:t>
            </a:r>
            <a:endParaRPr/>
          </a:p>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1</a:t>
            </a:r>
            <a:r>
              <a:rPr lang="en-US" sz="2400">
                <a:solidFill>
                  <a:schemeClr val="dk1"/>
                </a:solidFill>
                <a:latin typeface="Proxima Nova"/>
                <a:ea typeface="Proxima Nova"/>
                <a:cs typeface="Proxima Nova"/>
                <a:sym typeface="Proxima Nova"/>
              </a:rPr>
              <a:t> hr / week</a:t>
            </a:r>
            <a:endParaRPr/>
          </a:p>
        </p:txBody>
      </p:sp>
      <p:sp>
        <p:nvSpPr>
          <p:cNvPr id="252" name="Google Shape;252;p13"/>
          <p:cNvSpPr txBox="1"/>
          <p:nvPr/>
        </p:nvSpPr>
        <p:spPr>
          <a:xfrm>
            <a:off x="2621392" y="4485754"/>
            <a:ext cx="317678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Lab</a:t>
            </a:r>
            <a:endParaRPr/>
          </a:p>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3 hr / week</a:t>
            </a:r>
            <a:endParaRPr/>
          </a:p>
        </p:txBody>
      </p:sp>
      <p:sp>
        <p:nvSpPr>
          <p:cNvPr id="253" name="Google Shape;253;p13"/>
          <p:cNvSpPr txBox="1"/>
          <p:nvPr/>
        </p:nvSpPr>
        <p:spPr>
          <a:xfrm>
            <a:off x="5853191" y="4485753"/>
            <a:ext cx="27407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Recitation</a:t>
            </a:r>
            <a:endParaRPr/>
          </a:p>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1.5 hr / week</a:t>
            </a:r>
            <a:endParaRPr/>
          </a:p>
        </p:txBody>
      </p:sp>
      <p:sp>
        <p:nvSpPr>
          <p:cNvPr id="254" name="Google Shape;254;p13"/>
          <p:cNvSpPr txBox="1"/>
          <p:nvPr/>
        </p:nvSpPr>
        <p:spPr>
          <a:xfrm>
            <a:off x="8721476" y="4481449"/>
            <a:ext cx="299965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Semester-Long Design Project</a:t>
            </a:r>
            <a:endParaRPr/>
          </a:p>
        </p:txBody>
      </p:sp>
      <p:sp>
        <p:nvSpPr>
          <p:cNvPr id="255" name="Google Shape;255;p13"/>
          <p:cNvSpPr txBox="1"/>
          <p:nvPr/>
        </p:nvSpPr>
        <p:spPr>
          <a:xfrm>
            <a:off x="564107" y="636523"/>
            <a:ext cx="11063786" cy="965147"/>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5400"/>
              <a:buFont typeface="Montserrat Medium"/>
              <a:buNone/>
            </a:pPr>
            <a:r>
              <a:rPr lang="en-US" sz="5400">
                <a:solidFill>
                  <a:schemeClr val="dk1"/>
                </a:solidFill>
                <a:latin typeface="Montserrat Medium"/>
                <a:ea typeface="Montserrat Medium"/>
                <a:cs typeface="Montserrat Medium"/>
                <a:sym typeface="Montserrat Medium"/>
              </a:rPr>
              <a:t>COURSE FORMAT</a:t>
            </a:r>
            <a:endParaRPr/>
          </a:p>
        </p:txBody>
      </p:sp>
      <p:pic>
        <p:nvPicPr>
          <p:cNvPr descr="A picture containing drawing&#10;&#10;Description automatically generated" id="256" name="Google Shape;256;p13"/>
          <p:cNvPicPr preferRelativeResize="0"/>
          <p:nvPr/>
        </p:nvPicPr>
        <p:blipFill rotWithShape="1">
          <a:blip r:embed="rId8">
            <a:alphaModFix/>
          </a:blip>
          <a:srcRect b="0" l="0" r="0" t="0"/>
          <a:stretch/>
        </p:blipFill>
        <p:spPr>
          <a:xfrm>
            <a:off x="10782301" y="6409360"/>
            <a:ext cx="1313093" cy="359459"/>
          </a:xfrm>
          <a:prstGeom prst="rect">
            <a:avLst/>
          </a:prstGeom>
          <a:noFill/>
          <a:ln>
            <a:noFill/>
          </a:ln>
        </p:spPr>
      </p:pic>
      <p:sp>
        <p:nvSpPr>
          <p:cNvPr id="257" name="Google Shape;257;p13"/>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149145b18b6_0_1"/>
          <p:cNvSpPr/>
          <p:nvPr/>
        </p:nvSpPr>
        <p:spPr>
          <a:xfrm>
            <a:off x="0" y="0"/>
            <a:ext cx="12192000" cy="548400"/>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g149145b18b6_0_1"/>
          <p:cNvSpPr/>
          <p:nvPr/>
        </p:nvSpPr>
        <p:spPr>
          <a:xfrm>
            <a:off x="0" y="6315555"/>
            <a:ext cx="12192000" cy="548400"/>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4" name="Google Shape;264;g149145b18b6_0_1"/>
          <p:cNvPicPr preferRelativeResize="0"/>
          <p:nvPr/>
        </p:nvPicPr>
        <p:blipFill rotWithShape="1">
          <a:blip r:embed="rId3">
            <a:alphaModFix/>
          </a:blip>
          <a:srcRect b="0" l="0" r="0" t="0"/>
          <a:stretch/>
        </p:blipFill>
        <p:spPr>
          <a:xfrm>
            <a:off x="83237" y="6393031"/>
            <a:ext cx="2586448" cy="402883"/>
          </a:xfrm>
          <a:prstGeom prst="rect">
            <a:avLst/>
          </a:prstGeom>
          <a:noFill/>
          <a:ln>
            <a:noFill/>
          </a:ln>
        </p:spPr>
      </p:pic>
      <p:pic>
        <p:nvPicPr>
          <p:cNvPr descr="Lecturer" id="265" name="Google Shape;265;g149145b18b6_0_1"/>
          <p:cNvPicPr preferRelativeResize="0"/>
          <p:nvPr/>
        </p:nvPicPr>
        <p:blipFill rotWithShape="1">
          <a:blip r:embed="rId4">
            <a:alphaModFix/>
          </a:blip>
          <a:srcRect b="0" l="0" r="0" t="0"/>
          <a:stretch/>
        </p:blipFill>
        <p:spPr>
          <a:xfrm>
            <a:off x="594577" y="2381143"/>
            <a:ext cx="1987626" cy="1987626"/>
          </a:xfrm>
          <a:prstGeom prst="rect">
            <a:avLst/>
          </a:prstGeom>
          <a:noFill/>
          <a:ln>
            <a:noFill/>
          </a:ln>
        </p:spPr>
      </p:pic>
      <p:pic>
        <p:nvPicPr>
          <p:cNvPr descr="Test tubes" id="266" name="Google Shape;266;g149145b18b6_0_1"/>
          <p:cNvPicPr preferRelativeResize="0"/>
          <p:nvPr/>
        </p:nvPicPr>
        <p:blipFill rotWithShape="1">
          <a:blip r:embed="rId5">
            <a:alphaModFix/>
          </a:blip>
          <a:srcRect b="0" l="0" r="0" t="0"/>
          <a:stretch/>
        </p:blipFill>
        <p:spPr>
          <a:xfrm>
            <a:off x="3215969" y="2502279"/>
            <a:ext cx="1987626" cy="1987626"/>
          </a:xfrm>
          <a:prstGeom prst="rect">
            <a:avLst/>
          </a:prstGeom>
          <a:noFill/>
          <a:ln>
            <a:noFill/>
          </a:ln>
        </p:spPr>
      </p:pic>
      <p:pic>
        <p:nvPicPr>
          <p:cNvPr descr="Teacher" id="267" name="Google Shape;267;g149145b18b6_0_1"/>
          <p:cNvPicPr preferRelativeResize="0"/>
          <p:nvPr/>
        </p:nvPicPr>
        <p:blipFill rotWithShape="1">
          <a:blip r:embed="rId6">
            <a:alphaModFix/>
          </a:blip>
          <a:srcRect b="0" l="0" r="0" t="0"/>
          <a:stretch/>
        </p:blipFill>
        <p:spPr>
          <a:xfrm>
            <a:off x="6096000" y="2368530"/>
            <a:ext cx="2255125" cy="2255125"/>
          </a:xfrm>
          <a:prstGeom prst="rect">
            <a:avLst/>
          </a:prstGeom>
          <a:noFill/>
          <a:ln>
            <a:noFill/>
          </a:ln>
        </p:spPr>
      </p:pic>
      <p:pic>
        <p:nvPicPr>
          <p:cNvPr descr="Robot" id="268" name="Google Shape;268;g149145b18b6_0_1"/>
          <p:cNvPicPr preferRelativeResize="0"/>
          <p:nvPr/>
        </p:nvPicPr>
        <p:blipFill rotWithShape="1">
          <a:blip r:embed="rId7">
            <a:alphaModFix/>
          </a:blip>
          <a:srcRect b="0" l="0" r="0" t="0"/>
          <a:stretch/>
        </p:blipFill>
        <p:spPr>
          <a:xfrm>
            <a:off x="9208946" y="2368530"/>
            <a:ext cx="2024715" cy="2024715"/>
          </a:xfrm>
          <a:prstGeom prst="rect">
            <a:avLst/>
          </a:prstGeom>
          <a:noFill/>
          <a:ln>
            <a:noFill/>
          </a:ln>
        </p:spPr>
      </p:pic>
      <p:sp>
        <p:nvSpPr>
          <p:cNvPr id="269" name="Google Shape;269;g149145b18b6_0_1"/>
          <p:cNvSpPr txBox="1"/>
          <p:nvPr/>
        </p:nvSpPr>
        <p:spPr>
          <a:xfrm>
            <a:off x="0" y="4485754"/>
            <a:ext cx="31767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Lecture</a:t>
            </a:r>
            <a:endParaRPr/>
          </a:p>
          <a:p>
            <a:pPr indent="0" lvl="0" marL="0" marR="0" rtl="0" algn="ctr">
              <a:spcBef>
                <a:spcPts val="0"/>
              </a:spcBef>
              <a:spcAft>
                <a:spcPts val="0"/>
              </a:spcAft>
              <a:buNone/>
            </a:pPr>
            <a:r>
              <a:rPr b="1" lang="en-US" sz="2400">
                <a:solidFill>
                  <a:schemeClr val="dk1"/>
                </a:solidFill>
                <a:latin typeface="Proxima Nova"/>
                <a:ea typeface="Proxima Nova"/>
                <a:cs typeface="Proxima Nova"/>
                <a:sym typeface="Proxima Nova"/>
              </a:rPr>
              <a:t>ID SWIPE</a:t>
            </a:r>
            <a:endParaRPr b="1"/>
          </a:p>
        </p:txBody>
      </p:sp>
      <p:sp>
        <p:nvSpPr>
          <p:cNvPr id="270" name="Google Shape;270;g149145b18b6_0_1"/>
          <p:cNvSpPr txBox="1"/>
          <p:nvPr/>
        </p:nvSpPr>
        <p:spPr>
          <a:xfrm>
            <a:off x="2621392" y="4485754"/>
            <a:ext cx="31767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Lab</a:t>
            </a:r>
            <a:endParaRPr/>
          </a:p>
          <a:p>
            <a:pPr indent="0" lvl="0" marL="0" marR="0" rtl="0" algn="ctr">
              <a:spcBef>
                <a:spcPts val="0"/>
              </a:spcBef>
              <a:spcAft>
                <a:spcPts val="0"/>
              </a:spcAft>
              <a:buNone/>
            </a:pPr>
            <a:r>
              <a:rPr b="1" lang="en-US" sz="2400">
                <a:solidFill>
                  <a:schemeClr val="dk1"/>
                </a:solidFill>
                <a:latin typeface="Proxima Nova"/>
                <a:ea typeface="Proxima Nova"/>
                <a:cs typeface="Proxima Nova"/>
                <a:sym typeface="Proxima Nova"/>
              </a:rPr>
              <a:t>ID SWIPE</a:t>
            </a:r>
            <a:endParaRPr b="1" sz="2400">
              <a:solidFill>
                <a:schemeClr val="dk1"/>
              </a:solidFill>
              <a:latin typeface="Proxima Nova"/>
              <a:ea typeface="Proxima Nova"/>
              <a:cs typeface="Proxima Nova"/>
              <a:sym typeface="Proxima Nova"/>
            </a:endParaRPr>
          </a:p>
        </p:txBody>
      </p:sp>
      <p:sp>
        <p:nvSpPr>
          <p:cNvPr id="271" name="Google Shape;271;g149145b18b6_0_1"/>
          <p:cNvSpPr txBox="1"/>
          <p:nvPr/>
        </p:nvSpPr>
        <p:spPr>
          <a:xfrm>
            <a:off x="5853191" y="4485753"/>
            <a:ext cx="27408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Recitation</a:t>
            </a:r>
            <a:endParaRPr/>
          </a:p>
          <a:p>
            <a:pPr indent="0" lvl="0" marL="0" marR="0" rtl="0" algn="ctr">
              <a:spcBef>
                <a:spcPts val="0"/>
              </a:spcBef>
              <a:spcAft>
                <a:spcPts val="0"/>
              </a:spcAft>
              <a:buNone/>
            </a:pPr>
            <a:r>
              <a:rPr b="1" lang="en-US" sz="2400">
                <a:solidFill>
                  <a:schemeClr val="dk1"/>
                </a:solidFill>
                <a:latin typeface="Proxima Nova"/>
                <a:ea typeface="Proxima Nova"/>
                <a:cs typeface="Proxima Nova"/>
                <a:sym typeface="Proxima Nova"/>
              </a:rPr>
              <a:t>PRESENTATION</a:t>
            </a:r>
            <a:endParaRPr b="1"/>
          </a:p>
        </p:txBody>
      </p:sp>
      <p:sp>
        <p:nvSpPr>
          <p:cNvPr id="272" name="Google Shape;272;g149145b18b6_0_1"/>
          <p:cNvSpPr txBox="1"/>
          <p:nvPr/>
        </p:nvSpPr>
        <p:spPr>
          <a:xfrm>
            <a:off x="8721476" y="4481449"/>
            <a:ext cx="29997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Semester-Long Design Project</a:t>
            </a:r>
            <a:endParaRPr sz="2400">
              <a:solidFill>
                <a:schemeClr val="dk1"/>
              </a:solidFill>
              <a:latin typeface="Proxima Nova"/>
              <a:ea typeface="Proxima Nova"/>
              <a:cs typeface="Proxima Nova"/>
              <a:sym typeface="Proxima Nova"/>
            </a:endParaRPr>
          </a:p>
          <a:p>
            <a:pPr indent="0" lvl="0" marL="0" marR="0" rtl="0" algn="ctr">
              <a:spcBef>
                <a:spcPts val="0"/>
              </a:spcBef>
              <a:spcAft>
                <a:spcPts val="0"/>
              </a:spcAft>
              <a:buNone/>
            </a:pPr>
            <a:r>
              <a:rPr b="1" lang="en-US" sz="2400">
                <a:solidFill>
                  <a:schemeClr val="dk1"/>
                </a:solidFill>
                <a:latin typeface="Proxima Nova"/>
                <a:ea typeface="Proxima Nova"/>
                <a:cs typeface="Proxima Nova"/>
                <a:sym typeface="Proxima Nova"/>
              </a:rPr>
              <a:t>OWN TIME</a:t>
            </a:r>
            <a:endParaRPr b="1" sz="2400">
              <a:solidFill>
                <a:schemeClr val="dk1"/>
              </a:solidFill>
              <a:latin typeface="Proxima Nova"/>
              <a:ea typeface="Proxima Nova"/>
              <a:cs typeface="Proxima Nova"/>
              <a:sym typeface="Proxima Nova"/>
            </a:endParaRPr>
          </a:p>
        </p:txBody>
      </p:sp>
      <p:sp>
        <p:nvSpPr>
          <p:cNvPr id="273" name="Google Shape;273;g149145b18b6_0_1"/>
          <p:cNvSpPr txBox="1"/>
          <p:nvPr/>
        </p:nvSpPr>
        <p:spPr>
          <a:xfrm>
            <a:off x="564107" y="636523"/>
            <a:ext cx="11063700" cy="9651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5400"/>
              <a:buFont typeface="Montserrat Medium"/>
              <a:buNone/>
            </a:pPr>
            <a:r>
              <a:rPr lang="en-US" sz="5400">
                <a:solidFill>
                  <a:schemeClr val="dk1"/>
                </a:solidFill>
                <a:latin typeface="Montserrat Medium"/>
                <a:ea typeface="Montserrat Medium"/>
                <a:cs typeface="Montserrat Medium"/>
                <a:sym typeface="Montserrat Medium"/>
              </a:rPr>
              <a:t>ATTENDANCE POLICIES</a:t>
            </a:r>
            <a:endParaRPr/>
          </a:p>
        </p:txBody>
      </p:sp>
      <p:pic>
        <p:nvPicPr>
          <p:cNvPr descr="A picture containing drawing&#10;&#10;Description automatically generated" id="274" name="Google Shape;274;g149145b18b6_0_1"/>
          <p:cNvPicPr preferRelativeResize="0"/>
          <p:nvPr/>
        </p:nvPicPr>
        <p:blipFill rotWithShape="1">
          <a:blip r:embed="rId8">
            <a:alphaModFix/>
          </a:blip>
          <a:srcRect b="0" l="0" r="0" t="0"/>
          <a:stretch/>
        </p:blipFill>
        <p:spPr>
          <a:xfrm>
            <a:off x="10782301" y="6409360"/>
            <a:ext cx="1313093" cy="359459"/>
          </a:xfrm>
          <a:prstGeom prst="rect">
            <a:avLst/>
          </a:prstGeom>
          <a:noFill/>
          <a:ln>
            <a:noFill/>
          </a:ln>
        </p:spPr>
      </p:pic>
      <p:sp>
        <p:nvSpPr>
          <p:cNvPr id="275" name="Google Shape;275;g149145b18b6_0_1"/>
          <p:cNvSpPr txBox="1"/>
          <p:nvPr/>
        </p:nvSpPr>
        <p:spPr>
          <a:xfrm>
            <a:off x="10990890" y="5841242"/>
            <a:ext cx="901200" cy="338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149145b18b6_0_18"/>
          <p:cNvSpPr/>
          <p:nvPr/>
        </p:nvSpPr>
        <p:spPr>
          <a:xfrm>
            <a:off x="0" y="0"/>
            <a:ext cx="12192000" cy="548400"/>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g149145b18b6_0_18"/>
          <p:cNvSpPr/>
          <p:nvPr/>
        </p:nvSpPr>
        <p:spPr>
          <a:xfrm>
            <a:off x="0" y="6315555"/>
            <a:ext cx="12192000" cy="548400"/>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2" name="Google Shape;282;g149145b18b6_0_18"/>
          <p:cNvPicPr preferRelativeResize="0"/>
          <p:nvPr/>
        </p:nvPicPr>
        <p:blipFill rotWithShape="1">
          <a:blip r:embed="rId3">
            <a:alphaModFix/>
          </a:blip>
          <a:srcRect b="0" l="0" r="0" t="0"/>
          <a:stretch/>
        </p:blipFill>
        <p:spPr>
          <a:xfrm>
            <a:off x="83237" y="6393031"/>
            <a:ext cx="2586448" cy="402883"/>
          </a:xfrm>
          <a:prstGeom prst="rect">
            <a:avLst/>
          </a:prstGeom>
          <a:noFill/>
          <a:ln>
            <a:noFill/>
          </a:ln>
        </p:spPr>
      </p:pic>
      <p:pic>
        <p:nvPicPr>
          <p:cNvPr descr="Lecturer" id="283" name="Google Shape;283;g149145b18b6_0_18"/>
          <p:cNvPicPr preferRelativeResize="0"/>
          <p:nvPr/>
        </p:nvPicPr>
        <p:blipFill rotWithShape="1">
          <a:blip r:embed="rId4">
            <a:alphaModFix/>
          </a:blip>
          <a:srcRect b="0" l="0" r="0" t="0"/>
          <a:stretch/>
        </p:blipFill>
        <p:spPr>
          <a:xfrm>
            <a:off x="594577" y="2381143"/>
            <a:ext cx="1987626" cy="1987626"/>
          </a:xfrm>
          <a:prstGeom prst="rect">
            <a:avLst/>
          </a:prstGeom>
          <a:noFill/>
          <a:ln>
            <a:noFill/>
          </a:ln>
        </p:spPr>
      </p:pic>
      <p:pic>
        <p:nvPicPr>
          <p:cNvPr descr="Test tubes" id="284" name="Google Shape;284;g149145b18b6_0_18"/>
          <p:cNvPicPr preferRelativeResize="0"/>
          <p:nvPr/>
        </p:nvPicPr>
        <p:blipFill rotWithShape="1">
          <a:blip r:embed="rId5">
            <a:alphaModFix/>
          </a:blip>
          <a:srcRect b="0" l="0" r="0" t="0"/>
          <a:stretch/>
        </p:blipFill>
        <p:spPr>
          <a:xfrm>
            <a:off x="3215969" y="2502279"/>
            <a:ext cx="1987626" cy="1987626"/>
          </a:xfrm>
          <a:prstGeom prst="rect">
            <a:avLst/>
          </a:prstGeom>
          <a:noFill/>
          <a:ln>
            <a:noFill/>
          </a:ln>
        </p:spPr>
      </p:pic>
      <p:pic>
        <p:nvPicPr>
          <p:cNvPr descr="Teacher" id="285" name="Google Shape;285;g149145b18b6_0_18"/>
          <p:cNvPicPr preferRelativeResize="0"/>
          <p:nvPr/>
        </p:nvPicPr>
        <p:blipFill rotWithShape="1">
          <a:blip r:embed="rId6">
            <a:alphaModFix/>
          </a:blip>
          <a:srcRect b="0" l="0" r="0" t="0"/>
          <a:stretch/>
        </p:blipFill>
        <p:spPr>
          <a:xfrm>
            <a:off x="6096000" y="2368530"/>
            <a:ext cx="2255125" cy="2255125"/>
          </a:xfrm>
          <a:prstGeom prst="rect">
            <a:avLst/>
          </a:prstGeom>
          <a:noFill/>
          <a:ln>
            <a:noFill/>
          </a:ln>
        </p:spPr>
      </p:pic>
      <p:pic>
        <p:nvPicPr>
          <p:cNvPr descr="Robot" id="286" name="Google Shape;286;g149145b18b6_0_18"/>
          <p:cNvPicPr preferRelativeResize="0"/>
          <p:nvPr/>
        </p:nvPicPr>
        <p:blipFill rotWithShape="1">
          <a:blip r:embed="rId7">
            <a:alphaModFix/>
          </a:blip>
          <a:srcRect b="0" l="0" r="0" t="0"/>
          <a:stretch/>
        </p:blipFill>
        <p:spPr>
          <a:xfrm>
            <a:off x="9208946" y="2368530"/>
            <a:ext cx="2024715" cy="2024715"/>
          </a:xfrm>
          <a:prstGeom prst="rect">
            <a:avLst/>
          </a:prstGeom>
          <a:noFill/>
          <a:ln>
            <a:noFill/>
          </a:ln>
        </p:spPr>
      </p:pic>
      <p:sp>
        <p:nvSpPr>
          <p:cNvPr id="287" name="Google Shape;287;g149145b18b6_0_18"/>
          <p:cNvSpPr txBox="1"/>
          <p:nvPr/>
        </p:nvSpPr>
        <p:spPr>
          <a:xfrm>
            <a:off x="0" y="4485754"/>
            <a:ext cx="31767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Lecture</a:t>
            </a:r>
            <a:endParaRPr/>
          </a:p>
          <a:p>
            <a:pPr indent="0" lvl="0" marL="0" marR="0" rtl="0" algn="ctr">
              <a:spcBef>
                <a:spcPts val="0"/>
              </a:spcBef>
              <a:spcAft>
                <a:spcPts val="0"/>
              </a:spcAft>
              <a:buNone/>
            </a:pPr>
            <a:r>
              <a:rPr b="1" lang="en-US" sz="2400">
                <a:solidFill>
                  <a:schemeClr val="dk1"/>
                </a:solidFill>
                <a:latin typeface="Proxima Nova"/>
                <a:ea typeface="Proxima Nova"/>
                <a:cs typeface="Proxima Nova"/>
                <a:sym typeface="Proxima Nova"/>
              </a:rPr>
              <a:t>NO MAKE UP</a:t>
            </a:r>
            <a:br>
              <a:rPr b="1" lang="en-US" sz="2400">
                <a:solidFill>
                  <a:schemeClr val="dk1"/>
                </a:solidFill>
                <a:latin typeface="Proxima Nova"/>
                <a:ea typeface="Proxima Nova"/>
                <a:cs typeface="Proxima Nova"/>
                <a:sym typeface="Proxima Nova"/>
              </a:rPr>
            </a:br>
            <a:r>
              <a:rPr b="1" lang="en-US" sz="2400">
                <a:solidFill>
                  <a:schemeClr val="dk1"/>
                </a:solidFill>
                <a:latin typeface="Proxima Nova"/>
                <a:ea typeface="Proxima Nova"/>
                <a:cs typeface="Proxima Nova"/>
                <a:sym typeface="Proxima Nova"/>
              </a:rPr>
              <a:t>E-mail Recitation Professor</a:t>
            </a:r>
            <a:endParaRPr b="1"/>
          </a:p>
        </p:txBody>
      </p:sp>
      <p:sp>
        <p:nvSpPr>
          <p:cNvPr id="288" name="Google Shape;288;g149145b18b6_0_18"/>
          <p:cNvSpPr txBox="1"/>
          <p:nvPr/>
        </p:nvSpPr>
        <p:spPr>
          <a:xfrm>
            <a:off x="2621392" y="4485754"/>
            <a:ext cx="31767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Lab</a:t>
            </a:r>
            <a:endParaRPr/>
          </a:p>
          <a:p>
            <a:pPr indent="0" lvl="0" marL="0" marR="0" rtl="0" algn="ctr">
              <a:spcBef>
                <a:spcPts val="0"/>
              </a:spcBef>
              <a:spcAft>
                <a:spcPts val="0"/>
              </a:spcAft>
              <a:buNone/>
            </a:pPr>
            <a:r>
              <a:rPr b="1" lang="en-US" sz="2400">
                <a:solidFill>
                  <a:schemeClr val="dk1"/>
                </a:solidFill>
                <a:latin typeface="Proxima Nova"/>
                <a:ea typeface="Proxima Nova"/>
                <a:cs typeface="Proxima Nova"/>
                <a:sym typeface="Proxima Nova"/>
              </a:rPr>
              <a:t>Makeup by Request</a:t>
            </a:r>
            <a:endParaRPr b="1" sz="2400">
              <a:solidFill>
                <a:schemeClr val="dk1"/>
              </a:solidFill>
              <a:latin typeface="Proxima Nova"/>
              <a:ea typeface="Proxima Nova"/>
              <a:cs typeface="Proxima Nova"/>
              <a:sym typeface="Proxima Nova"/>
            </a:endParaRPr>
          </a:p>
          <a:p>
            <a:pPr indent="0" lvl="0" marL="0" marR="0" rtl="0" algn="ctr">
              <a:spcBef>
                <a:spcPts val="0"/>
              </a:spcBef>
              <a:spcAft>
                <a:spcPts val="0"/>
              </a:spcAft>
              <a:buNone/>
            </a:pPr>
            <a:r>
              <a:rPr b="1" lang="en-US" sz="2400">
                <a:solidFill>
                  <a:schemeClr val="dk1"/>
                </a:solidFill>
                <a:latin typeface="Proxima Nova"/>
                <a:ea typeface="Proxima Nova"/>
                <a:cs typeface="Proxima Nova"/>
                <a:sym typeface="Proxima Nova"/>
              </a:rPr>
              <a:t>Visit Website</a:t>
            </a:r>
            <a:endParaRPr b="1" sz="2400">
              <a:solidFill>
                <a:schemeClr val="dk1"/>
              </a:solidFill>
              <a:latin typeface="Proxima Nova"/>
              <a:ea typeface="Proxima Nova"/>
              <a:cs typeface="Proxima Nova"/>
              <a:sym typeface="Proxima Nova"/>
            </a:endParaRPr>
          </a:p>
        </p:txBody>
      </p:sp>
      <p:sp>
        <p:nvSpPr>
          <p:cNvPr id="289" name="Google Shape;289;g149145b18b6_0_18"/>
          <p:cNvSpPr txBox="1"/>
          <p:nvPr/>
        </p:nvSpPr>
        <p:spPr>
          <a:xfrm>
            <a:off x="5853191" y="4485753"/>
            <a:ext cx="27408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Recitation</a:t>
            </a:r>
            <a:endParaRPr/>
          </a:p>
          <a:p>
            <a:pPr indent="0" lvl="0" marL="0" marR="0" rtl="0" algn="ctr">
              <a:spcBef>
                <a:spcPts val="0"/>
              </a:spcBef>
              <a:spcAft>
                <a:spcPts val="0"/>
              </a:spcAft>
              <a:buNone/>
            </a:pPr>
            <a:r>
              <a:rPr b="1" lang="en-US" sz="2400">
                <a:solidFill>
                  <a:schemeClr val="dk1"/>
                </a:solidFill>
                <a:latin typeface="Proxima Nova"/>
                <a:ea typeface="Proxima Nova"/>
                <a:cs typeface="Proxima Nova"/>
                <a:sym typeface="Proxima Nova"/>
              </a:rPr>
              <a:t>E-mail Recitation Proessor</a:t>
            </a:r>
            <a:endParaRPr b="1"/>
          </a:p>
        </p:txBody>
      </p:sp>
      <p:sp>
        <p:nvSpPr>
          <p:cNvPr id="290" name="Google Shape;290;g149145b18b6_0_18"/>
          <p:cNvSpPr txBox="1"/>
          <p:nvPr/>
        </p:nvSpPr>
        <p:spPr>
          <a:xfrm>
            <a:off x="8721476" y="4481449"/>
            <a:ext cx="29997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Proxima Nova"/>
                <a:ea typeface="Proxima Nova"/>
                <a:cs typeface="Proxima Nova"/>
                <a:sym typeface="Proxima Nova"/>
              </a:rPr>
              <a:t>Semester-Long Design Project</a:t>
            </a:r>
            <a:endParaRPr sz="2400">
              <a:solidFill>
                <a:schemeClr val="dk1"/>
              </a:solidFill>
              <a:latin typeface="Proxima Nova"/>
              <a:ea typeface="Proxima Nova"/>
              <a:cs typeface="Proxima Nova"/>
              <a:sym typeface="Proxima Nova"/>
            </a:endParaRPr>
          </a:p>
          <a:p>
            <a:pPr indent="0" lvl="0" marL="0" marR="0" rtl="0" algn="ctr">
              <a:spcBef>
                <a:spcPts val="0"/>
              </a:spcBef>
              <a:spcAft>
                <a:spcPts val="0"/>
              </a:spcAft>
              <a:buNone/>
            </a:pPr>
            <a:r>
              <a:rPr b="1" lang="en-US" sz="2400">
                <a:solidFill>
                  <a:schemeClr val="dk1"/>
                </a:solidFill>
                <a:latin typeface="Proxima Nova"/>
                <a:ea typeface="Proxima Nova"/>
                <a:cs typeface="Proxima Nova"/>
                <a:sym typeface="Proxima Nova"/>
              </a:rPr>
              <a:t>OWN TIME</a:t>
            </a:r>
            <a:endParaRPr b="1" sz="2400">
              <a:solidFill>
                <a:schemeClr val="dk1"/>
              </a:solidFill>
              <a:latin typeface="Proxima Nova"/>
              <a:ea typeface="Proxima Nova"/>
              <a:cs typeface="Proxima Nova"/>
              <a:sym typeface="Proxima Nova"/>
            </a:endParaRPr>
          </a:p>
        </p:txBody>
      </p:sp>
      <p:sp>
        <p:nvSpPr>
          <p:cNvPr id="291" name="Google Shape;291;g149145b18b6_0_18"/>
          <p:cNvSpPr txBox="1"/>
          <p:nvPr/>
        </p:nvSpPr>
        <p:spPr>
          <a:xfrm>
            <a:off x="564107" y="636523"/>
            <a:ext cx="11063700" cy="9651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5400"/>
              <a:buFont typeface="Montserrat Medium"/>
              <a:buNone/>
            </a:pPr>
            <a:r>
              <a:rPr lang="en-US" sz="5400">
                <a:solidFill>
                  <a:schemeClr val="dk1"/>
                </a:solidFill>
                <a:latin typeface="Montserrat Medium"/>
                <a:ea typeface="Montserrat Medium"/>
                <a:cs typeface="Montserrat Medium"/>
                <a:sym typeface="Montserrat Medium"/>
              </a:rPr>
              <a:t>ATTENDANCE POLICIES</a:t>
            </a:r>
            <a:endParaRPr/>
          </a:p>
        </p:txBody>
      </p:sp>
      <p:pic>
        <p:nvPicPr>
          <p:cNvPr descr="A picture containing drawing&#10;&#10;Description automatically generated" id="292" name="Google Shape;292;g149145b18b6_0_18"/>
          <p:cNvPicPr preferRelativeResize="0"/>
          <p:nvPr/>
        </p:nvPicPr>
        <p:blipFill rotWithShape="1">
          <a:blip r:embed="rId8">
            <a:alphaModFix/>
          </a:blip>
          <a:srcRect b="0" l="0" r="0" t="0"/>
          <a:stretch/>
        </p:blipFill>
        <p:spPr>
          <a:xfrm>
            <a:off x="10782301" y="6409360"/>
            <a:ext cx="1313093" cy="359459"/>
          </a:xfrm>
          <a:prstGeom prst="rect">
            <a:avLst/>
          </a:prstGeom>
          <a:noFill/>
          <a:ln>
            <a:noFill/>
          </a:ln>
        </p:spPr>
      </p:pic>
      <p:sp>
        <p:nvSpPr>
          <p:cNvPr id="293" name="Google Shape;293;g149145b18b6_0_18"/>
          <p:cNvSpPr txBox="1"/>
          <p:nvPr/>
        </p:nvSpPr>
        <p:spPr>
          <a:xfrm>
            <a:off x="10990890" y="5841242"/>
            <a:ext cx="901200" cy="338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9</a:t>
            </a:r>
            <a:endParaRPr/>
          </a:p>
        </p:txBody>
      </p:sp>
      <p:sp>
        <p:nvSpPr>
          <p:cNvPr id="294" name="Google Shape;294;g149145b18b6_0_18"/>
          <p:cNvSpPr/>
          <p:nvPr/>
        </p:nvSpPr>
        <p:spPr>
          <a:xfrm>
            <a:off x="1789462" y="1601622"/>
            <a:ext cx="86130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200">
                <a:solidFill>
                  <a:schemeClr val="dk1"/>
                </a:solidFill>
                <a:latin typeface="Proxima Nova"/>
                <a:ea typeface="Proxima Nova"/>
                <a:cs typeface="Proxima Nova"/>
                <a:sym typeface="Proxima Nova"/>
              </a:rPr>
              <a:t>Full absence &amp; tardy policies on the </a:t>
            </a:r>
            <a:r>
              <a:rPr lang="en-US" sz="2200" u="sng">
                <a:solidFill>
                  <a:schemeClr val="hlink"/>
                </a:solidFill>
                <a:latin typeface="Proxima Nova"/>
                <a:ea typeface="Proxima Nova"/>
                <a:cs typeface="Proxima Nova"/>
                <a:sym typeface="Proxima Nova"/>
                <a:hlinkClick r:id="rId9"/>
              </a:rPr>
              <a:t>EG1004 Manual</a:t>
            </a:r>
            <a:r>
              <a:rPr lang="en-US" sz="2200">
                <a:solidFill>
                  <a:schemeClr val="dk1"/>
                </a:solidFill>
                <a:latin typeface="Proxima Nova"/>
                <a:ea typeface="Proxima Nova"/>
                <a:cs typeface="Proxima Nova"/>
                <a:sym typeface="Proxima Nova"/>
              </a:rPr>
              <a:t> </a:t>
            </a:r>
            <a:endParaRPr sz="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4"/>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4"/>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1" name="Google Shape;301;p14"/>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sp>
        <p:nvSpPr>
          <p:cNvPr id="302" name="Google Shape;302;p14"/>
          <p:cNvSpPr/>
          <p:nvPr/>
        </p:nvSpPr>
        <p:spPr>
          <a:xfrm>
            <a:off x="5875723" y="2495327"/>
            <a:ext cx="5907134" cy="267765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Department and guest lecturers cover engineering aspects</a:t>
            </a:r>
            <a:endParaRPr/>
          </a:p>
          <a:p>
            <a:pPr indent="0" lvl="0" marL="0" marR="0" rtl="0" algn="l">
              <a:spcBef>
                <a:spcPts val="0"/>
              </a:spcBef>
              <a:spcAft>
                <a:spcPts val="0"/>
              </a:spcAft>
              <a:buNone/>
            </a:pPr>
            <a:r>
              <a:t/>
            </a:r>
            <a:endParaRPr sz="2800">
              <a:solidFill>
                <a:schemeClr val="dk1"/>
              </a:solidFill>
              <a:latin typeface="Proxima Nova"/>
              <a:ea typeface="Proxima Nova"/>
              <a:cs typeface="Proxima Nova"/>
              <a:sym typeface="Proxima Nova"/>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Mandatory attendance</a:t>
            </a:r>
            <a:endParaRPr/>
          </a:p>
          <a:p>
            <a:pPr indent="-342900" lvl="1" marL="8001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Proxima Nova"/>
                <a:ea typeface="Proxima Nova"/>
                <a:cs typeface="Proxima Nova"/>
                <a:sym typeface="Proxima Nova"/>
              </a:rPr>
              <a:t>Taken during first five minutes</a:t>
            </a:r>
            <a:endParaRPr/>
          </a:p>
          <a:p>
            <a:pPr indent="-342900" lvl="1" marL="8001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Proxima Nova"/>
                <a:ea typeface="Proxima Nova"/>
                <a:cs typeface="Proxima Nova"/>
                <a:sym typeface="Proxima Nova"/>
              </a:rPr>
              <a:t>Don’t be late!</a:t>
            </a:r>
            <a:endParaRPr/>
          </a:p>
        </p:txBody>
      </p:sp>
      <p:grpSp>
        <p:nvGrpSpPr>
          <p:cNvPr id="303" name="Google Shape;303;p14"/>
          <p:cNvGrpSpPr/>
          <p:nvPr/>
        </p:nvGrpSpPr>
        <p:grpSpPr>
          <a:xfrm>
            <a:off x="345202" y="1433814"/>
            <a:ext cx="4506814" cy="4763672"/>
            <a:chOff x="1459173" y="-179331"/>
            <a:chExt cx="4506814" cy="4763672"/>
          </a:xfrm>
        </p:grpSpPr>
        <p:sp>
          <p:nvSpPr>
            <p:cNvPr id="304" name="Google Shape;304;p14"/>
            <p:cNvSpPr/>
            <p:nvPr/>
          </p:nvSpPr>
          <p:spPr>
            <a:xfrm>
              <a:off x="3192196" y="1926409"/>
              <a:ext cx="2354501" cy="2354501"/>
            </a:xfrm>
            <a:custGeom>
              <a:rect b="b" l="l" r="r" t="t"/>
              <a:pathLst>
                <a:path extrusionOk="0" h="120000" w="12000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4"/>
            <p:cNvSpPr txBox="1"/>
            <p:nvPr/>
          </p:nvSpPr>
          <p:spPr>
            <a:xfrm>
              <a:off x="3665555" y="2477940"/>
              <a:ext cx="1407783" cy="1210262"/>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5100"/>
                <a:buFont typeface="Calibri"/>
                <a:buNone/>
              </a:pPr>
              <a:r>
                <a:rPr lang="en-US" sz="5100">
                  <a:solidFill>
                    <a:schemeClr val="lt1"/>
                  </a:solidFill>
                  <a:latin typeface="Calibri"/>
                  <a:ea typeface="Calibri"/>
                  <a:cs typeface="Calibri"/>
                  <a:sym typeface="Calibri"/>
                </a:rPr>
                <a:t> </a:t>
              </a:r>
              <a:endParaRPr/>
            </a:p>
          </p:txBody>
        </p:sp>
        <p:sp>
          <p:nvSpPr>
            <p:cNvPr id="306" name="Google Shape;306;p14"/>
            <p:cNvSpPr/>
            <p:nvPr/>
          </p:nvSpPr>
          <p:spPr>
            <a:xfrm>
              <a:off x="1762430" y="1369891"/>
              <a:ext cx="1712364" cy="1712364"/>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4"/>
            <p:cNvSpPr txBox="1"/>
            <p:nvPr/>
          </p:nvSpPr>
          <p:spPr>
            <a:xfrm>
              <a:off x="2193523" y="1803589"/>
              <a:ext cx="850178" cy="844968"/>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5100"/>
                <a:buFont typeface="Calibri"/>
                <a:buNone/>
              </a:pPr>
              <a:r>
                <a:rPr lang="en-US" sz="5100">
                  <a:solidFill>
                    <a:schemeClr val="lt1"/>
                  </a:solidFill>
                  <a:latin typeface="Calibri"/>
                  <a:ea typeface="Calibri"/>
                  <a:cs typeface="Calibri"/>
                  <a:sym typeface="Calibri"/>
                </a:rPr>
                <a:t> </a:t>
              </a:r>
              <a:endParaRPr/>
            </a:p>
          </p:txBody>
        </p:sp>
        <p:sp>
          <p:nvSpPr>
            <p:cNvPr id="308" name="Google Shape;308;p14"/>
            <p:cNvSpPr/>
            <p:nvPr/>
          </p:nvSpPr>
          <p:spPr>
            <a:xfrm rot="-900000">
              <a:off x="2721529" y="188534"/>
              <a:ext cx="1677767" cy="1677767"/>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4"/>
            <p:cNvSpPr txBox="1"/>
            <p:nvPr/>
          </p:nvSpPr>
          <p:spPr>
            <a:xfrm>
              <a:off x="3089512" y="556518"/>
              <a:ext cx="941800" cy="94180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5100"/>
                <a:buFont typeface="Calibri"/>
                <a:buNone/>
              </a:pPr>
              <a:r>
                <a:rPr lang="en-US" sz="5100">
                  <a:solidFill>
                    <a:schemeClr val="lt1"/>
                  </a:solidFill>
                  <a:latin typeface="Calibri"/>
                  <a:ea typeface="Calibri"/>
                  <a:cs typeface="Calibri"/>
                  <a:sym typeface="Calibri"/>
                </a:rPr>
                <a:t> </a:t>
              </a:r>
              <a:endParaRPr/>
            </a:p>
          </p:txBody>
        </p:sp>
        <p:sp>
          <p:nvSpPr>
            <p:cNvPr id="310" name="Google Shape;310;p14"/>
            <p:cNvSpPr/>
            <p:nvPr/>
          </p:nvSpPr>
          <p:spPr>
            <a:xfrm>
              <a:off x="2952226" y="1570580"/>
              <a:ext cx="3013761" cy="3013761"/>
            </a:xfrm>
            <a:custGeom>
              <a:rect b="b" l="l" r="r" t="t"/>
              <a:pathLst>
                <a:path extrusionOk="0" h="120000" w="120000">
                  <a:moveTo>
                    <a:pt x="54394" y="4031"/>
                  </a:moveTo>
                  <a:lnTo>
                    <a:pt x="54394" y="4031"/>
                  </a:lnTo>
                  <a:cubicBezTo>
                    <a:pt x="77555" y="1711"/>
                    <a:pt x="99753" y="13896"/>
                    <a:pt x="110230" y="34682"/>
                  </a:cubicBezTo>
                  <a:cubicBezTo>
                    <a:pt x="120707" y="55469"/>
                    <a:pt x="117298" y="80561"/>
                    <a:pt x="101656" y="97799"/>
                  </a:cubicBezTo>
                  <a:lnTo>
                    <a:pt x="104209" y="100532"/>
                  </a:lnTo>
                  <a:lnTo>
                    <a:pt x="96475" y="99053"/>
                  </a:lnTo>
                  <a:lnTo>
                    <a:pt x="95250" y="90940"/>
                  </a:lnTo>
                  <a:lnTo>
                    <a:pt x="97802" y="93673"/>
                  </a:lnTo>
                  <a:lnTo>
                    <a:pt x="97802" y="93673"/>
                  </a:lnTo>
                  <a:cubicBezTo>
                    <a:pt x="111680" y="78093"/>
                    <a:pt x="114579" y="55594"/>
                    <a:pt x="105102" y="37006"/>
                  </a:cubicBezTo>
                  <a:cubicBezTo>
                    <a:pt x="95625" y="18418"/>
                    <a:pt x="75715" y="7547"/>
                    <a:pt x="54954" y="9627"/>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4"/>
            <p:cNvSpPr/>
            <p:nvPr/>
          </p:nvSpPr>
          <p:spPr>
            <a:xfrm>
              <a:off x="1459173" y="990638"/>
              <a:ext cx="2189685" cy="2189685"/>
            </a:xfrm>
            <a:custGeom>
              <a:rect b="b" l="l" r="r" t="t"/>
              <a:pathLst>
                <a:path extrusionOk="0" h="120000" w="12000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
            <p:cNvSpPr/>
            <p:nvPr/>
          </p:nvSpPr>
          <p:spPr>
            <a:xfrm>
              <a:off x="2333444" y="-179331"/>
              <a:ext cx="2360922" cy="2360922"/>
            </a:xfrm>
            <a:custGeom>
              <a:rect b="b" l="l" r="r" t="t"/>
              <a:pathLst>
                <a:path extrusionOk="0" h="120000" w="12000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3" name="Google Shape;313;p14"/>
          <p:cNvSpPr txBox="1"/>
          <p:nvPr/>
        </p:nvSpPr>
        <p:spPr>
          <a:xfrm>
            <a:off x="564107" y="647998"/>
            <a:ext cx="11063786" cy="965147"/>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5400"/>
              <a:buFont typeface="Montserrat Medium"/>
              <a:buNone/>
            </a:pPr>
            <a:r>
              <a:rPr lang="en-US" sz="5400">
                <a:solidFill>
                  <a:schemeClr val="dk1"/>
                </a:solidFill>
                <a:latin typeface="Montserrat Medium"/>
                <a:ea typeface="Montserrat Medium"/>
                <a:cs typeface="Montserrat Medium"/>
                <a:sym typeface="Montserrat Medium"/>
              </a:rPr>
              <a:t>LECTURE</a:t>
            </a:r>
            <a:endParaRPr/>
          </a:p>
        </p:txBody>
      </p:sp>
      <p:pic>
        <p:nvPicPr>
          <p:cNvPr descr="A picture containing drawing&#10;&#10;Description automatically generated" id="314" name="Google Shape;314;p14"/>
          <p:cNvPicPr preferRelativeResize="0"/>
          <p:nvPr/>
        </p:nvPicPr>
        <p:blipFill rotWithShape="1">
          <a:blip r:embed="rId7">
            <a:alphaModFix/>
          </a:blip>
          <a:srcRect b="0" l="0" r="0" t="0"/>
          <a:stretch/>
        </p:blipFill>
        <p:spPr>
          <a:xfrm>
            <a:off x="10782301" y="6409360"/>
            <a:ext cx="1313093" cy="359459"/>
          </a:xfrm>
          <a:prstGeom prst="rect">
            <a:avLst/>
          </a:prstGeom>
          <a:noFill/>
          <a:ln>
            <a:noFill/>
          </a:ln>
        </p:spPr>
      </p:pic>
      <p:sp>
        <p:nvSpPr>
          <p:cNvPr id="315" name="Google Shape;315;p14"/>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10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5"/>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5"/>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2" name="Google Shape;322;p15"/>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sp>
        <p:nvSpPr>
          <p:cNvPr id="323" name="Google Shape;323;p15"/>
          <p:cNvSpPr/>
          <p:nvPr/>
        </p:nvSpPr>
        <p:spPr>
          <a:xfrm>
            <a:off x="829266" y="2078575"/>
            <a:ext cx="10798627" cy="344709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Lab groups of 2-3 students </a:t>
            </a:r>
            <a:endParaRPr/>
          </a:p>
          <a:p>
            <a:pPr indent="-342900" lvl="0" marL="342900" marR="0" rtl="0" algn="l">
              <a:spcBef>
                <a:spcPts val="120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Weekly lab report due at </a:t>
            </a:r>
            <a:r>
              <a:rPr lang="en-US" sz="2800">
                <a:solidFill>
                  <a:schemeClr val="accent6"/>
                </a:solidFill>
                <a:latin typeface="Proxima Nova"/>
                <a:ea typeface="Proxima Nova"/>
                <a:cs typeface="Proxima Nova"/>
                <a:sym typeface="Proxima Nova"/>
              </a:rPr>
              <a:t>11:59 pm </a:t>
            </a:r>
            <a:r>
              <a:rPr lang="en-US" sz="2800">
                <a:solidFill>
                  <a:schemeClr val="dk1"/>
                </a:solidFill>
                <a:latin typeface="Proxima Nova"/>
                <a:ea typeface="Proxima Nova"/>
                <a:cs typeface="Proxima Nova"/>
                <a:sym typeface="Proxima Nova"/>
              </a:rPr>
              <a:t>on night before the next lab</a:t>
            </a:r>
            <a:endParaRPr/>
          </a:p>
          <a:p>
            <a:pPr indent="-342900" lvl="0" marL="342900" marR="0" rtl="0" algn="l">
              <a:spcBef>
                <a:spcPts val="120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Weekly quiz </a:t>
            </a:r>
            <a:endParaRPr/>
          </a:p>
          <a:p>
            <a:pPr indent="-342900" lvl="1" marL="800100" marR="0" rtl="0" algn="l">
              <a:spcBef>
                <a:spcPts val="1200"/>
              </a:spcBef>
              <a:spcAft>
                <a:spcPts val="0"/>
              </a:spcAft>
              <a:buClr>
                <a:schemeClr val="dk1"/>
              </a:buClr>
              <a:buSzPts val="2800"/>
              <a:buFont typeface="Arial"/>
              <a:buChar char="•"/>
            </a:pPr>
            <a:r>
              <a:rPr b="0" i="0" lang="en-US" sz="2800" u="none" cap="none" strike="noStrike">
                <a:solidFill>
                  <a:schemeClr val="dk1"/>
                </a:solidFill>
                <a:latin typeface="Proxima Nova"/>
                <a:ea typeface="Proxima Nova"/>
                <a:cs typeface="Proxima Nova"/>
                <a:sym typeface="Proxima Nova"/>
              </a:rPr>
              <a:t>Lab material</a:t>
            </a:r>
            <a:endParaRPr/>
          </a:p>
          <a:p>
            <a:pPr indent="-342900" lvl="1" marL="800100" marR="0" rtl="0" algn="l">
              <a:spcBef>
                <a:spcPts val="1200"/>
              </a:spcBef>
              <a:spcAft>
                <a:spcPts val="0"/>
              </a:spcAft>
              <a:buClr>
                <a:schemeClr val="dk1"/>
              </a:buClr>
              <a:buSzPts val="2800"/>
              <a:buFont typeface="Arial"/>
              <a:buChar char="•"/>
            </a:pPr>
            <a:r>
              <a:rPr b="0" i="0" lang="en-US" sz="2800" u="none" cap="none" strike="noStrike">
                <a:solidFill>
                  <a:schemeClr val="dk1"/>
                </a:solidFill>
                <a:latin typeface="Proxima Nova"/>
                <a:ea typeface="Proxima Nova"/>
                <a:cs typeface="Proxima Nova"/>
                <a:sym typeface="Proxima Nova"/>
              </a:rPr>
              <a:t>Lecture material</a:t>
            </a:r>
            <a:endParaRPr/>
          </a:p>
          <a:p>
            <a:pPr indent="-342900" lvl="0" marL="342900" marR="0" rtl="0" algn="l">
              <a:spcBef>
                <a:spcPts val="120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Makeup labs requested on EG website</a:t>
            </a:r>
            <a:endParaRPr/>
          </a:p>
        </p:txBody>
      </p:sp>
      <p:sp>
        <p:nvSpPr>
          <p:cNvPr id="324" name="Google Shape;324;p15"/>
          <p:cNvSpPr txBox="1"/>
          <p:nvPr/>
        </p:nvSpPr>
        <p:spPr>
          <a:xfrm>
            <a:off x="564107" y="647998"/>
            <a:ext cx="11063786" cy="965147"/>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5400"/>
              <a:buFont typeface="Montserrat Medium"/>
              <a:buNone/>
            </a:pPr>
            <a:r>
              <a:rPr lang="en-US" sz="5400">
                <a:solidFill>
                  <a:schemeClr val="dk1"/>
                </a:solidFill>
                <a:latin typeface="Montserrat Medium"/>
                <a:ea typeface="Montserrat Medium"/>
                <a:cs typeface="Montserrat Medium"/>
                <a:sym typeface="Montserrat Medium"/>
              </a:rPr>
              <a:t>LABORATORY</a:t>
            </a:r>
            <a:endParaRPr/>
          </a:p>
        </p:txBody>
      </p:sp>
      <p:pic>
        <p:nvPicPr>
          <p:cNvPr descr="A picture containing drawing&#10;&#10;Description automatically generated" id="325" name="Google Shape;325;p15"/>
          <p:cNvPicPr preferRelativeResize="0"/>
          <p:nvPr/>
        </p:nvPicPr>
        <p:blipFill rotWithShape="1">
          <a:blip r:embed="rId4">
            <a:alphaModFix/>
          </a:blip>
          <a:srcRect b="0" l="0" r="0" t="0"/>
          <a:stretch/>
        </p:blipFill>
        <p:spPr>
          <a:xfrm>
            <a:off x="10782301" y="6409360"/>
            <a:ext cx="1313093" cy="359459"/>
          </a:xfrm>
          <a:prstGeom prst="rect">
            <a:avLst/>
          </a:prstGeom>
          <a:noFill/>
          <a:ln>
            <a:noFill/>
          </a:ln>
        </p:spPr>
      </p:pic>
      <p:sp>
        <p:nvSpPr>
          <p:cNvPr id="326" name="Google Shape;326;p15"/>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11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6"/>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6"/>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3" name="Google Shape;333;p16"/>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sp>
        <p:nvSpPr>
          <p:cNvPr id="334" name="Google Shape;334;p16"/>
          <p:cNvSpPr txBox="1"/>
          <p:nvPr/>
        </p:nvSpPr>
        <p:spPr>
          <a:xfrm>
            <a:off x="9402417" y="3916017"/>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35" name="Google Shape;335;p16"/>
          <p:cNvPicPr preferRelativeResize="0"/>
          <p:nvPr/>
        </p:nvPicPr>
        <p:blipFill rotWithShape="1">
          <a:blip r:embed="rId4">
            <a:alphaModFix/>
          </a:blip>
          <a:srcRect b="0" l="0" r="0" t="0"/>
          <a:stretch/>
        </p:blipFill>
        <p:spPr>
          <a:xfrm>
            <a:off x="8737420" y="2392017"/>
            <a:ext cx="3048000" cy="3048000"/>
          </a:xfrm>
          <a:prstGeom prst="rect">
            <a:avLst/>
          </a:prstGeom>
          <a:noFill/>
          <a:ln>
            <a:noFill/>
          </a:ln>
        </p:spPr>
      </p:pic>
      <p:sp>
        <p:nvSpPr>
          <p:cNvPr id="336" name="Google Shape;336;p16"/>
          <p:cNvSpPr/>
          <p:nvPr/>
        </p:nvSpPr>
        <p:spPr>
          <a:xfrm>
            <a:off x="564107" y="1930858"/>
            <a:ext cx="8719784" cy="397031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Student presentations on labs &amp; projects </a:t>
            </a:r>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Due at </a:t>
            </a:r>
            <a:r>
              <a:rPr b="1" lang="en-US" sz="2800">
                <a:solidFill>
                  <a:schemeClr val="accent6"/>
                </a:solidFill>
                <a:latin typeface="Proxima Nova"/>
                <a:ea typeface="Proxima Nova"/>
                <a:cs typeface="Proxima Nova"/>
                <a:sym typeface="Proxima Nova"/>
              </a:rPr>
              <a:t>11:59 pm </a:t>
            </a:r>
            <a:r>
              <a:rPr lang="en-US" sz="2800">
                <a:solidFill>
                  <a:schemeClr val="dk1"/>
                </a:solidFill>
                <a:latin typeface="Proxima Nova"/>
                <a:ea typeface="Proxima Nova"/>
                <a:cs typeface="Proxima Nova"/>
                <a:sym typeface="Proxima Nova"/>
              </a:rPr>
              <a:t>the night before recitation</a:t>
            </a:r>
            <a:endParaRPr/>
          </a:p>
          <a:p>
            <a:pPr indent="0" lvl="0" marL="0" marR="0" rtl="0" algn="l">
              <a:spcBef>
                <a:spcPts val="0"/>
              </a:spcBef>
              <a:spcAft>
                <a:spcPts val="0"/>
              </a:spcAft>
              <a:buNone/>
            </a:pPr>
            <a:r>
              <a:t/>
            </a:r>
            <a:endParaRPr sz="2800">
              <a:solidFill>
                <a:schemeClr val="dk1"/>
              </a:solidFill>
              <a:latin typeface="Proxima Nova"/>
              <a:ea typeface="Proxima Nova"/>
              <a:cs typeface="Proxima Nova"/>
              <a:sym typeface="Proxima Nova"/>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Professor and TA material on becoming a well-rounded engineer:</a:t>
            </a:r>
            <a:endParaRPr/>
          </a:p>
          <a:p>
            <a:pPr indent="-342900" lvl="1" marL="8001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Proxima Nova"/>
                <a:ea typeface="Proxima Nova"/>
                <a:cs typeface="Proxima Nova"/>
                <a:sym typeface="Proxima Nova"/>
              </a:rPr>
              <a:t>Engineering career pathways</a:t>
            </a:r>
            <a:endParaRPr/>
          </a:p>
          <a:p>
            <a:pPr indent="-342900" lvl="1" marL="8001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Proxima Nova"/>
                <a:ea typeface="Proxima Nova"/>
                <a:cs typeface="Proxima Nova"/>
                <a:sym typeface="Proxima Nova"/>
              </a:rPr>
              <a:t>Professional skills</a:t>
            </a:r>
            <a:endParaRPr/>
          </a:p>
          <a:p>
            <a:pPr indent="-342900" lvl="1" marL="8001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Proxima Nova"/>
                <a:ea typeface="Proxima Nova"/>
                <a:cs typeface="Proxima Nova"/>
                <a:sym typeface="Proxima Nova"/>
              </a:rPr>
              <a:t>Engineering mindset</a:t>
            </a:r>
            <a:endParaRPr/>
          </a:p>
          <a:p>
            <a:pPr indent="-342900" lvl="1" marL="8001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Proxima Nova"/>
                <a:ea typeface="Proxima Nova"/>
                <a:cs typeface="Proxima Nova"/>
                <a:sym typeface="Proxima Nova"/>
              </a:rPr>
              <a:t>Technical writing</a:t>
            </a:r>
            <a:endParaRPr/>
          </a:p>
        </p:txBody>
      </p:sp>
      <p:sp>
        <p:nvSpPr>
          <p:cNvPr id="337" name="Google Shape;337;p16"/>
          <p:cNvSpPr txBox="1"/>
          <p:nvPr/>
        </p:nvSpPr>
        <p:spPr>
          <a:xfrm>
            <a:off x="564107" y="631669"/>
            <a:ext cx="11063786" cy="965147"/>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5400"/>
              <a:buFont typeface="Montserrat Medium"/>
              <a:buNone/>
            </a:pPr>
            <a:r>
              <a:rPr lang="en-US" sz="5400">
                <a:solidFill>
                  <a:schemeClr val="dk1"/>
                </a:solidFill>
                <a:latin typeface="Montserrat Medium"/>
                <a:ea typeface="Montserrat Medium"/>
                <a:cs typeface="Montserrat Medium"/>
                <a:sym typeface="Montserrat Medium"/>
              </a:rPr>
              <a:t>RECITATION</a:t>
            </a:r>
            <a:endParaRPr/>
          </a:p>
        </p:txBody>
      </p:sp>
      <p:pic>
        <p:nvPicPr>
          <p:cNvPr descr="A picture containing drawing&#10;&#10;Description automatically generated" id="338" name="Google Shape;338;p16"/>
          <p:cNvPicPr preferRelativeResize="0"/>
          <p:nvPr/>
        </p:nvPicPr>
        <p:blipFill rotWithShape="1">
          <a:blip r:embed="rId5">
            <a:alphaModFix/>
          </a:blip>
          <a:srcRect b="0" l="0" r="0" t="0"/>
          <a:stretch/>
        </p:blipFill>
        <p:spPr>
          <a:xfrm>
            <a:off x="10782301" y="6409360"/>
            <a:ext cx="1313093" cy="359459"/>
          </a:xfrm>
          <a:prstGeom prst="rect">
            <a:avLst/>
          </a:prstGeom>
          <a:noFill/>
          <a:ln>
            <a:noFill/>
          </a:ln>
        </p:spPr>
      </p:pic>
      <p:sp>
        <p:nvSpPr>
          <p:cNvPr id="339" name="Google Shape;339;p16"/>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12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sp>
        <p:nvSpPr>
          <p:cNvPr id="347" name="Google Shape;347;p17"/>
          <p:cNvSpPr txBox="1"/>
          <p:nvPr/>
        </p:nvSpPr>
        <p:spPr>
          <a:xfrm>
            <a:off x="9402417" y="3916017"/>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48" name="Google Shape;348;p17"/>
          <p:cNvPicPr preferRelativeResize="0"/>
          <p:nvPr/>
        </p:nvPicPr>
        <p:blipFill rotWithShape="1">
          <a:blip r:embed="rId4">
            <a:alphaModFix/>
          </a:blip>
          <a:srcRect b="20242" l="0" r="0" t="19184"/>
          <a:stretch/>
        </p:blipFill>
        <p:spPr>
          <a:xfrm>
            <a:off x="5821905" y="2492977"/>
            <a:ext cx="5531893" cy="3215412"/>
          </a:xfrm>
          <a:prstGeom prst="rect">
            <a:avLst/>
          </a:prstGeom>
          <a:noFill/>
          <a:ln>
            <a:noFill/>
          </a:ln>
        </p:spPr>
      </p:pic>
      <p:sp>
        <p:nvSpPr>
          <p:cNvPr id="349" name="Google Shape;349;p17"/>
          <p:cNvSpPr/>
          <p:nvPr/>
        </p:nvSpPr>
        <p:spPr>
          <a:xfrm>
            <a:off x="564107" y="2792632"/>
            <a:ext cx="5531893" cy="224676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12</a:t>
            </a:r>
            <a:r>
              <a:rPr lang="en-US" sz="2800">
                <a:solidFill>
                  <a:schemeClr val="dk1"/>
                </a:solidFill>
                <a:latin typeface="Proxima Nova"/>
                <a:ea typeface="Proxima Nova"/>
                <a:cs typeface="Proxima Nova"/>
                <a:sym typeface="Proxima Nova"/>
              </a:rPr>
              <a:t>-week project</a:t>
            </a:r>
            <a:endParaRPr/>
          </a:p>
          <a:p>
            <a:pPr indent="0" lvl="0" marL="0" marR="0" rtl="0" algn="l">
              <a:spcBef>
                <a:spcPts val="0"/>
              </a:spcBef>
              <a:spcAft>
                <a:spcPts val="0"/>
              </a:spcAft>
              <a:buNone/>
            </a:pPr>
            <a:r>
              <a:t/>
            </a:r>
            <a:endParaRPr sz="2800">
              <a:solidFill>
                <a:schemeClr val="dk1"/>
              </a:solidFill>
              <a:latin typeface="Proxima Nova"/>
              <a:ea typeface="Proxima Nova"/>
              <a:cs typeface="Proxima Nova"/>
              <a:sym typeface="Proxima Nova"/>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Teams of 2-3 students</a:t>
            </a:r>
            <a:endParaRPr/>
          </a:p>
          <a:p>
            <a:pPr indent="0" lvl="0" marL="0" marR="0" rtl="0" algn="l">
              <a:spcBef>
                <a:spcPts val="0"/>
              </a:spcBef>
              <a:spcAft>
                <a:spcPts val="0"/>
              </a:spcAft>
              <a:buNone/>
            </a:pPr>
            <a:r>
              <a:t/>
            </a:r>
            <a:endParaRPr sz="2800">
              <a:solidFill>
                <a:schemeClr val="dk1"/>
              </a:solidFill>
              <a:latin typeface="Proxima Nova"/>
              <a:ea typeface="Proxima Nova"/>
              <a:cs typeface="Proxima Nova"/>
              <a:sym typeface="Proxima Nova"/>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More info to come</a:t>
            </a:r>
            <a:endParaRPr/>
          </a:p>
        </p:txBody>
      </p:sp>
      <p:sp>
        <p:nvSpPr>
          <p:cNvPr id="350" name="Google Shape;350;p17"/>
          <p:cNvSpPr/>
          <p:nvPr/>
        </p:nvSpPr>
        <p:spPr>
          <a:xfrm>
            <a:off x="6021284" y="5704871"/>
            <a:ext cx="51331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Proxima Nova"/>
                <a:ea typeface="Proxima Nova"/>
                <a:cs typeface="Proxima Nova"/>
                <a:sym typeface="Proxima Nova"/>
              </a:rPr>
              <a:t>Figure 1: Sample SLDP RAD project courtesy of EG1003</a:t>
            </a:r>
            <a:endParaRPr/>
          </a:p>
        </p:txBody>
      </p:sp>
      <p:sp>
        <p:nvSpPr>
          <p:cNvPr id="351" name="Google Shape;351;p17"/>
          <p:cNvSpPr txBox="1"/>
          <p:nvPr/>
        </p:nvSpPr>
        <p:spPr>
          <a:xfrm>
            <a:off x="564107" y="755213"/>
            <a:ext cx="11063786" cy="1437118"/>
          </a:xfrm>
          <a:prstGeom prst="rect">
            <a:avLst/>
          </a:prstGeom>
          <a:noFill/>
          <a:ln>
            <a:noFill/>
          </a:ln>
        </p:spPr>
        <p:txBody>
          <a:bodyPr anchorCtr="0" anchor="b" bIns="45700" lIns="91425" spcFirstLastPara="1" rIns="91425" wrap="square" tIns="45700">
            <a:noAutofit/>
          </a:bodyPr>
          <a:lstStyle/>
          <a:p>
            <a:pPr indent="0" lvl="0" marL="0" marR="0" rtl="0" algn="ctr">
              <a:lnSpc>
                <a:spcPct val="80000"/>
              </a:lnSpc>
              <a:spcBef>
                <a:spcPts val="0"/>
              </a:spcBef>
              <a:spcAft>
                <a:spcPts val="0"/>
              </a:spcAft>
              <a:buClr>
                <a:schemeClr val="dk1"/>
              </a:buClr>
              <a:buSzPts val="5400"/>
              <a:buFont typeface="Montserrat Medium"/>
              <a:buNone/>
            </a:pPr>
            <a:r>
              <a:rPr lang="en-US" sz="5400">
                <a:solidFill>
                  <a:schemeClr val="dk1"/>
                </a:solidFill>
                <a:latin typeface="Montserrat Medium"/>
                <a:ea typeface="Montserrat Medium"/>
                <a:cs typeface="Montserrat Medium"/>
                <a:sym typeface="Montserrat Medium"/>
              </a:rPr>
              <a:t>SEMESTER-LONG DESIGN PROJECT (SLDP)</a:t>
            </a:r>
            <a:endParaRPr/>
          </a:p>
        </p:txBody>
      </p:sp>
      <p:pic>
        <p:nvPicPr>
          <p:cNvPr descr="A picture containing drawing&#10;&#10;Description automatically generated" id="352" name="Google Shape;352;p17"/>
          <p:cNvPicPr preferRelativeResize="0"/>
          <p:nvPr/>
        </p:nvPicPr>
        <p:blipFill rotWithShape="1">
          <a:blip r:embed="rId5">
            <a:alphaModFix/>
          </a:blip>
          <a:srcRect b="0" l="0" r="0" t="0"/>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13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ctrTitle"/>
          </p:nvPr>
        </p:nvSpPr>
        <p:spPr>
          <a:xfrm>
            <a:off x="1651379" y="631669"/>
            <a:ext cx="8889242" cy="9651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AGENDA</a:t>
            </a:r>
            <a:endParaRPr/>
          </a:p>
        </p:txBody>
      </p:sp>
      <p:sp>
        <p:nvSpPr>
          <p:cNvPr id="101" name="Google Shape;101;p2"/>
          <p:cNvSpPr txBox="1"/>
          <p:nvPr>
            <p:ph idx="1" type="subTitle"/>
          </p:nvPr>
        </p:nvSpPr>
        <p:spPr>
          <a:xfrm>
            <a:off x="1392073" y="2192373"/>
            <a:ext cx="9435151" cy="3556324"/>
          </a:xfrm>
          <a:prstGeom prst="rect">
            <a:avLst/>
          </a:prstGeom>
          <a:noFill/>
          <a:ln>
            <a:noFill/>
          </a:ln>
        </p:spPr>
        <p:txBody>
          <a:bodyPr anchorCtr="0" anchor="ctr"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800"/>
              <a:buFont typeface="Arial"/>
              <a:buChar char="•"/>
            </a:pPr>
            <a:r>
              <a:rPr lang="en-US" sz="2800">
                <a:latin typeface="Proxima Nova"/>
                <a:ea typeface="Proxima Nova"/>
                <a:cs typeface="Proxima Nova"/>
                <a:sym typeface="Proxima Nova"/>
              </a:rPr>
              <a:t>Engineering Curriculum</a:t>
            </a:r>
            <a:endParaRPr/>
          </a:p>
          <a:p>
            <a:pPr indent="-342900" lvl="0" marL="342900" rtl="0" algn="l">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Course Overview</a:t>
            </a:r>
            <a:endParaRPr/>
          </a:p>
          <a:p>
            <a:pPr indent="-342900" lvl="0" marL="342900" rtl="0" algn="l">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Academic Honesty &amp; Plagiarism</a:t>
            </a:r>
            <a:endParaRPr/>
          </a:p>
          <a:p>
            <a:pPr indent="-342900" lvl="0" marL="342900" rtl="0" algn="l">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How to Give a Recitation Presentation</a:t>
            </a:r>
            <a:endParaRPr/>
          </a:p>
        </p:txBody>
      </p:sp>
      <p:cxnSp>
        <p:nvCxnSpPr>
          <p:cNvPr id="102" name="Google Shape;102;p2"/>
          <p:cNvCxnSpPr/>
          <p:nvPr/>
        </p:nvCxnSpPr>
        <p:spPr>
          <a:xfrm>
            <a:off x="931362" y="2808514"/>
            <a:ext cx="0" cy="2299063"/>
          </a:xfrm>
          <a:prstGeom prst="straightConnector1">
            <a:avLst/>
          </a:prstGeom>
          <a:noFill/>
          <a:ln cap="flat" cmpd="sng" w="9525">
            <a:solidFill>
              <a:srgbClr val="7030A0"/>
            </a:solidFill>
            <a:prstDash val="solid"/>
            <a:miter lim="800000"/>
            <a:headEnd len="sm" w="sm" type="none"/>
            <a:tailEnd len="sm" w="sm" type="none"/>
          </a:ln>
        </p:spPr>
      </p:cxnSp>
      <p:sp>
        <p:nvSpPr>
          <p:cNvPr id="103" name="Google Shape;103;p2"/>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 name="Google Shape;104;p2"/>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5" name="Google Shape;105;p2"/>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pic>
        <p:nvPicPr>
          <p:cNvPr descr="A picture containing drawing&#10;&#10;Description automatically generated" id="106" name="Google Shape;106;p2"/>
          <p:cNvPicPr preferRelativeResize="0"/>
          <p:nvPr/>
        </p:nvPicPr>
        <p:blipFill rotWithShape="1">
          <a:blip r:embed="rId4">
            <a:alphaModFix/>
          </a:blip>
          <a:srcRect b="0" l="0" r="0" t="0"/>
          <a:stretch/>
        </p:blipFill>
        <p:spPr>
          <a:xfrm>
            <a:off x="10782301" y="6409360"/>
            <a:ext cx="1313093" cy="359459"/>
          </a:xfrm>
          <a:prstGeom prst="rect">
            <a:avLst/>
          </a:prstGeom>
          <a:noFill/>
          <a:ln>
            <a:noFill/>
          </a:ln>
        </p:spPr>
      </p:pic>
      <p:sp>
        <p:nvSpPr>
          <p:cNvPr id="107" name="Google Shape;107;p2"/>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0"/>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 y="6323329"/>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0" name="Google Shape;360;p20"/>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sp>
        <p:nvSpPr>
          <p:cNvPr id="361" name="Google Shape;361;p20"/>
          <p:cNvSpPr txBox="1"/>
          <p:nvPr/>
        </p:nvSpPr>
        <p:spPr>
          <a:xfrm>
            <a:off x="9402417" y="3916017"/>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20"/>
          <p:cNvSpPr txBox="1"/>
          <p:nvPr/>
        </p:nvSpPr>
        <p:spPr>
          <a:xfrm>
            <a:off x="6622339" y="2337293"/>
            <a:ext cx="5744886" cy="391789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sz="2800">
              <a:solidFill>
                <a:schemeClr val="dk1"/>
              </a:solidFill>
              <a:latin typeface="Proxima Nova"/>
              <a:ea typeface="Proxima Nova"/>
              <a:cs typeface="Proxima Nova"/>
              <a:sym typeface="Proxima Nova"/>
            </a:endParaRPr>
          </a:p>
        </p:txBody>
      </p:sp>
      <p:graphicFrame>
        <p:nvGraphicFramePr>
          <p:cNvPr id="363" name="Google Shape;363;p20"/>
          <p:cNvGraphicFramePr/>
          <p:nvPr/>
        </p:nvGraphicFramePr>
        <p:xfrm>
          <a:off x="231280" y="2036908"/>
          <a:ext cx="3000000" cy="3000000"/>
        </p:xfrm>
        <a:graphic>
          <a:graphicData uri="http://schemas.openxmlformats.org/drawingml/2006/table">
            <a:tbl>
              <a:tblPr bandRow="1" firstRow="1">
                <a:noFill/>
                <a:tableStyleId>{E757FAE3-89B5-48BB-919D-821D6CC6EE9B}</a:tableStyleId>
              </a:tblPr>
              <a:tblGrid>
                <a:gridCol w="6314250"/>
                <a:gridCol w="5409675"/>
              </a:tblGrid>
              <a:tr h="370850">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Item</a:t>
                      </a:r>
                      <a:endParaRPr/>
                    </a:p>
                  </a:txBody>
                  <a:tcPr marT="45725" marB="45725" marR="91450" marL="91450"/>
                </a:tc>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Percentage of Grade</a:t>
                      </a:r>
                      <a:endParaRPr/>
                    </a:p>
                  </a:txBody>
                  <a:tcPr marT="45725" marB="45725" marR="91450" marL="91450"/>
                </a:tc>
              </a:tr>
              <a:tr h="370850">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TA Lab Reports</a:t>
                      </a:r>
                      <a:endParaRPr/>
                    </a:p>
                  </a:txBody>
                  <a:tcPr marT="45725" marB="45725" marR="91450" marL="91450"/>
                </a:tc>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20%</a:t>
                      </a:r>
                      <a:endParaRPr/>
                    </a:p>
                  </a:txBody>
                  <a:tcPr marT="45725" marB="45725" marR="91450" marL="91450"/>
                </a:tc>
              </a:tr>
              <a:tr h="370850">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WC Lab Reports</a:t>
                      </a:r>
                      <a:endParaRPr/>
                    </a:p>
                  </a:txBody>
                  <a:tcPr marT="45725" marB="45725" marR="91450" marL="91450"/>
                </a:tc>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20%</a:t>
                      </a:r>
                      <a:endParaRPr/>
                    </a:p>
                  </a:txBody>
                  <a:tcPr marT="45725" marB="45725" marR="91450" marL="91450"/>
                </a:tc>
              </a:tr>
              <a:tr h="370850">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Lab Quizzes</a:t>
                      </a:r>
                      <a:endParaRPr/>
                    </a:p>
                  </a:txBody>
                  <a:tcPr marT="45725" marB="45725" marR="91450" marL="91450"/>
                </a:tc>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5%</a:t>
                      </a:r>
                      <a:endParaRPr/>
                    </a:p>
                  </a:txBody>
                  <a:tcPr marT="45725" marB="45725" marR="91450" marL="91450"/>
                </a:tc>
              </a:tr>
              <a:tr h="370850">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Recitation Presentations</a:t>
                      </a:r>
                      <a:endParaRPr/>
                    </a:p>
                  </a:txBody>
                  <a:tcPr marT="45725" marB="45725" marR="91450" marL="91450"/>
                </a:tc>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15%</a:t>
                      </a:r>
                      <a:endParaRPr/>
                    </a:p>
                  </a:txBody>
                  <a:tcPr marT="45725" marB="45725" marR="91450" marL="91450"/>
                </a:tc>
              </a:tr>
              <a:tr h="370850">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Semester-Long Design Project</a:t>
                      </a:r>
                      <a:endParaRPr/>
                    </a:p>
                  </a:txBody>
                  <a:tcPr marT="45725" marB="45725" marR="91450" marL="91450"/>
                </a:tc>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30%</a:t>
                      </a:r>
                      <a:endParaRPr/>
                    </a:p>
                  </a:txBody>
                  <a:tcPr marT="45725" marB="45725" marR="91450" marL="91450"/>
                </a:tc>
              </a:tr>
              <a:tr h="370850">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Lecture Attendance</a:t>
                      </a:r>
                      <a:endParaRPr/>
                    </a:p>
                  </a:txBody>
                  <a:tcPr marT="45725" marB="45725" marR="91450" marL="91450"/>
                </a:tc>
                <a:tc>
                  <a:txBody>
                    <a:bodyPr/>
                    <a:lstStyle/>
                    <a:p>
                      <a:pPr indent="0" lvl="0" marL="0" marR="0" rtl="0" algn="ctr">
                        <a:spcBef>
                          <a:spcPts val="0"/>
                        </a:spcBef>
                        <a:spcAft>
                          <a:spcPts val="0"/>
                        </a:spcAft>
                        <a:buNone/>
                      </a:pPr>
                      <a:r>
                        <a:rPr b="0" i="0" lang="en-US" sz="2800" u="none" cap="none" strike="noStrike">
                          <a:latin typeface="Proxima Nova"/>
                          <a:ea typeface="Proxima Nova"/>
                          <a:cs typeface="Proxima Nova"/>
                          <a:sym typeface="Proxima Nova"/>
                        </a:rPr>
                        <a:t>10% </a:t>
                      </a:r>
                      <a:endParaRPr/>
                    </a:p>
                  </a:txBody>
                  <a:tcPr marT="45725" marB="45725" marR="91450" marL="91450"/>
                </a:tc>
              </a:tr>
            </a:tbl>
          </a:graphicData>
        </a:graphic>
      </p:graphicFrame>
      <p:sp>
        <p:nvSpPr>
          <p:cNvPr id="364" name="Google Shape;364;p20"/>
          <p:cNvSpPr txBox="1"/>
          <p:nvPr/>
        </p:nvSpPr>
        <p:spPr>
          <a:xfrm>
            <a:off x="561344" y="616463"/>
            <a:ext cx="11063786" cy="965147"/>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5400"/>
              <a:buFont typeface="Montserrat Medium"/>
              <a:buNone/>
            </a:pPr>
            <a:r>
              <a:rPr lang="en-US" sz="5400">
                <a:solidFill>
                  <a:schemeClr val="dk1"/>
                </a:solidFill>
                <a:latin typeface="Montserrat Medium"/>
                <a:ea typeface="Montserrat Medium"/>
                <a:cs typeface="Montserrat Medium"/>
                <a:sym typeface="Montserrat Medium"/>
              </a:rPr>
              <a:t>GRADING BREAKDOWN</a:t>
            </a:r>
            <a:endParaRPr/>
          </a:p>
        </p:txBody>
      </p:sp>
      <p:pic>
        <p:nvPicPr>
          <p:cNvPr descr="A picture containing drawing&#10;&#10;Description automatically generated" id="365" name="Google Shape;365;p20"/>
          <p:cNvPicPr preferRelativeResize="0"/>
          <p:nvPr/>
        </p:nvPicPr>
        <p:blipFill rotWithShape="1">
          <a:blip r:embed="rId4">
            <a:alphaModFix/>
          </a:blip>
          <a:srcRect b="0" l="0" r="0" t="0"/>
          <a:stretch/>
        </p:blipFill>
        <p:spPr>
          <a:xfrm>
            <a:off x="10782301" y="6409360"/>
            <a:ext cx="1313093" cy="359459"/>
          </a:xfrm>
          <a:prstGeom prst="rect">
            <a:avLst/>
          </a:prstGeom>
          <a:noFill/>
          <a:ln>
            <a:noFill/>
          </a:ln>
        </p:spPr>
      </p:pic>
      <p:sp>
        <p:nvSpPr>
          <p:cNvPr id="366" name="Google Shape;366;p20"/>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16</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1"/>
          <p:cNvSpPr txBox="1"/>
          <p:nvPr>
            <p:ph idx="1" type="subTitle"/>
          </p:nvPr>
        </p:nvSpPr>
        <p:spPr>
          <a:xfrm>
            <a:off x="773073" y="2083021"/>
            <a:ext cx="5849266" cy="391789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3200"/>
              <a:buNone/>
            </a:pPr>
            <a:r>
              <a:rPr lang="en-US" sz="3200">
                <a:solidFill>
                  <a:schemeClr val="accent6"/>
                </a:solidFill>
                <a:latin typeface="Proxima Nova"/>
                <a:ea typeface="Proxima Nova"/>
                <a:cs typeface="Proxima Nova"/>
                <a:sym typeface="Proxima Nova"/>
              </a:rPr>
              <a:t>EG1004 Website</a:t>
            </a:r>
            <a:br>
              <a:rPr lang="en-US" sz="3200">
                <a:solidFill>
                  <a:schemeClr val="accent6"/>
                </a:solidFill>
                <a:latin typeface="Proxima Nova"/>
                <a:ea typeface="Proxima Nova"/>
                <a:cs typeface="Proxima Nova"/>
                <a:sym typeface="Proxima Nova"/>
              </a:rPr>
            </a:br>
            <a:r>
              <a:rPr lang="en-US" sz="3200">
                <a:solidFill>
                  <a:schemeClr val="accent6"/>
                </a:solidFill>
                <a:latin typeface="Proxima Nova"/>
                <a:ea typeface="Proxima Nova"/>
                <a:cs typeface="Proxima Nova"/>
                <a:sym typeface="Proxima Nova"/>
              </a:rPr>
              <a:t>eg.poly.edu</a:t>
            </a:r>
            <a:endParaRPr/>
          </a:p>
          <a:p>
            <a:pPr indent="0" lvl="0" marL="0" rtl="0" algn="ctr">
              <a:lnSpc>
                <a:spcPct val="90000"/>
              </a:lnSpc>
              <a:spcBef>
                <a:spcPts val="1000"/>
              </a:spcBef>
              <a:spcAft>
                <a:spcPts val="0"/>
              </a:spcAft>
              <a:buClr>
                <a:schemeClr val="dk1"/>
              </a:buClr>
              <a:buSzPts val="900"/>
              <a:buNone/>
            </a:pPr>
            <a:r>
              <a:t/>
            </a:r>
            <a:endParaRPr sz="900">
              <a:latin typeface="Proxima Nova"/>
              <a:ea typeface="Proxima Nova"/>
              <a:cs typeface="Proxima Nova"/>
              <a:sym typeface="Proxima Nova"/>
            </a:endParaRPr>
          </a:p>
          <a:p>
            <a:pPr indent="-457200" lvl="0" marL="457200" rtl="0" algn="l">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Assignment submission</a:t>
            </a:r>
            <a:endParaRPr/>
          </a:p>
          <a:p>
            <a:pPr indent="-457200" lvl="0" marL="457200" rtl="0" algn="l">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Course announcements</a:t>
            </a:r>
            <a:endParaRPr/>
          </a:p>
          <a:p>
            <a:pPr indent="-457200" lvl="0" marL="457200" rtl="0" algn="l">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Syllabus &amp; schedule</a:t>
            </a:r>
            <a:endParaRPr/>
          </a:p>
          <a:p>
            <a:pPr indent="-457200" lvl="0" marL="457200" rtl="0" algn="l">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Grades</a:t>
            </a:r>
            <a:endParaRPr/>
          </a:p>
        </p:txBody>
      </p:sp>
      <p:sp>
        <p:nvSpPr>
          <p:cNvPr id="372" name="Google Shape;372;p21"/>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1"/>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4" name="Google Shape;374;p21"/>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sp>
        <p:nvSpPr>
          <p:cNvPr id="375" name="Google Shape;375;p21"/>
          <p:cNvSpPr txBox="1"/>
          <p:nvPr/>
        </p:nvSpPr>
        <p:spPr>
          <a:xfrm>
            <a:off x="9402417" y="3916017"/>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21"/>
          <p:cNvSpPr txBox="1"/>
          <p:nvPr/>
        </p:nvSpPr>
        <p:spPr>
          <a:xfrm>
            <a:off x="6622339" y="2337293"/>
            <a:ext cx="5744886" cy="391789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sz="2800">
              <a:solidFill>
                <a:schemeClr val="dk1"/>
              </a:solidFill>
              <a:latin typeface="Proxima Nova"/>
              <a:ea typeface="Proxima Nova"/>
              <a:cs typeface="Proxima Nova"/>
              <a:sym typeface="Proxima Nova"/>
            </a:endParaRPr>
          </a:p>
        </p:txBody>
      </p:sp>
      <p:sp>
        <p:nvSpPr>
          <p:cNvPr id="377" name="Google Shape;377;p21"/>
          <p:cNvSpPr txBox="1"/>
          <p:nvPr/>
        </p:nvSpPr>
        <p:spPr>
          <a:xfrm>
            <a:off x="6135189" y="2337293"/>
            <a:ext cx="5849266" cy="391789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6"/>
              </a:buClr>
              <a:buSzPts val="3200"/>
              <a:buFont typeface="Arial"/>
              <a:buNone/>
            </a:pPr>
            <a:r>
              <a:rPr lang="en-US" sz="3200">
                <a:solidFill>
                  <a:schemeClr val="accent6"/>
                </a:solidFill>
                <a:latin typeface="Proxima Nova"/>
                <a:ea typeface="Proxima Nova"/>
                <a:cs typeface="Proxima Nova"/>
                <a:sym typeface="Proxima Nova"/>
              </a:rPr>
              <a:t>EG1004 Lab Manual manual.eg.poly.edu</a:t>
            </a:r>
            <a:endParaRPr/>
          </a:p>
          <a:p>
            <a:pPr indent="0" lvl="0" marL="0" marR="0" rtl="0" algn="ctr">
              <a:lnSpc>
                <a:spcPct val="90000"/>
              </a:lnSpc>
              <a:spcBef>
                <a:spcPts val="1000"/>
              </a:spcBef>
              <a:spcAft>
                <a:spcPts val="0"/>
              </a:spcAft>
              <a:buClr>
                <a:schemeClr val="dk1"/>
              </a:buClr>
              <a:buSzPts val="900"/>
              <a:buFont typeface="Arial"/>
              <a:buNone/>
            </a:pPr>
            <a:r>
              <a:t/>
            </a:r>
            <a:endParaRPr sz="900">
              <a:solidFill>
                <a:schemeClr val="dk1"/>
              </a:solidFill>
              <a:latin typeface="Proxima Nova"/>
              <a:ea typeface="Proxima Nova"/>
              <a:cs typeface="Proxima Nova"/>
              <a:sym typeface="Proxima Nova"/>
            </a:endParaRPr>
          </a:p>
          <a:p>
            <a:pPr indent="-457200" lvl="0" marL="4572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Lab &amp; project information</a:t>
            </a:r>
            <a:endParaRPr/>
          </a:p>
          <a:p>
            <a:pPr indent="-457200" lvl="0" marL="4572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Course material</a:t>
            </a:r>
            <a:endParaRPr/>
          </a:p>
          <a:p>
            <a:pPr indent="-457200" lvl="0" marL="4572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Course policies</a:t>
            </a:r>
            <a:endParaRPr/>
          </a:p>
          <a:p>
            <a:pPr indent="-457200" lvl="0" marL="4572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Help and how-tos</a:t>
            </a:r>
            <a:endParaRPr sz="2800">
              <a:solidFill>
                <a:schemeClr val="dk1"/>
              </a:solidFill>
              <a:latin typeface="Proxima Nova"/>
              <a:ea typeface="Proxima Nova"/>
              <a:cs typeface="Proxima Nova"/>
              <a:sym typeface="Proxima Nova"/>
            </a:endParaRPr>
          </a:p>
          <a:p>
            <a:pPr indent="-254000" lvl="0" marL="457200" marR="0" rtl="0" algn="l">
              <a:lnSpc>
                <a:spcPct val="90000"/>
              </a:lnSpc>
              <a:spcBef>
                <a:spcPts val="1000"/>
              </a:spcBef>
              <a:spcAft>
                <a:spcPts val="0"/>
              </a:spcAft>
              <a:buClr>
                <a:schemeClr val="dk1"/>
              </a:buClr>
              <a:buSzPts val="3200"/>
              <a:buFont typeface="Arial"/>
              <a:buNone/>
            </a:pPr>
            <a:r>
              <a:t/>
            </a:r>
            <a:endParaRPr b="1" sz="3200">
              <a:solidFill>
                <a:schemeClr val="dk1"/>
              </a:solidFill>
              <a:latin typeface="Proxima Nova"/>
              <a:ea typeface="Proxima Nova"/>
              <a:cs typeface="Proxima Nova"/>
              <a:sym typeface="Proxima Nova"/>
            </a:endParaRPr>
          </a:p>
        </p:txBody>
      </p:sp>
      <p:sp>
        <p:nvSpPr>
          <p:cNvPr id="378" name="Google Shape;378;p21"/>
          <p:cNvSpPr txBox="1"/>
          <p:nvPr/>
        </p:nvSpPr>
        <p:spPr>
          <a:xfrm>
            <a:off x="564107" y="647998"/>
            <a:ext cx="11063786" cy="965147"/>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5400"/>
              <a:buFont typeface="Montserrat Medium"/>
              <a:buNone/>
            </a:pPr>
            <a:r>
              <a:rPr lang="en-US" sz="5400">
                <a:solidFill>
                  <a:schemeClr val="dk1"/>
                </a:solidFill>
                <a:latin typeface="Montserrat Medium"/>
                <a:ea typeface="Montserrat Medium"/>
                <a:cs typeface="Montserrat Medium"/>
                <a:sym typeface="Montserrat Medium"/>
              </a:rPr>
              <a:t>COURSE RESOURCES</a:t>
            </a:r>
            <a:endParaRPr/>
          </a:p>
        </p:txBody>
      </p:sp>
      <p:pic>
        <p:nvPicPr>
          <p:cNvPr descr="A picture containing drawing&#10;&#10;Description automatically generated" id="379" name="Google Shape;379;p21"/>
          <p:cNvPicPr preferRelativeResize="0"/>
          <p:nvPr/>
        </p:nvPicPr>
        <p:blipFill rotWithShape="1">
          <a:blip r:embed="rId4">
            <a:alphaModFix/>
          </a:blip>
          <a:srcRect b="0" l="0" r="0" t="0"/>
          <a:stretch/>
        </p:blipFill>
        <p:spPr>
          <a:xfrm>
            <a:off x="10782301" y="6409360"/>
            <a:ext cx="1313093" cy="359459"/>
          </a:xfrm>
          <a:prstGeom prst="rect">
            <a:avLst/>
          </a:prstGeom>
          <a:noFill/>
          <a:ln>
            <a:noFill/>
          </a:ln>
        </p:spPr>
      </p:pic>
      <p:sp>
        <p:nvSpPr>
          <p:cNvPr id="380" name="Google Shape;380;p21"/>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17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2"/>
          <p:cNvSpPr txBox="1"/>
          <p:nvPr>
            <p:ph type="ctrTitle"/>
          </p:nvPr>
        </p:nvSpPr>
        <p:spPr>
          <a:xfrm>
            <a:off x="892629" y="2834643"/>
            <a:ext cx="10406742" cy="92351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QUESTIONS</a:t>
            </a:r>
            <a:r>
              <a:rPr lang="en-US">
                <a:latin typeface="Montserrat Medium"/>
                <a:ea typeface="Montserrat Medium"/>
                <a:cs typeface="Montserrat Medium"/>
                <a:sym typeface="Montserrat Medium"/>
              </a:rPr>
              <a:t>?</a:t>
            </a:r>
            <a:endParaRPr/>
          </a:p>
        </p:txBody>
      </p:sp>
      <p:cxnSp>
        <p:nvCxnSpPr>
          <p:cNvPr id="386" name="Google Shape;386;p22"/>
          <p:cNvCxnSpPr/>
          <p:nvPr/>
        </p:nvCxnSpPr>
        <p:spPr>
          <a:xfrm>
            <a:off x="4669971" y="3989354"/>
            <a:ext cx="2852058" cy="0"/>
          </a:xfrm>
          <a:prstGeom prst="straightConnector1">
            <a:avLst/>
          </a:prstGeom>
          <a:noFill/>
          <a:ln cap="flat" cmpd="sng" w="9525">
            <a:solidFill>
              <a:srgbClr val="7030A0"/>
            </a:solidFill>
            <a:prstDash val="solid"/>
            <a:miter lim="800000"/>
            <a:headEnd len="sm" w="sm" type="none"/>
            <a:tailEnd len="sm" w="sm" type="none"/>
          </a:ln>
        </p:spPr>
      </p:cxnSp>
      <p:sp>
        <p:nvSpPr>
          <p:cNvPr id="387" name="Google Shape;387;p22"/>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9" name="Google Shape;389;p22"/>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pic>
        <p:nvPicPr>
          <p:cNvPr descr="A picture containing drawing&#10;&#10;Description automatically generated" id="390" name="Google Shape;390;p22"/>
          <p:cNvPicPr preferRelativeResize="0"/>
          <p:nvPr/>
        </p:nvPicPr>
        <p:blipFill rotWithShape="1">
          <a:blip r:embed="rId4">
            <a:alphaModFix/>
          </a:blip>
          <a:srcRect b="0" l="0" r="0" t="0"/>
          <a:stretch/>
        </p:blipFill>
        <p:spPr>
          <a:xfrm>
            <a:off x="10782301" y="6409360"/>
            <a:ext cx="1313093" cy="3594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ctrTitle"/>
          </p:nvPr>
        </p:nvSpPr>
        <p:spPr>
          <a:xfrm>
            <a:off x="803042" y="1419614"/>
            <a:ext cx="10585916"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EG 1004 RECITATION </a:t>
            </a:r>
            <a:br>
              <a:rPr lang="en-US" sz="5400">
                <a:latin typeface="Montserrat Medium"/>
                <a:ea typeface="Montserrat Medium"/>
                <a:cs typeface="Montserrat Medium"/>
                <a:sym typeface="Montserrat Medium"/>
              </a:rPr>
            </a:br>
            <a:r>
              <a:rPr lang="en-US" sz="5400">
                <a:latin typeface="Montserrat Medium"/>
                <a:ea typeface="Montserrat Medium"/>
                <a:cs typeface="Montserrat Medium"/>
                <a:sym typeface="Montserrat Medium"/>
              </a:rPr>
              <a:t>INTRO PRESENTATIONS</a:t>
            </a:r>
            <a:br>
              <a:rPr lang="en-US" sz="5400">
                <a:latin typeface="Montserrat Medium"/>
                <a:ea typeface="Montserrat Medium"/>
                <a:cs typeface="Montserrat Medium"/>
                <a:sym typeface="Montserrat Medium"/>
              </a:rPr>
            </a:br>
            <a:r>
              <a:rPr lang="en-US" sz="5400">
                <a:latin typeface="Montserrat Medium"/>
                <a:ea typeface="Montserrat Medium"/>
                <a:cs typeface="Montserrat Medium"/>
                <a:sym typeface="Montserrat Medium"/>
              </a:rPr>
              <a:t>OVERVIEW</a:t>
            </a:r>
            <a:endParaRPr/>
          </a:p>
        </p:txBody>
      </p:sp>
      <p:cxnSp>
        <p:nvCxnSpPr>
          <p:cNvPr id="113" name="Google Shape;113;p3"/>
          <p:cNvCxnSpPr/>
          <p:nvPr/>
        </p:nvCxnSpPr>
        <p:spPr>
          <a:xfrm>
            <a:off x="4193177" y="3937099"/>
            <a:ext cx="3762104" cy="0"/>
          </a:xfrm>
          <a:prstGeom prst="straightConnector1">
            <a:avLst/>
          </a:prstGeom>
          <a:noFill/>
          <a:ln cap="flat" cmpd="sng" w="9525">
            <a:solidFill>
              <a:srgbClr val="7030A0"/>
            </a:solidFill>
            <a:prstDash val="solid"/>
            <a:miter lim="800000"/>
            <a:headEnd len="sm" w="sm" type="none"/>
            <a:tailEnd len="sm" w="sm" type="none"/>
          </a:ln>
        </p:spPr>
      </p:cxnSp>
      <p:sp>
        <p:nvSpPr>
          <p:cNvPr id="114" name="Google Shape;114;p3"/>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3"/>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pic>
        <p:nvPicPr>
          <p:cNvPr descr="A picture containing drawing&#10;&#10;Description automatically generated" id="117" name="Google Shape;117;p3"/>
          <p:cNvPicPr preferRelativeResize="0"/>
          <p:nvPr/>
        </p:nvPicPr>
        <p:blipFill rotWithShape="1">
          <a:blip r:embed="rId4">
            <a:alphaModFix/>
          </a:blip>
          <a:srcRect b="0" l="0" r="0" t="0"/>
          <a:stretch/>
        </p:blipFill>
        <p:spPr>
          <a:xfrm>
            <a:off x="10782301" y="6409360"/>
            <a:ext cx="1313093" cy="359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4"/>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pic>
        <p:nvPicPr>
          <p:cNvPr id="126" name="Google Shape;126;p4"/>
          <p:cNvPicPr preferRelativeResize="0"/>
          <p:nvPr/>
        </p:nvPicPr>
        <p:blipFill rotWithShape="1">
          <a:blip r:embed="rId4">
            <a:alphaModFix/>
          </a:blip>
          <a:srcRect b="0" l="0" r="0" t="0"/>
          <a:stretch/>
        </p:blipFill>
        <p:spPr>
          <a:xfrm>
            <a:off x="10681648" y="6286130"/>
            <a:ext cx="1519822" cy="585518"/>
          </a:xfrm>
          <a:prstGeom prst="rect">
            <a:avLst/>
          </a:prstGeom>
          <a:noFill/>
          <a:ln>
            <a:noFill/>
          </a:ln>
        </p:spPr>
      </p:pic>
      <p:sp>
        <p:nvSpPr>
          <p:cNvPr id="127" name="Google Shape;127;p4"/>
          <p:cNvSpPr txBox="1"/>
          <p:nvPr/>
        </p:nvSpPr>
        <p:spPr>
          <a:xfrm>
            <a:off x="1406324" y="453737"/>
            <a:ext cx="9379351" cy="96514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Montserrat Medium"/>
              <a:buNone/>
            </a:pPr>
            <a:r>
              <a:rPr lang="en-US" sz="3600">
                <a:solidFill>
                  <a:schemeClr val="dk1"/>
                </a:solidFill>
                <a:latin typeface="Montserrat Medium"/>
                <a:ea typeface="Montserrat Medium"/>
                <a:cs typeface="Montserrat Medium"/>
                <a:sym typeface="Montserrat Medium"/>
              </a:rPr>
              <a:t>SKILLS FOR EG 1004</a:t>
            </a:r>
            <a:endParaRPr/>
          </a:p>
        </p:txBody>
      </p:sp>
      <p:sp>
        <p:nvSpPr>
          <p:cNvPr id="128" name="Google Shape;128;p4"/>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4</a:t>
            </a:r>
            <a:endParaRPr/>
          </a:p>
        </p:txBody>
      </p:sp>
      <p:pic>
        <p:nvPicPr>
          <p:cNvPr id="129" name="Google Shape;129;p4"/>
          <p:cNvPicPr preferRelativeResize="0"/>
          <p:nvPr/>
        </p:nvPicPr>
        <p:blipFill rotWithShape="1">
          <a:blip r:embed="rId5">
            <a:alphaModFix/>
          </a:blip>
          <a:srcRect b="76495" l="0" r="0" t="0"/>
          <a:stretch/>
        </p:blipFill>
        <p:spPr>
          <a:xfrm>
            <a:off x="468758" y="1641665"/>
            <a:ext cx="10972800" cy="1871421"/>
          </a:xfrm>
          <a:prstGeom prst="rect">
            <a:avLst/>
          </a:prstGeom>
          <a:noFill/>
          <a:ln>
            <a:noFill/>
          </a:ln>
        </p:spPr>
      </p:pic>
      <p:pic>
        <p:nvPicPr>
          <p:cNvPr id="130" name="Google Shape;130;p4"/>
          <p:cNvPicPr preferRelativeResize="0"/>
          <p:nvPr/>
        </p:nvPicPr>
        <p:blipFill rotWithShape="1">
          <a:blip r:embed="rId5">
            <a:alphaModFix/>
          </a:blip>
          <a:srcRect b="49780" l="0" r="0" t="24516"/>
          <a:stretch/>
        </p:blipFill>
        <p:spPr>
          <a:xfrm>
            <a:off x="468758" y="4177519"/>
            <a:ext cx="10972800" cy="2046525"/>
          </a:xfrm>
          <a:prstGeom prst="rect">
            <a:avLst/>
          </a:prstGeom>
          <a:noFill/>
          <a:ln>
            <a:noFill/>
          </a:ln>
        </p:spPr>
      </p:pic>
      <p:sp>
        <p:nvSpPr>
          <p:cNvPr id="131" name="Google Shape;131;p4"/>
          <p:cNvSpPr txBox="1"/>
          <p:nvPr/>
        </p:nvSpPr>
        <p:spPr>
          <a:xfrm>
            <a:off x="1611539" y="3220197"/>
            <a:ext cx="9379351" cy="96514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Montserrat Medium"/>
              <a:buNone/>
            </a:pPr>
            <a:r>
              <a:rPr lang="en-US" sz="3600">
                <a:solidFill>
                  <a:schemeClr val="dk1"/>
                </a:solidFill>
                <a:latin typeface="Montserrat Medium"/>
                <a:ea typeface="Montserrat Medium"/>
                <a:cs typeface="Montserrat Medium"/>
                <a:sym typeface="Montserrat Medium"/>
              </a:rPr>
              <a:t>ENGINEERING LEARNING</a:t>
            </a:r>
            <a:endParaRPr/>
          </a:p>
        </p:txBody>
      </p:sp>
      <p:pic>
        <p:nvPicPr>
          <p:cNvPr id="132" name="Google Shape;132;p4"/>
          <p:cNvPicPr preferRelativeResize="0"/>
          <p:nvPr/>
        </p:nvPicPr>
        <p:blipFill rotWithShape="1">
          <a:blip r:embed="rId5">
            <a:alphaModFix/>
          </a:blip>
          <a:srcRect b="49780" l="33686" r="34613" t="24516"/>
          <a:stretch/>
        </p:blipFill>
        <p:spPr>
          <a:xfrm>
            <a:off x="7871381" y="1564299"/>
            <a:ext cx="3478491" cy="2046525"/>
          </a:xfrm>
          <a:prstGeom prst="rect">
            <a:avLst/>
          </a:prstGeom>
          <a:noFill/>
          <a:ln>
            <a:noFill/>
          </a:ln>
        </p:spPr>
      </p:pic>
      <p:pic>
        <p:nvPicPr>
          <p:cNvPr id="133" name="Google Shape;133;p4"/>
          <p:cNvPicPr preferRelativeResize="0"/>
          <p:nvPr/>
        </p:nvPicPr>
        <p:blipFill rotWithShape="1">
          <a:blip r:embed="rId5">
            <a:alphaModFix/>
          </a:blip>
          <a:srcRect b="76495" l="68051" r="0" t="0"/>
          <a:stretch/>
        </p:blipFill>
        <p:spPr>
          <a:xfrm>
            <a:off x="4013102" y="4215479"/>
            <a:ext cx="3505760" cy="1871421"/>
          </a:xfrm>
          <a:prstGeom prst="rect">
            <a:avLst/>
          </a:prstGeom>
          <a:noFill/>
          <a:ln>
            <a:noFill/>
          </a:ln>
        </p:spPr>
      </p:pic>
      <p:sp>
        <p:nvSpPr>
          <p:cNvPr id="134" name="Google Shape;134;p4"/>
          <p:cNvSpPr txBox="1"/>
          <p:nvPr/>
        </p:nvSpPr>
        <p:spPr>
          <a:xfrm>
            <a:off x="4196900" y="5678900"/>
            <a:ext cx="2923200" cy="4080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450">
                <a:latin typeface="Georgia"/>
                <a:ea typeface="Georgia"/>
                <a:cs typeface="Georgia"/>
                <a:sym typeface="Georgia"/>
              </a:rPr>
              <a:t>Ethics and Stakeholder Impact</a:t>
            </a:r>
            <a:endParaRPr sz="1450">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5"/>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pic>
        <p:nvPicPr>
          <p:cNvPr id="143" name="Google Shape;143;p5"/>
          <p:cNvPicPr preferRelativeResize="0"/>
          <p:nvPr/>
        </p:nvPicPr>
        <p:blipFill rotWithShape="1">
          <a:blip r:embed="rId4">
            <a:alphaModFix/>
          </a:blip>
          <a:srcRect b="0" l="0" r="0" t="0"/>
          <a:stretch/>
        </p:blipFill>
        <p:spPr>
          <a:xfrm>
            <a:off x="10681648" y="6286130"/>
            <a:ext cx="1519822" cy="585518"/>
          </a:xfrm>
          <a:prstGeom prst="rect">
            <a:avLst/>
          </a:prstGeom>
          <a:noFill/>
          <a:ln>
            <a:noFill/>
          </a:ln>
        </p:spPr>
      </p:pic>
      <p:sp>
        <p:nvSpPr>
          <p:cNvPr id="144" name="Google Shape;144;p5"/>
          <p:cNvSpPr txBox="1"/>
          <p:nvPr/>
        </p:nvSpPr>
        <p:spPr>
          <a:xfrm>
            <a:off x="395927" y="453737"/>
            <a:ext cx="11400146" cy="96514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Montserrat Medium"/>
              <a:buNone/>
            </a:pPr>
            <a:r>
              <a:rPr lang="en-US" sz="3600">
                <a:solidFill>
                  <a:schemeClr val="dk1"/>
                </a:solidFill>
                <a:latin typeface="Montserrat Medium"/>
                <a:ea typeface="Montserrat Medium"/>
                <a:cs typeface="Montserrat Medium"/>
                <a:sym typeface="Montserrat Medium"/>
              </a:rPr>
              <a:t>ACADEMIC &amp; PROFESSIONAL GROWTH </a:t>
            </a:r>
            <a:endParaRPr/>
          </a:p>
        </p:txBody>
      </p:sp>
      <p:sp>
        <p:nvSpPr>
          <p:cNvPr id="145" name="Google Shape;145;p5"/>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4</a:t>
            </a:r>
            <a:endParaRPr/>
          </a:p>
        </p:txBody>
      </p:sp>
      <p:pic>
        <p:nvPicPr>
          <p:cNvPr id="146" name="Google Shape;146;p5"/>
          <p:cNvPicPr preferRelativeResize="0"/>
          <p:nvPr/>
        </p:nvPicPr>
        <p:blipFill rotWithShape="1">
          <a:blip r:embed="rId5">
            <a:alphaModFix/>
          </a:blip>
          <a:srcRect b="25980" l="0" r="0" t="50309"/>
          <a:stretch/>
        </p:blipFill>
        <p:spPr>
          <a:xfrm>
            <a:off x="721302" y="1495635"/>
            <a:ext cx="10972799" cy="1887819"/>
          </a:xfrm>
          <a:prstGeom prst="rect">
            <a:avLst/>
          </a:prstGeom>
          <a:noFill/>
          <a:ln>
            <a:noFill/>
          </a:ln>
        </p:spPr>
      </p:pic>
      <p:pic>
        <p:nvPicPr>
          <p:cNvPr id="147" name="Google Shape;147;p5"/>
          <p:cNvPicPr preferRelativeResize="0"/>
          <p:nvPr/>
        </p:nvPicPr>
        <p:blipFill rotWithShape="1">
          <a:blip r:embed="rId5">
            <a:alphaModFix/>
          </a:blip>
          <a:srcRect b="0" l="0" r="0" t="74058"/>
          <a:stretch/>
        </p:blipFill>
        <p:spPr>
          <a:xfrm>
            <a:off x="721302" y="3888497"/>
            <a:ext cx="10972800" cy="2065437"/>
          </a:xfrm>
          <a:prstGeom prst="rect">
            <a:avLst/>
          </a:prstGeom>
          <a:noFill/>
          <a:ln>
            <a:noFill/>
          </a:ln>
        </p:spPr>
      </p:pic>
      <p:sp>
        <p:nvSpPr>
          <p:cNvPr id="148" name="Google Shape;148;p5"/>
          <p:cNvSpPr txBox="1"/>
          <p:nvPr/>
        </p:nvSpPr>
        <p:spPr>
          <a:xfrm>
            <a:off x="1302297" y="3033398"/>
            <a:ext cx="9379351" cy="96514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Montserrat Medium"/>
              <a:buNone/>
            </a:pPr>
            <a:r>
              <a:rPr lang="en-US" sz="3600">
                <a:solidFill>
                  <a:schemeClr val="dk1"/>
                </a:solidFill>
                <a:latin typeface="Montserrat Medium"/>
                <a:ea typeface="Montserrat Medium"/>
                <a:cs typeface="Montserrat Medium"/>
                <a:sym typeface="Montserrat Medium"/>
              </a:rPr>
              <a:t>THE FUTURE OF ENGINEERING</a:t>
            </a:r>
            <a:endParaRPr/>
          </a:p>
        </p:txBody>
      </p:sp>
      <p:sp>
        <p:nvSpPr>
          <p:cNvPr id="149" name="Google Shape;149;p5"/>
          <p:cNvSpPr/>
          <p:nvPr/>
        </p:nvSpPr>
        <p:spPr>
          <a:xfrm>
            <a:off x="8295588" y="4157383"/>
            <a:ext cx="3596639" cy="127044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Engineering Unleashed" id="150" name="Google Shape;150;p5"/>
          <p:cNvPicPr preferRelativeResize="0"/>
          <p:nvPr/>
        </p:nvPicPr>
        <p:blipFill rotWithShape="1">
          <a:blip r:embed="rId6">
            <a:alphaModFix/>
          </a:blip>
          <a:srcRect b="0" l="0" r="0" t="0"/>
          <a:stretch/>
        </p:blipFill>
        <p:spPr>
          <a:xfrm>
            <a:off x="8073688" y="4330741"/>
            <a:ext cx="3125355" cy="925430"/>
          </a:xfrm>
          <a:prstGeom prst="rect">
            <a:avLst/>
          </a:prstGeom>
          <a:noFill/>
          <a:ln>
            <a:noFill/>
          </a:ln>
        </p:spPr>
      </p:pic>
      <p:pic>
        <p:nvPicPr>
          <p:cNvPr id="151" name="Google Shape;151;p5"/>
          <p:cNvPicPr preferRelativeResize="0"/>
          <p:nvPr/>
        </p:nvPicPr>
        <p:blipFill rotWithShape="1">
          <a:blip r:embed="rId5">
            <a:alphaModFix/>
          </a:blip>
          <a:srcRect b="25979" l="33437" r="34585" t="50309"/>
          <a:stretch/>
        </p:blipFill>
        <p:spPr>
          <a:xfrm>
            <a:off x="8073701" y="1495625"/>
            <a:ext cx="3508675" cy="1887825"/>
          </a:xfrm>
          <a:prstGeom prst="rect">
            <a:avLst/>
          </a:prstGeom>
          <a:noFill/>
          <a:ln>
            <a:noFill/>
          </a:ln>
        </p:spPr>
      </p:pic>
      <p:pic>
        <p:nvPicPr>
          <p:cNvPr id="152" name="Google Shape;152;p5"/>
          <p:cNvPicPr preferRelativeResize="0"/>
          <p:nvPr/>
        </p:nvPicPr>
        <p:blipFill rotWithShape="1">
          <a:blip r:embed="rId5">
            <a:alphaModFix/>
          </a:blip>
          <a:srcRect b="25979" l="68818" r="0" t="50309"/>
          <a:stretch/>
        </p:blipFill>
        <p:spPr>
          <a:xfrm>
            <a:off x="4542700" y="1495625"/>
            <a:ext cx="3421499" cy="1887825"/>
          </a:xfrm>
          <a:prstGeom prst="rect">
            <a:avLst/>
          </a:prstGeom>
          <a:noFill/>
          <a:ln>
            <a:noFill/>
          </a:ln>
        </p:spPr>
      </p:pic>
      <p:sp>
        <p:nvSpPr>
          <p:cNvPr id="153" name="Google Shape;153;p5"/>
          <p:cNvSpPr txBox="1"/>
          <p:nvPr/>
        </p:nvSpPr>
        <p:spPr>
          <a:xfrm>
            <a:off x="894900" y="5487300"/>
            <a:ext cx="2923200" cy="4080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450">
                <a:latin typeface="Georgia"/>
                <a:ea typeface="Georgia"/>
                <a:cs typeface="Georgia"/>
                <a:sym typeface="Georgia"/>
              </a:rPr>
              <a:t>Engineering and Social Justice</a:t>
            </a:r>
            <a:endParaRPr sz="1450">
              <a:latin typeface="Georgia"/>
              <a:ea typeface="Georgia"/>
              <a:cs typeface="Georgia"/>
              <a:sym typeface="Georgia"/>
            </a:endParaRPr>
          </a:p>
        </p:txBody>
      </p:sp>
      <p:pic>
        <p:nvPicPr>
          <p:cNvPr id="154" name="Google Shape;154;p5"/>
          <p:cNvPicPr preferRelativeResize="0"/>
          <p:nvPr/>
        </p:nvPicPr>
        <p:blipFill rotWithShape="1">
          <a:blip r:embed="rId7">
            <a:alphaModFix/>
          </a:blip>
          <a:srcRect b="6533" l="0" r="0" t="0"/>
          <a:stretch/>
        </p:blipFill>
        <p:spPr>
          <a:xfrm>
            <a:off x="1012925" y="3998550"/>
            <a:ext cx="3155626" cy="149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txBox="1"/>
          <p:nvPr>
            <p:ph type="ctrTitle"/>
          </p:nvPr>
        </p:nvSpPr>
        <p:spPr>
          <a:xfrm>
            <a:off x="1651379" y="631669"/>
            <a:ext cx="8889242" cy="9651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AGENDA</a:t>
            </a:r>
            <a:endParaRPr/>
          </a:p>
        </p:txBody>
      </p:sp>
      <p:sp>
        <p:nvSpPr>
          <p:cNvPr id="160" name="Google Shape;160;p6"/>
          <p:cNvSpPr txBox="1"/>
          <p:nvPr>
            <p:ph idx="1" type="subTitle"/>
          </p:nvPr>
        </p:nvSpPr>
        <p:spPr>
          <a:xfrm>
            <a:off x="1392073" y="2192373"/>
            <a:ext cx="9435151" cy="3556324"/>
          </a:xfrm>
          <a:prstGeom prst="rect">
            <a:avLst/>
          </a:prstGeom>
          <a:noFill/>
          <a:ln>
            <a:noFill/>
          </a:ln>
        </p:spPr>
        <p:txBody>
          <a:bodyPr anchorCtr="0" anchor="ctr"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800"/>
              <a:buFont typeface="Arial"/>
              <a:buChar char="•"/>
            </a:pPr>
            <a:r>
              <a:rPr lang="en-US" sz="2800">
                <a:latin typeface="Proxima Nova"/>
                <a:ea typeface="Proxima Nova"/>
                <a:cs typeface="Proxima Nova"/>
                <a:sym typeface="Proxima Nova"/>
              </a:rPr>
              <a:t>Engineering Curriculum</a:t>
            </a:r>
            <a:endParaRPr/>
          </a:p>
          <a:p>
            <a:pPr indent="-342900" lvl="0" marL="342900" rtl="0" algn="l">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Course Overview</a:t>
            </a:r>
            <a:endParaRPr/>
          </a:p>
          <a:p>
            <a:pPr indent="-342900" lvl="0" marL="342900" rtl="0" algn="l">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Academic Honesty &amp; Plagiarism</a:t>
            </a:r>
            <a:endParaRPr/>
          </a:p>
          <a:p>
            <a:pPr indent="-342900" lvl="0" marL="342900" rtl="0" algn="l">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How to Give a Recitation Presentation</a:t>
            </a:r>
            <a:endParaRPr/>
          </a:p>
        </p:txBody>
      </p:sp>
      <p:cxnSp>
        <p:nvCxnSpPr>
          <p:cNvPr id="161" name="Google Shape;161;p6"/>
          <p:cNvCxnSpPr/>
          <p:nvPr/>
        </p:nvCxnSpPr>
        <p:spPr>
          <a:xfrm>
            <a:off x="931362" y="2808514"/>
            <a:ext cx="0" cy="2299063"/>
          </a:xfrm>
          <a:prstGeom prst="straightConnector1">
            <a:avLst/>
          </a:prstGeom>
          <a:noFill/>
          <a:ln cap="flat" cmpd="sng" w="9525">
            <a:solidFill>
              <a:srgbClr val="7030A0"/>
            </a:solidFill>
            <a:prstDash val="solid"/>
            <a:miter lim="800000"/>
            <a:headEnd len="sm" w="sm" type="none"/>
            <a:tailEnd len="sm" w="sm" type="none"/>
          </a:ln>
        </p:spPr>
      </p:cxnSp>
      <p:sp>
        <p:nvSpPr>
          <p:cNvPr id="162" name="Google Shape;162;p6"/>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3" name="Google Shape;163;p6"/>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4" name="Google Shape;164;p6"/>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pic>
        <p:nvPicPr>
          <p:cNvPr descr="A picture containing drawing&#10;&#10;Description automatically generated" id="165" name="Google Shape;165;p6"/>
          <p:cNvPicPr preferRelativeResize="0"/>
          <p:nvPr/>
        </p:nvPicPr>
        <p:blipFill rotWithShape="1">
          <a:blip r:embed="rId4">
            <a:alphaModFix/>
          </a:blip>
          <a:srcRect b="0" l="0" r="0" t="0"/>
          <a:stretch/>
        </p:blipFill>
        <p:spPr>
          <a:xfrm>
            <a:off x="10782301" y="6409360"/>
            <a:ext cx="1313093" cy="359459"/>
          </a:xfrm>
          <a:prstGeom prst="rect">
            <a:avLst/>
          </a:prstGeom>
          <a:noFill/>
          <a:ln>
            <a:noFill/>
          </a:ln>
        </p:spPr>
      </p:pic>
      <p:sp>
        <p:nvSpPr>
          <p:cNvPr id="166" name="Google Shape;166;p6"/>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7"/>
          <p:cNvSpPr txBox="1"/>
          <p:nvPr>
            <p:ph type="ctrTitle"/>
          </p:nvPr>
        </p:nvSpPr>
        <p:spPr>
          <a:xfrm>
            <a:off x="803042" y="1419614"/>
            <a:ext cx="10585916"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ENGINEERING CURRICULUM</a:t>
            </a:r>
            <a:endParaRPr/>
          </a:p>
        </p:txBody>
      </p:sp>
      <p:cxnSp>
        <p:nvCxnSpPr>
          <p:cNvPr id="172" name="Google Shape;172;p7"/>
          <p:cNvCxnSpPr/>
          <p:nvPr/>
        </p:nvCxnSpPr>
        <p:spPr>
          <a:xfrm>
            <a:off x="4193177" y="3937099"/>
            <a:ext cx="3762104" cy="0"/>
          </a:xfrm>
          <a:prstGeom prst="straightConnector1">
            <a:avLst/>
          </a:prstGeom>
          <a:noFill/>
          <a:ln cap="flat" cmpd="sng" w="9525">
            <a:solidFill>
              <a:srgbClr val="7030A0"/>
            </a:solidFill>
            <a:prstDash val="solid"/>
            <a:miter lim="800000"/>
            <a:headEnd len="sm" w="sm" type="none"/>
            <a:tailEnd len="sm" w="sm" type="none"/>
          </a:ln>
        </p:spPr>
      </p:cxnSp>
      <p:sp>
        <p:nvSpPr>
          <p:cNvPr id="173" name="Google Shape;173;p7"/>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7"/>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5" name="Google Shape;175;p7"/>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pic>
        <p:nvPicPr>
          <p:cNvPr descr="A picture containing drawing&#10;&#10;Description automatically generated" id="176" name="Google Shape;176;p7"/>
          <p:cNvPicPr preferRelativeResize="0"/>
          <p:nvPr/>
        </p:nvPicPr>
        <p:blipFill rotWithShape="1">
          <a:blip r:embed="rId4">
            <a:alphaModFix/>
          </a:blip>
          <a:srcRect b="0" l="0" r="0" t="0"/>
          <a:stretch/>
        </p:blipFill>
        <p:spPr>
          <a:xfrm>
            <a:off x="10782301" y="6409360"/>
            <a:ext cx="1313093" cy="3594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8"/>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4" name="Google Shape;184;p8"/>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pic>
        <p:nvPicPr>
          <p:cNvPr id="185" name="Google Shape;185;p8"/>
          <p:cNvPicPr preferRelativeResize="0"/>
          <p:nvPr/>
        </p:nvPicPr>
        <p:blipFill rotWithShape="1">
          <a:blip r:embed="rId4">
            <a:alphaModFix/>
          </a:blip>
          <a:srcRect b="0" l="0" r="0" t="0"/>
          <a:stretch/>
        </p:blipFill>
        <p:spPr>
          <a:xfrm>
            <a:off x="10681648" y="6286130"/>
            <a:ext cx="1519822" cy="585518"/>
          </a:xfrm>
          <a:prstGeom prst="rect">
            <a:avLst/>
          </a:prstGeom>
          <a:noFill/>
          <a:ln>
            <a:noFill/>
          </a:ln>
        </p:spPr>
      </p:pic>
      <p:sp>
        <p:nvSpPr>
          <p:cNvPr id="186" name="Google Shape;186;p8"/>
          <p:cNvSpPr txBox="1"/>
          <p:nvPr/>
        </p:nvSpPr>
        <p:spPr>
          <a:xfrm>
            <a:off x="1406324" y="453737"/>
            <a:ext cx="9379351" cy="96514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Montserrat Medium"/>
              <a:buNone/>
            </a:pPr>
            <a:r>
              <a:rPr lang="en-US" sz="4800">
                <a:solidFill>
                  <a:schemeClr val="dk1"/>
                </a:solidFill>
                <a:latin typeface="Montserrat Medium"/>
                <a:ea typeface="Montserrat Medium"/>
                <a:cs typeface="Montserrat Medium"/>
                <a:sym typeface="Montserrat Medium"/>
              </a:rPr>
              <a:t>ENGINEERING CURRICULUM</a:t>
            </a:r>
            <a:endParaRPr/>
          </a:p>
        </p:txBody>
      </p:sp>
      <p:pic>
        <p:nvPicPr>
          <p:cNvPr descr="Image result for engineering curriculum" id="187" name="Google Shape;187;p8"/>
          <p:cNvPicPr preferRelativeResize="0"/>
          <p:nvPr/>
        </p:nvPicPr>
        <p:blipFill rotWithShape="1">
          <a:blip r:embed="rId5">
            <a:alphaModFix/>
          </a:blip>
          <a:srcRect b="0" l="0" r="0" t="6616"/>
          <a:stretch/>
        </p:blipFill>
        <p:spPr>
          <a:xfrm>
            <a:off x="3112217" y="1609159"/>
            <a:ext cx="6262693" cy="4493481"/>
          </a:xfrm>
          <a:prstGeom prst="rect">
            <a:avLst/>
          </a:prstGeom>
          <a:noFill/>
          <a:ln>
            <a:noFill/>
          </a:ln>
        </p:spPr>
      </p:pic>
      <p:sp>
        <p:nvSpPr>
          <p:cNvPr id="188" name="Google Shape;188;p8"/>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p:nvPr/>
        </p:nvSpPr>
        <p:spPr>
          <a:xfrm>
            <a:off x="0" y="0"/>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9"/>
          <p:cNvSpPr/>
          <p:nvPr/>
        </p:nvSpPr>
        <p:spPr>
          <a:xfrm>
            <a:off x="0" y="6309681"/>
            <a:ext cx="12192000" cy="548319"/>
          </a:xfrm>
          <a:prstGeom prst="rect">
            <a:avLst/>
          </a:prstGeom>
          <a:solidFill>
            <a:srgbClr val="5706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6" name="Google Shape;196;p9"/>
          <p:cNvPicPr preferRelativeResize="0"/>
          <p:nvPr/>
        </p:nvPicPr>
        <p:blipFill rotWithShape="1">
          <a:blip r:embed="rId3">
            <a:alphaModFix/>
          </a:blip>
          <a:srcRect b="0" l="0" r="0" t="0"/>
          <a:stretch/>
        </p:blipFill>
        <p:spPr>
          <a:xfrm>
            <a:off x="83237" y="6393031"/>
            <a:ext cx="2586446" cy="402883"/>
          </a:xfrm>
          <a:prstGeom prst="rect">
            <a:avLst/>
          </a:prstGeom>
          <a:noFill/>
          <a:ln>
            <a:noFill/>
          </a:ln>
        </p:spPr>
      </p:pic>
      <p:sp>
        <p:nvSpPr>
          <p:cNvPr id="197" name="Google Shape;197;p9"/>
          <p:cNvSpPr txBox="1"/>
          <p:nvPr/>
        </p:nvSpPr>
        <p:spPr>
          <a:xfrm>
            <a:off x="564107" y="498459"/>
            <a:ext cx="11063786" cy="965147"/>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800"/>
              <a:buFont typeface="Montserrat Medium"/>
              <a:buNone/>
            </a:pPr>
            <a:r>
              <a:rPr lang="en-US" sz="4800">
                <a:solidFill>
                  <a:schemeClr val="dk1"/>
                </a:solidFill>
                <a:latin typeface="Montserrat Medium"/>
                <a:ea typeface="Montserrat Medium"/>
                <a:cs typeface="Montserrat Medium"/>
                <a:sym typeface="Montserrat Medium"/>
              </a:rPr>
              <a:t>ENGINEERING CURRICULUM</a:t>
            </a:r>
            <a:endParaRPr/>
          </a:p>
        </p:txBody>
      </p:sp>
      <p:pic>
        <p:nvPicPr>
          <p:cNvPr descr="T-shaped professional engineers and t-shaped engineering technologistsÂ " id="198" name="Google Shape;198;p9"/>
          <p:cNvPicPr preferRelativeResize="0"/>
          <p:nvPr/>
        </p:nvPicPr>
        <p:blipFill rotWithShape="1">
          <a:blip r:embed="rId4">
            <a:alphaModFix/>
          </a:blip>
          <a:srcRect b="0" l="0" r="0" t="0"/>
          <a:stretch/>
        </p:blipFill>
        <p:spPr>
          <a:xfrm>
            <a:off x="711200" y="1593491"/>
            <a:ext cx="5357092" cy="3995761"/>
          </a:xfrm>
          <a:prstGeom prst="rect">
            <a:avLst/>
          </a:prstGeom>
          <a:noFill/>
          <a:ln>
            <a:noFill/>
          </a:ln>
        </p:spPr>
      </p:pic>
      <p:sp>
        <p:nvSpPr>
          <p:cNvPr id="199" name="Google Shape;199;p9"/>
          <p:cNvSpPr/>
          <p:nvPr/>
        </p:nvSpPr>
        <p:spPr>
          <a:xfrm>
            <a:off x="6888382" y="2074730"/>
            <a:ext cx="429636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6"/>
                </a:solidFill>
                <a:latin typeface="Proxima Nova"/>
                <a:ea typeface="Proxima Nova"/>
                <a:cs typeface="Proxima Nova"/>
                <a:sym typeface="Proxima Nova"/>
              </a:rPr>
              <a:t>The ‘T’ Shaped Engineer: </a:t>
            </a:r>
            <a:endParaRPr/>
          </a:p>
        </p:txBody>
      </p:sp>
      <p:sp>
        <p:nvSpPr>
          <p:cNvPr id="200" name="Google Shape;200;p9"/>
          <p:cNvSpPr txBox="1"/>
          <p:nvPr/>
        </p:nvSpPr>
        <p:spPr>
          <a:xfrm>
            <a:off x="6888382" y="2128796"/>
            <a:ext cx="5313088" cy="4051000"/>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Height represents expertise</a:t>
            </a:r>
            <a:endParaRPr/>
          </a:p>
          <a:p>
            <a:pPr indent="-342900" lvl="0" marL="342900" marR="0" rtl="0" algn="l">
              <a:lnSpc>
                <a:spcPct val="100000"/>
              </a:lnSpc>
              <a:spcBef>
                <a:spcPts val="100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Width represents breadth of general knowledge</a:t>
            </a:r>
            <a:endParaRPr/>
          </a:p>
          <a:p>
            <a:pPr indent="-342900" lvl="0" marL="342900" marR="0" rtl="0" algn="l">
              <a:lnSpc>
                <a:spcPct val="100000"/>
              </a:lnSpc>
              <a:spcBef>
                <a:spcPts val="1000"/>
              </a:spcBef>
              <a:spcAft>
                <a:spcPts val="0"/>
              </a:spcAft>
              <a:buClr>
                <a:schemeClr val="dk1"/>
              </a:buClr>
              <a:buSzPts val="2800"/>
              <a:buFont typeface="Arial"/>
              <a:buChar char="•"/>
            </a:pPr>
            <a:r>
              <a:rPr lang="en-US" sz="2800">
                <a:solidFill>
                  <a:schemeClr val="dk1"/>
                </a:solidFill>
                <a:latin typeface="Proxima Nova"/>
                <a:ea typeface="Proxima Nova"/>
                <a:cs typeface="Proxima Nova"/>
                <a:sym typeface="Proxima Nova"/>
              </a:rPr>
              <a:t>‘T’ shape enables engineers to solve a wide range of problems </a:t>
            </a:r>
            <a:r>
              <a:rPr b="1" lang="en-US" sz="2400">
                <a:solidFill>
                  <a:schemeClr val="dk1"/>
                </a:solidFill>
                <a:latin typeface="Proxima Nova"/>
                <a:ea typeface="Proxima Nova"/>
                <a:cs typeface="Proxima Nova"/>
                <a:sym typeface="Proxima Nova"/>
              </a:rPr>
              <a:t>	</a:t>
            </a:r>
            <a:endParaRPr/>
          </a:p>
        </p:txBody>
      </p:sp>
      <p:pic>
        <p:nvPicPr>
          <p:cNvPr descr="A picture containing drawing&#10;&#10;Description automatically generated" id="201" name="Google Shape;201;p9"/>
          <p:cNvPicPr preferRelativeResize="0"/>
          <p:nvPr/>
        </p:nvPicPr>
        <p:blipFill rotWithShape="1">
          <a:blip r:embed="rId5">
            <a:alphaModFix/>
          </a:blip>
          <a:srcRect b="0" l="0" r="0" t="0"/>
          <a:stretch/>
        </p:blipFill>
        <p:spPr>
          <a:xfrm>
            <a:off x="10782301" y="6409360"/>
            <a:ext cx="1313093" cy="359459"/>
          </a:xfrm>
          <a:prstGeom prst="rect">
            <a:avLst/>
          </a:prstGeom>
          <a:noFill/>
          <a:ln>
            <a:noFill/>
          </a:ln>
        </p:spPr>
      </p:pic>
      <p:sp>
        <p:nvSpPr>
          <p:cNvPr id="202" name="Google Shape;202;p9"/>
          <p:cNvSpPr txBox="1"/>
          <p:nvPr/>
        </p:nvSpPr>
        <p:spPr>
          <a:xfrm>
            <a:off x="10990890" y="5841242"/>
            <a:ext cx="90133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Proxima Nova"/>
                <a:ea typeface="Proxima Nova"/>
                <a:cs typeface="Proxima Nova"/>
                <a:sym typeface="Proxima Nova"/>
              </a:rPr>
              <a:t>5</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2020-08-22T05:24:58Z</dcterms:created>
  <dc:creator>Diya</dc:creator>
</cp:coreProperties>
</file>