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75" r:id="rId22"/>
    <p:sldId id="276" r:id="rId23"/>
    <p:sldId id="277" r:id="rId24"/>
  </p:sldIdLst>
  <p:sldSz cx="12192000" cy="6858000"/>
  <p:notesSz cx="6858000" cy="9144000"/>
  <p:embeddedFontLst>
    <p:embeddedFont>
      <p:font typeface="Proxima Nova" panose="020B0604020202020204" charset="0"/>
      <p:regular r:id="rId26"/>
      <p:bold r:id="rId27"/>
      <p:italic r:id="rId28"/>
      <p:boldItalic r:id="rId29"/>
    </p:embeddedFont>
    <p:embeddedFont>
      <p:font typeface="Montserrat Medium"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Montserrat"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Y8y5aJlQHL4TJjqqh+GdoHZrn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B33C58-79E6-4CD7-A280-A2D232897DCB}">
  <a:tblStyle styleId="{ADB33C58-79E6-4CD7-A280-A2D232897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2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428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09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17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33388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81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9145b18b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g149145b18b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9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9145b18b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g149145b18b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7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40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0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5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8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6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99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98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83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5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60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48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08780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50089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75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34982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dirty="0"/>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63889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dirty="0"/>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54232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chemeClr val="lt1"/>
                </a:solidFill>
                <a:latin typeface="Proxima Nova"/>
                <a:ea typeface="Proxima Nova"/>
                <a:cs typeface="Proxima Nova"/>
                <a:sym typeface="Proxima Nova"/>
              </a:defRPr>
            </a:lvl1pPr>
            <a:lvl2pPr marL="0" lvl="1" indent="0" algn="r">
              <a:spcBef>
                <a:spcPts val="0"/>
              </a:spcBef>
              <a:buNone/>
              <a:defRPr sz="1800" b="0" i="0">
                <a:solidFill>
                  <a:schemeClr val="lt1"/>
                </a:solidFill>
                <a:latin typeface="Proxima Nova"/>
                <a:ea typeface="Proxima Nova"/>
                <a:cs typeface="Proxima Nova"/>
                <a:sym typeface="Proxima Nova"/>
              </a:defRPr>
            </a:lvl2pPr>
            <a:lvl3pPr marL="0" lvl="2" indent="0" algn="r">
              <a:spcBef>
                <a:spcPts val="0"/>
              </a:spcBef>
              <a:buNone/>
              <a:defRPr sz="1800" b="0" i="0">
                <a:solidFill>
                  <a:schemeClr val="lt1"/>
                </a:solidFill>
                <a:latin typeface="Proxima Nova"/>
                <a:ea typeface="Proxima Nova"/>
                <a:cs typeface="Proxima Nova"/>
                <a:sym typeface="Proxima Nova"/>
              </a:defRPr>
            </a:lvl3pPr>
            <a:lvl4pPr marL="0" lvl="3" indent="0" algn="r">
              <a:spcBef>
                <a:spcPts val="0"/>
              </a:spcBef>
              <a:buNone/>
              <a:defRPr sz="1800" b="0" i="0">
                <a:solidFill>
                  <a:schemeClr val="lt1"/>
                </a:solidFill>
                <a:latin typeface="Proxima Nova"/>
                <a:ea typeface="Proxima Nova"/>
                <a:cs typeface="Proxima Nova"/>
                <a:sym typeface="Proxima Nova"/>
              </a:defRPr>
            </a:lvl4pPr>
            <a:lvl5pPr marL="0" lvl="4" indent="0" algn="r">
              <a:spcBef>
                <a:spcPts val="0"/>
              </a:spcBef>
              <a:buNone/>
              <a:defRPr sz="1800" b="0" i="0">
                <a:solidFill>
                  <a:schemeClr val="lt1"/>
                </a:solidFill>
                <a:latin typeface="Proxima Nova"/>
                <a:ea typeface="Proxima Nova"/>
                <a:cs typeface="Proxima Nova"/>
                <a:sym typeface="Proxima Nova"/>
              </a:defRPr>
            </a:lvl5pPr>
            <a:lvl6pPr marL="0" lvl="5" indent="0" algn="r">
              <a:spcBef>
                <a:spcPts val="0"/>
              </a:spcBef>
              <a:buNone/>
              <a:defRPr sz="1800" b="0" i="0">
                <a:solidFill>
                  <a:schemeClr val="lt1"/>
                </a:solidFill>
                <a:latin typeface="Proxima Nova"/>
                <a:ea typeface="Proxima Nova"/>
                <a:cs typeface="Proxima Nova"/>
                <a:sym typeface="Proxima Nova"/>
              </a:defRPr>
            </a:lvl6pPr>
            <a:lvl7pPr marL="0" lvl="6" indent="0" algn="r">
              <a:spcBef>
                <a:spcPts val="0"/>
              </a:spcBef>
              <a:buNone/>
              <a:defRPr sz="1800" b="0" i="0">
                <a:solidFill>
                  <a:schemeClr val="lt1"/>
                </a:solidFill>
                <a:latin typeface="Proxima Nova"/>
                <a:ea typeface="Proxima Nova"/>
                <a:cs typeface="Proxima Nova"/>
                <a:sym typeface="Proxima Nova"/>
              </a:defRPr>
            </a:lvl7pPr>
            <a:lvl8pPr marL="0" lvl="7" indent="0" algn="r">
              <a:spcBef>
                <a:spcPts val="0"/>
              </a:spcBef>
              <a:buNone/>
              <a:defRPr sz="1800" b="0" i="0">
                <a:solidFill>
                  <a:schemeClr val="lt1"/>
                </a:solidFill>
                <a:latin typeface="Proxima Nova"/>
                <a:ea typeface="Proxima Nova"/>
                <a:cs typeface="Proxima Nova"/>
                <a:sym typeface="Proxima Nova"/>
              </a:defRPr>
            </a:lvl8pPr>
            <a:lvl9pPr marL="0" lvl="8" indent="0" algn="r">
              <a:spcBef>
                <a:spcPts val="0"/>
              </a:spcBef>
              <a:buNone/>
              <a:defRPr sz="1800" b="0" i="0">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dirty="0"/>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dirty="0">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manual.eg.poly.edu/index.php/Absence_and_Lateness_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RECITATION 1</a:t>
            </a:r>
            <a:endParaRPr dirty="0"/>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latin typeface="Proxima Nova"/>
                <a:ea typeface="Proxima Nova"/>
                <a:cs typeface="Proxima Nova"/>
                <a:sym typeface="Proxima Nova"/>
              </a:rPr>
              <a:t>EG1004</a:t>
            </a:r>
            <a:endParaRPr dirty="0"/>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ctrTitle"/>
          </p:nvPr>
        </p:nvSpPr>
        <p:spPr>
          <a:xfrm>
            <a:off x="747102" y="1369854"/>
            <a:ext cx="1069779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COURSE OVERVIEW</a:t>
            </a:r>
            <a:endParaRPr dirty="0"/>
          </a:p>
        </p:txBody>
      </p:sp>
      <p:cxnSp>
        <p:nvCxnSpPr>
          <p:cNvPr id="221" name="Google Shape;221;p1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222" name="Google Shape;222;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4" name="Google Shape;224;p1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25" name="Google Shape;225;p1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subTitle" idx="1"/>
          </p:nvPr>
        </p:nvSpPr>
        <p:spPr>
          <a:xfrm>
            <a:off x="432059" y="1884633"/>
            <a:ext cx="6609783" cy="4051000"/>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dirty="0">
                <a:latin typeface="Proxima Nova"/>
                <a:ea typeface="Proxima Nova"/>
                <a:cs typeface="Proxima Nova"/>
                <a:sym typeface="Proxima Nova"/>
              </a:rPr>
              <a:t>Explore concentrations of engineering</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Develop professional skills</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Teamwork</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Oral communication</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Written communication</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smtClean="0">
                <a:latin typeface="Proxima Nova"/>
                <a:ea typeface="Proxima Nova"/>
                <a:cs typeface="Proxima Nova"/>
                <a:sym typeface="Proxima Nova"/>
              </a:rPr>
              <a:t>Explore </a:t>
            </a:r>
            <a:r>
              <a:rPr lang="en-US" sz="2800" dirty="0">
                <a:latin typeface="Proxima Nova"/>
                <a:ea typeface="Proxima Nova"/>
                <a:cs typeface="Proxima Nova"/>
                <a:sym typeface="Proxima Nova"/>
              </a:rPr>
              <a:t>technical </a:t>
            </a:r>
            <a:r>
              <a:rPr lang="en-US" sz="2800" dirty="0" smtClean="0">
                <a:latin typeface="Proxima Nova"/>
                <a:ea typeface="Proxima Nova"/>
                <a:cs typeface="Proxima Nova"/>
                <a:sym typeface="Proxima Nova"/>
              </a:rPr>
              <a:t>tools &amp; skills</a:t>
            </a:r>
            <a:r>
              <a:rPr lang="en-US" sz="2800" b="1" dirty="0">
                <a:latin typeface="Proxima Nova"/>
                <a:ea typeface="Proxima Nova"/>
                <a:cs typeface="Proxima Nova"/>
                <a:sym typeface="Proxima Nova"/>
              </a:rPr>
              <a:t>	</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Utilize the </a:t>
            </a:r>
            <a:r>
              <a:rPr lang="en-US" sz="2800" dirty="0" smtClean="0">
                <a:latin typeface="Proxima Nova"/>
                <a:ea typeface="Proxima Nova"/>
                <a:cs typeface="Proxima Nova"/>
                <a:sym typeface="Proxima Nova"/>
              </a:rPr>
              <a:t>engineering </a:t>
            </a:r>
            <a:r>
              <a:rPr lang="en-US" sz="2800" dirty="0">
                <a:latin typeface="Proxima Nova"/>
                <a:ea typeface="Proxima Nova"/>
                <a:cs typeface="Proxima Nova"/>
                <a:sym typeface="Proxima Nova"/>
              </a:rPr>
              <a:t>design process</a:t>
            </a:r>
            <a:endParaRPr dirty="0"/>
          </a:p>
        </p:txBody>
      </p:sp>
      <p:sp>
        <p:nvSpPr>
          <p:cNvPr id="232" name="Google Shape;232;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7" name="Google Shape;237;p12"/>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OBJECTIVES</a:t>
            </a:r>
            <a:endParaRPr dirty="0"/>
          </a:p>
        </p:txBody>
      </p:sp>
      <p:pic>
        <p:nvPicPr>
          <p:cNvPr id="238" name="Google Shape;238;p1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39" name="Google Shape;239;p12"/>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11</a:t>
            </a:r>
            <a:endParaRPr dirty="0"/>
          </a:p>
        </p:txBody>
      </p:sp>
      <p:pic>
        <p:nvPicPr>
          <p:cNvPr id="1034" name="Picture 10" descr="A new logo, look, and feel for Autodesk | Autodesk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446" y="3755202"/>
            <a:ext cx="3787408" cy="6406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43446" y="1871340"/>
            <a:ext cx="3795401" cy="1830117"/>
            <a:chOff x="7705317" y="2131295"/>
            <a:chExt cx="3795401" cy="1830117"/>
          </a:xfrm>
        </p:grpSpPr>
        <p:pic>
          <p:nvPicPr>
            <p:cNvPr id="1026"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r="32104"/>
            <a:stretch/>
          </p:blipFill>
          <p:spPr bwMode="auto">
            <a:xfrm>
              <a:off x="7705317" y="2131295"/>
              <a:ext cx="2485163" cy="18301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l="69477" b="48244"/>
            <a:stretch/>
          </p:blipFill>
          <p:spPr bwMode="auto">
            <a:xfrm>
              <a:off x="10383519" y="2131295"/>
              <a:ext cx="1117199" cy="9471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Microsoft Project (2019–present).svg - Wikimedia Comm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3606" y="3119043"/>
              <a:ext cx="737023" cy="643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File:Arduino Logo.sv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9859" y="4525732"/>
            <a:ext cx="1654582" cy="1126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3"/>
          <p:cNvSpPr/>
          <p:nvPr/>
        </p:nvSpPr>
        <p:spPr>
          <a:xfrm>
            <a:off x="0" y="6315555"/>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46" name="Google Shape;246;p1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47" name="Google Shape;247;p13"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48" name="Google Shape;248;p13"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49" name="Google Shape;249;p13"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50" name="Google Shape;250;p13"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51" name="Google Shape;251;p13"/>
          <p:cNvSpPr txBox="1"/>
          <p:nvPr/>
        </p:nvSpPr>
        <p:spPr>
          <a:xfrm>
            <a:off x="0"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2" name="Google Shape;252;p13"/>
          <p:cNvSpPr txBox="1"/>
          <p:nvPr/>
        </p:nvSpPr>
        <p:spPr>
          <a:xfrm>
            <a:off x="2621392"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3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3" name="Google Shape;253;p13"/>
          <p:cNvSpPr txBox="1"/>
          <p:nvPr/>
        </p:nvSpPr>
        <p:spPr>
          <a:xfrm>
            <a:off x="5853191" y="4485753"/>
            <a:ext cx="274074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1.5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4" name="Google Shape;254;p13"/>
          <p:cNvSpPr txBox="1"/>
          <p:nvPr/>
        </p:nvSpPr>
        <p:spPr>
          <a:xfrm>
            <a:off x="8721476" y="4481449"/>
            <a:ext cx="299965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dirty="0"/>
          </a:p>
        </p:txBody>
      </p:sp>
      <p:sp>
        <p:nvSpPr>
          <p:cNvPr id="255" name="Google Shape;255;p13"/>
          <p:cNvSpPr txBox="1"/>
          <p:nvPr/>
        </p:nvSpPr>
        <p:spPr>
          <a:xfrm>
            <a:off x="564107" y="63652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FORMAT</a:t>
            </a:r>
            <a:endParaRPr dirty="0"/>
          </a:p>
        </p:txBody>
      </p:sp>
      <p:pic>
        <p:nvPicPr>
          <p:cNvPr id="256" name="Google Shape;256;p13"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57" name="Google Shape;257;p13"/>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12</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49145b18b6_0_1"/>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g149145b18b6_0_1"/>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64" name="Google Shape;264;g149145b18b6_0_1"/>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65" name="Google Shape;265;g149145b18b6_0_1"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66" name="Google Shape;266;g149145b18b6_0_1"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67" name="Google Shape;267;g149145b18b6_0_1"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68" name="Google Shape;268;g149145b18b6_0_1"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69" name="Google Shape;269;g149145b18b6_0_1"/>
          <p:cNvSpPr txBox="1"/>
          <p:nvPr/>
        </p:nvSpPr>
        <p:spPr>
          <a:xfrm>
            <a:off x="0"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b="1" dirty="0"/>
          </a:p>
        </p:txBody>
      </p:sp>
      <p:sp>
        <p:nvSpPr>
          <p:cNvPr id="270" name="Google Shape;270;g149145b18b6_0_1"/>
          <p:cNvSpPr txBox="1"/>
          <p:nvPr/>
        </p:nvSpPr>
        <p:spPr>
          <a:xfrm>
            <a:off x="2621392"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sz="2400" b="1" dirty="0">
              <a:solidFill>
                <a:schemeClr val="dk1"/>
              </a:solidFill>
              <a:latin typeface="Proxima Nova"/>
              <a:ea typeface="Proxima Nova"/>
              <a:cs typeface="Proxima Nova"/>
              <a:sym typeface="Proxima Nova"/>
            </a:endParaRPr>
          </a:p>
        </p:txBody>
      </p:sp>
      <p:sp>
        <p:nvSpPr>
          <p:cNvPr id="271" name="Google Shape;271;g149145b18b6_0_1"/>
          <p:cNvSpPr txBox="1"/>
          <p:nvPr/>
        </p:nvSpPr>
        <p:spPr>
          <a:xfrm>
            <a:off x="5853191" y="4485753"/>
            <a:ext cx="2740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PRESENTATION</a:t>
            </a:r>
            <a:endParaRPr b="1" dirty="0"/>
          </a:p>
        </p:txBody>
      </p:sp>
      <p:sp>
        <p:nvSpPr>
          <p:cNvPr id="272" name="Google Shape;272;g149145b18b6_0_1"/>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73" name="Google Shape;273;g149145b18b6_0_1"/>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74" name="Google Shape;274;g149145b18b6_0_1"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75" name="Google Shape;275;g149145b18b6_0_1"/>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13</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9145b18b6_0_18"/>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g149145b18b6_0_18"/>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82" name="Google Shape;282;g149145b18b6_0_18"/>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83" name="Google Shape;283;g149145b18b6_0_18"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84" name="Google Shape;284;g149145b18b6_0_18"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85" name="Google Shape;285;g149145b18b6_0_18"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86" name="Google Shape;286;g149145b18b6_0_18"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87" name="Google Shape;287;g149145b18b6_0_18"/>
          <p:cNvSpPr txBox="1"/>
          <p:nvPr/>
        </p:nvSpPr>
        <p:spPr>
          <a:xfrm>
            <a:off x="0" y="4485754"/>
            <a:ext cx="31767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NO MAKE UP</a:t>
            </a:r>
            <a:br>
              <a:rPr lang="en-US" sz="2400" b="1" dirty="0">
                <a:solidFill>
                  <a:schemeClr val="dk1"/>
                </a:solidFill>
                <a:latin typeface="Proxima Nova"/>
                <a:ea typeface="Proxima Nova"/>
                <a:cs typeface="Proxima Nova"/>
                <a:sym typeface="Proxima Nova"/>
              </a:rPr>
            </a:br>
            <a:r>
              <a:rPr lang="en-US" sz="2400" b="1" dirty="0">
                <a:solidFill>
                  <a:schemeClr val="dk1"/>
                </a:solidFill>
                <a:latin typeface="Proxima Nova"/>
                <a:ea typeface="Proxima Nova"/>
                <a:cs typeface="Proxima Nova"/>
                <a:sym typeface="Proxima Nova"/>
              </a:rPr>
              <a:t>E-mail Recitation Professor</a:t>
            </a:r>
            <a:endParaRPr b="1" dirty="0"/>
          </a:p>
        </p:txBody>
      </p:sp>
      <p:sp>
        <p:nvSpPr>
          <p:cNvPr id="288" name="Google Shape;288;g149145b18b6_0_18"/>
          <p:cNvSpPr txBox="1"/>
          <p:nvPr/>
        </p:nvSpPr>
        <p:spPr>
          <a:xfrm>
            <a:off x="2621392" y="4485754"/>
            <a:ext cx="3176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Makeup by Request</a:t>
            </a:r>
            <a:endParaRPr sz="2400" b="1"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Visit Website</a:t>
            </a:r>
            <a:endParaRPr sz="2400" b="1" dirty="0">
              <a:solidFill>
                <a:schemeClr val="dk1"/>
              </a:solidFill>
              <a:latin typeface="Proxima Nova"/>
              <a:ea typeface="Proxima Nova"/>
              <a:cs typeface="Proxima Nova"/>
              <a:sym typeface="Proxima Nova"/>
            </a:endParaRPr>
          </a:p>
        </p:txBody>
      </p:sp>
      <p:sp>
        <p:nvSpPr>
          <p:cNvPr id="289" name="Google Shape;289;g149145b18b6_0_18"/>
          <p:cNvSpPr txBox="1"/>
          <p:nvPr/>
        </p:nvSpPr>
        <p:spPr>
          <a:xfrm>
            <a:off x="5853191" y="4485753"/>
            <a:ext cx="2740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E-mail Recitation </a:t>
            </a:r>
            <a:r>
              <a:rPr lang="en-US" sz="2400" b="1" dirty="0" smtClean="0">
                <a:solidFill>
                  <a:schemeClr val="dk1"/>
                </a:solidFill>
                <a:latin typeface="Proxima Nova"/>
                <a:ea typeface="Proxima Nova"/>
                <a:cs typeface="Proxima Nova"/>
                <a:sym typeface="Proxima Nova"/>
              </a:rPr>
              <a:t>Professor</a:t>
            </a:r>
            <a:endParaRPr b="1" dirty="0"/>
          </a:p>
        </p:txBody>
      </p:sp>
      <p:sp>
        <p:nvSpPr>
          <p:cNvPr id="290" name="Google Shape;290;g149145b18b6_0_18"/>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91" name="Google Shape;291;g149145b18b6_0_18"/>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92" name="Google Shape;292;g149145b18b6_0_18"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93" name="Google Shape;293;g149145b18b6_0_18"/>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14</a:t>
            </a:r>
            <a:endParaRPr dirty="0"/>
          </a:p>
        </p:txBody>
      </p:sp>
      <p:sp>
        <p:nvSpPr>
          <p:cNvPr id="294" name="Google Shape;294;g149145b18b6_0_18"/>
          <p:cNvSpPr/>
          <p:nvPr/>
        </p:nvSpPr>
        <p:spPr>
          <a:xfrm>
            <a:off x="1789462" y="1601622"/>
            <a:ext cx="8613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chemeClr val="dk1"/>
                </a:solidFill>
                <a:latin typeface="Proxima Nova"/>
                <a:ea typeface="Proxima Nova"/>
                <a:cs typeface="Proxima Nova"/>
                <a:sym typeface="Proxima Nova"/>
              </a:rPr>
              <a:t>Full absence &amp; tardy policies on the </a:t>
            </a:r>
            <a:r>
              <a:rPr lang="en-US" sz="2200" u="sng" dirty="0">
                <a:solidFill>
                  <a:schemeClr val="hlink"/>
                </a:solidFill>
                <a:latin typeface="Proxima Nova"/>
                <a:ea typeface="Proxima Nova"/>
                <a:cs typeface="Proxima Nova"/>
                <a:sym typeface="Proxima Nova"/>
                <a:hlinkClick r:id="rId9"/>
              </a:rPr>
              <a:t>EG1004 Manual</a:t>
            </a:r>
            <a:r>
              <a:rPr lang="en-US" sz="2200" dirty="0">
                <a:solidFill>
                  <a:schemeClr val="dk1"/>
                </a:solidFill>
                <a:latin typeface="Proxima Nova"/>
                <a:ea typeface="Proxima Nova"/>
                <a:cs typeface="Proxima Nova"/>
                <a:sym typeface="Proxima Nova"/>
              </a:rPr>
              <a:t> </a:t>
            </a:r>
            <a:endParaRPr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0" name="Google Shape;300;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01" name="Google Shape;301;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02" name="Google Shape;302;p14"/>
          <p:cNvSpPr/>
          <p:nvPr/>
        </p:nvSpPr>
        <p:spPr>
          <a:xfrm>
            <a:off x="5875723" y="2495327"/>
            <a:ext cx="5907134"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Professors and </a:t>
            </a:r>
            <a:r>
              <a:rPr lang="en-US" sz="2800" dirty="0" smtClean="0">
                <a:solidFill>
                  <a:schemeClr val="dk1"/>
                </a:solidFill>
                <a:latin typeface="Proxima Nova"/>
                <a:ea typeface="Proxima Nova"/>
                <a:cs typeface="Proxima Nova"/>
                <a:sym typeface="Proxima Nova"/>
              </a:rPr>
              <a:t>industry experts </a:t>
            </a:r>
            <a:r>
              <a:rPr lang="en-US" sz="2800" dirty="0" smtClean="0">
                <a:solidFill>
                  <a:schemeClr val="dk1"/>
                </a:solidFill>
                <a:latin typeface="Proxima Nova"/>
                <a:ea typeface="Proxima Nova"/>
                <a:cs typeface="Proxima Nova"/>
                <a:sym typeface="Proxima Nova"/>
              </a:rPr>
              <a:t>lecture on </a:t>
            </a:r>
            <a:r>
              <a:rPr lang="en-US" sz="2800" dirty="0">
                <a:solidFill>
                  <a:schemeClr val="dk1"/>
                </a:solidFill>
                <a:latin typeface="Proxima Nova"/>
                <a:ea typeface="Proxima Nova"/>
                <a:cs typeface="Proxima Nova"/>
                <a:sym typeface="Proxima Nova"/>
              </a:rPr>
              <a:t>engineering </a:t>
            </a:r>
            <a:r>
              <a:rPr lang="en-US" sz="2800" dirty="0" smtClean="0">
                <a:solidFill>
                  <a:schemeClr val="dk1"/>
                </a:solidFill>
                <a:latin typeface="Proxima Nova"/>
                <a:ea typeface="Proxima Nova"/>
                <a:cs typeface="Proxima Nova"/>
                <a:sym typeface="Proxima Nova"/>
              </a:rPr>
              <a:t>disciplines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Mandatory attendance</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Taken during first five minutes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Don’t be late!</a:t>
            </a:r>
            <a:endParaRPr dirty="0"/>
          </a:p>
        </p:txBody>
      </p:sp>
      <p:grpSp>
        <p:nvGrpSpPr>
          <p:cNvPr id="303" name="Google Shape;303;p14"/>
          <p:cNvGrpSpPr/>
          <p:nvPr/>
        </p:nvGrpSpPr>
        <p:grpSpPr>
          <a:xfrm>
            <a:off x="345202" y="1433814"/>
            <a:ext cx="4506814" cy="4763672"/>
            <a:chOff x="1459173" y="-179331"/>
            <a:chExt cx="4506814" cy="4763672"/>
          </a:xfrm>
        </p:grpSpPr>
        <p:sp>
          <p:nvSpPr>
            <p:cNvPr id="304" name="Google Shape;304;p14"/>
            <p:cNvSpPr/>
            <p:nvPr/>
          </p:nvSpPr>
          <p:spPr>
            <a:xfrm>
              <a:off x="3192196" y="1926409"/>
              <a:ext cx="2354501" cy="2354501"/>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4"/>
            <p:cNvSpPr txBox="1"/>
            <p:nvPr/>
          </p:nvSpPr>
          <p:spPr>
            <a:xfrm>
              <a:off x="3665555" y="2477940"/>
              <a:ext cx="1407783" cy="121026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6" name="Google Shape;306;p14"/>
            <p:cNvSpPr/>
            <p:nvPr/>
          </p:nvSpPr>
          <p:spPr>
            <a:xfrm>
              <a:off x="1762430" y="1369891"/>
              <a:ext cx="1712364" cy="1712364"/>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4"/>
            <p:cNvSpPr txBox="1"/>
            <p:nvPr/>
          </p:nvSpPr>
          <p:spPr>
            <a:xfrm>
              <a:off x="2193523" y="1803589"/>
              <a:ext cx="850178" cy="84496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8" name="Google Shape;308;p14"/>
            <p:cNvSpPr/>
            <p:nvPr/>
          </p:nvSpPr>
          <p:spPr>
            <a:xfrm rot="-900000">
              <a:off x="2721529" y="188534"/>
              <a:ext cx="1677767" cy="1677767"/>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4"/>
            <p:cNvSpPr txBox="1"/>
            <p:nvPr/>
          </p:nvSpPr>
          <p:spPr>
            <a:xfrm>
              <a:off x="3089512" y="556518"/>
              <a:ext cx="941800" cy="9418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10" name="Google Shape;310;p14"/>
            <p:cNvSpPr/>
            <p:nvPr/>
          </p:nvSpPr>
          <p:spPr>
            <a:xfrm>
              <a:off x="2952226" y="1570580"/>
              <a:ext cx="3013761" cy="3013761"/>
            </a:xfrm>
            <a:custGeom>
              <a:avLst/>
              <a:gdLst/>
              <a:ahLst/>
              <a:cxnLst/>
              <a:rect l="l" t="t" r="r" b="b"/>
              <a:pathLst>
                <a:path w="120000" h="120000" extrusionOk="0">
                  <a:moveTo>
                    <a:pt x="54394" y="4031"/>
                  </a:moveTo>
                  <a:lnTo>
                    <a:pt x="54394" y="4031"/>
                  </a:lnTo>
                  <a:cubicBezTo>
                    <a:pt x="77555" y="1711"/>
                    <a:pt x="99753" y="13896"/>
                    <a:pt x="110230" y="34682"/>
                  </a:cubicBezTo>
                  <a:cubicBezTo>
                    <a:pt x="120707" y="55469"/>
                    <a:pt x="117298" y="80561"/>
                    <a:pt x="101656" y="97799"/>
                  </a:cubicBezTo>
                  <a:lnTo>
                    <a:pt x="104209" y="100532"/>
                  </a:lnTo>
                  <a:lnTo>
                    <a:pt x="96475" y="99053"/>
                  </a:lnTo>
                  <a:lnTo>
                    <a:pt x="95250" y="90940"/>
                  </a:lnTo>
                  <a:lnTo>
                    <a:pt x="97802" y="93673"/>
                  </a:lnTo>
                  <a:lnTo>
                    <a:pt x="97802" y="93673"/>
                  </a:lnTo>
                  <a:cubicBezTo>
                    <a:pt x="111680" y="78093"/>
                    <a:pt x="114579" y="55594"/>
                    <a:pt x="105102" y="37006"/>
                  </a:cubicBezTo>
                  <a:cubicBezTo>
                    <a:pt x="95625" y="18418"/>
                    <a:pt x="75715" y="7547"/>
                    <a:pt x="54954" y="9627"/>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4"/>
            <p:cNvSpPr/>
            <p:nvPr/>
          </p:nvSpPr>
          <p:spPr>
            <a:xfrm>
              <a:off x="1459173" y="990638"/>
              <a:ext cx="2189685" cy="2189685"/>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14"/>
            <p:cNvSpPr/>
            <p:nvPr/>
          </p:nvSpPr>
          <p:spPr>
            <a:xfrm>
              <a:off x="2333444" y="-179331"/>
              <a:ext cx="2360922" cy="236092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3" name="Google Shape;313;p14"/>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LECTURE</a:t>
            </a:r>
            <a:endParaRPr dirty="0"/>
          </a:p>
        </p:txBody>
      </p:sp>
      <p:pic>
        <p:nvPicPr>
          <p:cNvPr id="314" name="Google Shape;314;p14" descr="A picture containing drawing&#10;&#10;Description automatically generated"/>
          <p:cNvPicPr preferRelativeResize="0"/>
          <p:nvPr/>
        </p:nvPicPr>
        <p:blipFill rotWithShape="1">
          <a:blip r:embed="rId7">
            <a:alphaModFix/>
          </a:blip>
          <a:srcRect/>
          <a:stretch/>
        </p:blipFill>
        <p:spPr>
          <a:xfrm>
            <a:off x="10782301" y="6409360"/>
            <a:ext cx="1313093" cy="359459"/>
          </a:xfrm>
          <a:prstGeom prst="rect">
            <a:avLst/>
          </a:prstGeom>
          <a:noFill/>
          <a:ln>
            <a:noFill/>
          </a:ln>
        </p:spPr>
      </p:pic>
      <p:sp>
        <p:nvSpPr>
          <p:cNvPr id="315" name="Google Shape;315;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15</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1" name="Google Shape;321;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22" name="Google Shape;322;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23" name="Google Shape;323;p15"/>
          <p:cNvSpPr/>
          <p:nvPr/>
        </p:nvSpPr>
        <p:spPr>
          <a:xfrm>
            <a:off x="829266" y="2078575"/>
            <a:ext cx="10798627" cy="34470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groups of 2-3 students </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lab report due at </a:t>
            </a:r>
            <a:r>
              <a:rPr lang="en-US" sz="2800"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on night before the next lab</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quiz </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Lab material</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Lecture material</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Makeup labs requested on EG website</a:t>
            </a:r>
            <a:endParaRPr dirty="0"/>
          </a:p>
        </p:txBody>
      </p:sp>
      <p:sp>
        <p:nvSpPr>
          <p:cNvPr id="324" name="Google Shape;324;p15"/>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LABORATORY</a:t>
            </a:r>
            <a:endParaRPr dirty="0"/>
          </a:p>
        </p:txBody>
      </p:sp>
      <p:pic>
        <p:nvPicPr>
          <p:cNvPr id="325" name="Google Shape;325;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26" name="Google Shape;326;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16</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2" name="Google Shape;332;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33" name="Google Shape;333;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34" name="Google Shape;334;p16"/>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35" name="Google Shape;335;p16"/>
          <p:cNvPicPr preferRelativeResize="0"/>
          <p:nvPr/>
        </p:nvPicPr>
        <p:blipFill rotWithShape="1">
          <a:blip r:embed="rId4">
            <a:alphaModFix/>
          </a:blip>
          <a:srcRect/>
          <a:stretch/>
        </p:blipFill>
        <p:spPr>
          <a:xfrm>
            <a:off x="8737420" y="2392017"/>
            <a:ext cx="3048000" cy="3048000"/>
          </a:xfrm>
          <a:prstGeom prst="rect">
            <a:avLst/>
          </a:prstGeom>
          <a:noFill/>
          <a:ln>
            <a:noFill/>
          </a:ln>
        </p:spPr>
      </p:pic>
      <p:sp>
        <p:nvSpPr>
          <p:cNvPr id="336" name="Google Shape;336;p16"/>
          <p:cNvSpPr/>
          <p:nvPr/>
        </p:nvSpPr>
        <p:spPr>
          <a:xfrm>
            <a:off x="564107" y="1930858"/>
            <a:ext cx="8719784"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Student presentations on labs &amp; projects </a:t>
            </a:r>
            <a:endParaRPr dirty="0"/>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Due at </a:t>
            </a:r>
            <a:r>
              <a:rPr lang="en-US" sz="2800" b="1"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the night before recitation</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Professor and TA material on becoming a well-rounded engineer:</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career pathways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Professional skills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mindset</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Technical writing</a:t>
            </a:r>
            <a:endParaRPr dirty="0"/>
          </a:p>
        </p:txBody>
      </p:sp>
      <p:sp>
        <p:nvSpPr>
          <p:cNvPr id="337" name="Google Shape;337;p16"/>
          <p:cNvSpPr txBox="1"/>
          <p:nvPr/>
        </p:nvSpPr>
        <p:spPr>
          <a:xfrm>
            <a:off x="564107" y="63166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RECITATION</a:t>
            </a:r>
            <a:endParaRPr dirty="0"/>
          </a:p>
        </p:txBody>
      </p:sp>
      <p:pic>
        <p:nvPicPr>
          <p:cNvPr id="338" name="Google Shape;338;p16"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39" name="Google Shape;339;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17</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48" name="Google Shape;348;p17"/>
          <p:cNvPicPr preferRelativeResize="0"/>
          <p:nvPr/>
        </p:nvPicPr>
        <p:blipFill rotWithShape="1">
          <a:blip r:embed="rId4">
            <a:alphaModFix/>
          </a:blip>
          <a:srcRect t="19184" b="20242"/>
          <a:stretch/>
        </p:blipFill>
        <p:spPr>
          <a:xfrm>
            <a:off x="5821905" y="2492977"/>
            <a:ext cx="5531893" cy="3215412"/>
          </a:xfrm>
          <a:prstGeom prst="rect">
            <a:avLst/>
          </a:prstGeom>
          <a:noFill/>
          <a:ln>
            <a:noFill/>
          </a:ln>
        </p:spPr>
      </p:pic>
      <p:sp>
        <p:nvSpPr>
          <p:cNvPr id="349" name="Google Shape;349;p17"/>
          <p:cNvSpPr/>
          <p:nvPr/>
        </p:nvSpPr>
        <p:spPr>
          <a:xfrm>
            <a:off x="564107" y="2792632"/>
            <a:ext cx="5531893"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12-week project</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Teams of 2-3 students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More info to come</a:t>
            </a:r>
            <a:endParaRPr dirty="0"/>
          </a:p>
        </p:txBody>
      </p:sp>
      <p:sp>
        <p:nvSpPr>
          <p:cNvPr id="350" name="Google Shape;350;p17"/>
          <p:cNvSpPr/>
          <p:nvPr/>
        </p:nvSpPr>
        <p:spPr>
          <a:xfrm>
            <a:off x="5798900" y="5827058"/>
            <a:ext cx="5554898" cy="338514"/>
          </a:xfrm>
          <a:prstGeom prst="rect">
            <a:avLst/>
          </a:prstGeom>
          <a:noFill/>
          <a:ln>
            <a:noFill/>
          </a:ln>
        </p:spPr>
        <p:txBody>
          <a:bodyPr spcFirstLastPara="1" wrap="square" lIns="91425" tIns="45700" rIns="91425" bIns="45700" anchor="t" anchorCtr="0">
            <a:spAutoFit/>
          </a:bodyPr>
          <a:lstStyle/>
          <a:p>
            <a:pPr algn="ctr">
              <a:buClr>
                <a:schemeClr val="dk1"/>
              </a:buClr>
              <a:buSzPts val="2800"/>
            </a:pPr>
            <a:r>
              <a:rPr lang="en-US" sz="1600" dirty="0">
                <a:solidFill>
                  <a:schemeClr val="dk1"/>
                </a:solidFill>
                <a:latin typeface="Proxima Nova"/>
                <a:ea typeface="Proxima Nova"/>
                <a:cs typeface="Proxima Nova"/>
                <a:sym typeface="Proxima Nova"/>
              </a:rPr>
              <a:t>F</a:t>
            </a:r>
            <a:r>
              <a:rPr lang="en-US" sz="1600" dirty="0" smtClean="0">
                <a:solidFill>
                  <a:schemeClr val="dk1"/>
                </a:solidFill>
                <a:latin typeface="Proxima Nova"/>
                <a:ea typeface="Proxima Nova"/>
                <a:cs typeface="Proxima Nova"/>
                <a:sym typeface="Proxima Nova"/>
              </a:rPr>
              <a:t>igure </a:t>
            </a:r>
            <a:r>
              <a:rPr lang="en-US" sz="1600" dirty="0">
                <a:solidFill>
                  <a:schemeClr val="dk1"/>
                </a:solidFill>
                <a:latin typeface="Proxima Nova"/>
                <a:ea typeface="Proxima Nova"/>
                <a:cs typeface="Proxima Nova"/>
                <a:sym typeface="Proxima Nova"/>
              </a:rPr>
              <a:t>1: Sample SLDP RAD project courtesy of EG1003</a:t>
            </a:r>
            <a:endParaRPr sz="1600" dirty="0">
              <a:solidFill>
                <a:schemeClr val="dk1"/>
              </a:solidFill>
              <a:latin typeface="Proxima Nova"/>
              <a:ea typeface="Proxima Nova"/>
              <a:cs typeface="Proxima Nova"/>
            </a:endParaRPr>
          </a:p>
        </p:txBody>
      </p:sp>
      <p:sp>
        <p:nvSpPr>
          <p:cNvPr id="351" name="Google Shape;351;p17"/>
          <p:cNvSpPr txBox="1"/>
          <p:nvPr/>
        </p:nvSpPr>
        <p:spPr>
          <a:xfrm>
            <a:off x="564107" y="755213"/>
            <a:ext cx="11063786" cy="1437118"/>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SEMESTER-LONG DESIGN PROJECT (SLDP)</a:t>
            </a:r>
            <a:endParaRPr dirty="0"/>
          </a:p>
        </p:txBody>
      </p:sp>
      <p:pic>
        <p:nvPicPr>
          <p:cNvPr id="352" name="Google Shape;352;p1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18</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P</a:t>
            </a:r>
            <a:r>
              <a:rPr lang="en-US" sz="5400" dirty="0" smtClean="0">
                <a:solidFill>
                  <a:schemeClr val="dk1"/>
                </a:solidFill>
                <a:latin typeface="Montserrat Medium"/>
                <a:sym typeface="Montserrat Medium"/>
              </a:rPr>
              <a:t>ROFESSIONAL SKILLS</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19</a:t>
            </a:r>
            <a:endParaRPr sz="1600" dirty="0">
              <a:solidFill>
                <a:schemeClr val="dk1"/>
              </a:solidFill>
              <a:latin typeface="Proxima Nova"/>
              <a:ea typeface="Proxima Nova"/>
              <a:cs typeface="Proxima Nova"/>
            </a:endParaRPr>
          </a:p>
        </p:txBody>
      </p:sp>
      <p:pic>
        <p:nvPicPr>
          <p:cNvPr id="2" name="Picture 1"/>
          <p:cNvPicPr>
            <a:picLocks noChangeAspect="1"/>
          </p:cNvPicPr>
          <p:nvPr/>
        </p:nvPicPr>
        <p:blipFill>
          <a:blip r:embed="rId5"/>
          <a:stretch>
            <a:fillRect/>
          </a:stretch>
        </p:blipFill>
        <p:spPr>
          <a:xfrm>
            <a:off x="5158894" y="2321152"/>
            <a:ext cx="6224773" cy="3099400"/>
          </a:xfrm>
          <a:prstGeom prst="rect">
            <a:avLst/>
          </a:prstGeom>
        </p:spPr>
      </p:pic>
      <p:sp>
        <p:nvSpPr>
          <p:cNvPr id="57" name="Google Shape;2233;p43"/>
          <p:cNvSpPr txBox="1"/>
          <p:nvPr/>
        </p:nvSpPr>
        <p:spPr>
          <a:xfrm>
            <a:off x="1307822" y="5206690"/>
            <a:ext cx="11326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Expecting Quality</a:t>
            </a:r>
            <a:endParaRPr sz="1400" b="0" i="0" u="none" strike="noStrike" cap="none" dirty="0">
              <a:solidFill>
                <a:schemeClr val="tx1"/>
              </a:solidFill>
              <a:sym typeface="Arial"/>
            </a:endParaRPr>
          </a:p>
        </p:txBody>
      </p:sp>
      <p:sp>
        <p:nvSpPr>
          <p:cNvPr id="58" name="Google Shape;2234;p43"/>
          <p:cNvSpPr txBox="1"/>
          <p:nvPr/>
        </p:nvSpPr>
        <p:spPr>
          <a:xfrm>
            <a:off x="3712194" y="4729636"/>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Keeping the Team on Track</a:t>
            </a:r>
            <a:endParaRPr sz="1400" b="0" i="0" u="none" strike="noStrike" cap="none" dirty="0">
              <a:solidFill>
                <a:schemeClr val="tx1"/>
              </a:solidFill>
              <a:sym typeface="Arial"/>
            </a:endParaRPr>
          </a:p>
        </p:txBody>
      </p:sp>
      <p:sp>
        <p:nvSpPr>
          <p:cNvPr id="59" name="Google Shape;2235;p43"/>
          <p:cNvSpPr txBox="1"/>
          <p:nvPr/>
        </p:nvSpPr>
        <p:spPr>
          <a:xfrm>
            <a:off x="3617382" y="2551565"/>
            <a:ext cx="142926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Interacting with Teammates</a:t>
            </a:r>
            <a:endParaRPr sz="1400" b="0" i="0" u="none" strike="noStrike" cap="none" dirty="0">
              <a:solidFill>
                <a:schemeClr val="tx1"/>
              </a:solidFill>
              <a:sym typeface="Arial"/>
            </a:endParaRPr>
          </a:p>
        </p:txBody>
      </p:sp>
      <p:sp>
        <p:nvSpPr>
          <p:cNvPr id="60" name="Google Shape;2236;p43"/>
          <p:cNvSpPr txBox="1"/>
          <p:nvPr/>
        </p:nvSpPr>
        <p:spPr>
          <a:xfrm>
            <a:off x="1388544" y="2102124"/>
            <a:ext cx="211659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Contributing to the Team’s Work</a:t>
            </a:r>
            <a:endParaRPr sz="1400" b="0" i="0" u="none" strike="noStrike" cap="none" dirty="0">
              <a:solidFill>
                <a:schemeClr val="tx1"/>
              </a:solidFill>
              <a:sym typeface="Arial"/>
            </a:endParaRPr>
          </a:p>
        </p:txBody>
      </p:sp>
      <p:sp>
        <p:nvSpPr>
          <p:cNvPr id="61" name="Google Shape;2237;p43"/>
          <p:cNvSpPr txBox="1"/>
          <p:nvPr/>
        </p:nvSpPr>
        <p:spPr>
          <a:xfrm>
            <a:off x="413923" y="3244419"/>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Having Relevant KSAs</a:t>
            </a:r>
            <a:endParaRPr sz="1400" b="0" i="0" u="none" strike="noStrike" cap="none" dirty="0">
              <a:solidFill>
                <a:schemeClr val="tx1"/>
              </a:solidFill>
              <a:sym typeface="Arial"/>
            </a:endParaRPr>
          </a:p>
        </p:txBody>
      </p:sp>
      <p:pic>
        <p:nvPicPr>
          <p:cNvPr id="62" name="Google Shape;2238;p43"/>
          <p:cNvPicPr preferRelativeResize="0"/>
          <p:nvPr/>
        </p:nvPicPr>
        <p:blipFill rotWithShape="1">
          <a:blip r:embed="rId6">
            <a:alphaModFix/>
          </a:blip>
          <a:srcRect/>
          <a:stretch/>
        </p:blipFill>
        <p:spPr>
          <a:xfrm>
            <a:off x="1315355" y="2494756"/>
            <a:ext cx="2842522" cy="2842522"/>
          </a:xfrm>
          <a:prstGeom prst="rect">
            <a:avLst/>
          </a:prstGeom>
          <a:noFill/>
          <a:ln>
            <a:noFill/>
          </a:ln>
        </p:spPr>
      </p:pic>
    </p:spTree>
    <p:extLst>
      <p:ext uri="{BB962C8B-B14F-4D97-AF65-F5344CB8AC3E}">
        <p14:creationId xmlns:p14="http://schemas.microsoft.com/office/powerpoint/2010/main" val="276325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AGENDA</a:t>
            </a:r>
            <a:endParaRPr dirty="0"/>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indent="-342900" algn="l">
              <a:buSzPts val="2800"/>
              <a:buFont typeface="Arial"/>
              <a:buChar char="•"/>
            </a:pPr>
            <a:r>
              <a:rPr lang="en-US" sz="2800" dirty="0">
                <a:latin typeface="Proxima Nova"/>
                <a:ea typeface="Proxima Nova"/>
                <a:cs typeface="Proxima Nova"/>
                <a:sym typeface="Proxima Nova"/>
              </a:rPr>
              <a:t>Recitation Presentation Overview</a:t>
            </a:r>
          </a:p>
          <a:p>
            <a:pPr marL="342900" lvl="0" indent="-342900" algn="l">
              <a:buSzPts val="2800"/>
              <a:buFont typeface="Arial"/>
              <a:buChar char="•"/>
            </a:pPr>
            <a:r>
              <a:rPr lang="en-US" sz="2800" dirty="0">
                <a:latin typeface="Proxima Nova"/>
                <a:ea typeface="Proxima Nova"/>
                <a:cs typeface="Proxima Nova"/>
                <a:sym typeface="Proxima Nova"/>
              </a:rPr>
              <a:t>Engineering </a:t>
            </a:r>
            <a:r>
              <a:rPr lang="en-US" sz="2800" dirty="0">
                <a:latin typeface="Proxima Nova"/>
                <a:ea typeface="Proxima Nova"/>
                <a:cs typeface="Proxima Nova"/>
                <a:sym typeface="Proxima Nova"/>
              </a:rPr>
              <a:t>Curriculum</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Course Overview</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Academic Honesty &amp; Plagiarism</a:t>
            </a:r>
            <a:endParaRPr sz="2800" dirty="0">
              <a:latin typeface="Proxima Nova"/>
              <a:ea typeface="Proxima Nova"/>
              <a:cs typeface="Proxima Nova"/>
            </a:endParaRPr>
          </a:p>
          <a:p>
            <a:pPr marL="342900" indent="-342900" algn="l">
              <a:buSzPts val="2800"/>
              <a:buFont typeface="Arial"/>
              <a:buChar char="•"/>
            </a:pPr>
            <a:r>
              <a:rPr lang="en-US" sz="2800" dirty="0">
                <a:latin typeface="Proxima Nova"/>
                <a:ea typeface="Proxima Nova"/>
                <a:cs typeface="Proxima Nova"/>
                <a:sym typeface="Proxima Nova"/>
              </a:rPr>
              <a:t>How to Write a Lab Report</a:t>
            </a:r>
            <a:endParaRPr lang="en-US"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How </a:t>
            </a:r>
            <a:r>
              <a:rPr lang="en-US" sz="2800" dirty="0">
                <a:latin typeface="Proxima Nova"/>
                <a:ea typeface="Proxima Nova"/>
                <a:cs typeface="Proxima Nova"/>
                <a:sym typeface="Proxima Nova"/>
              </a:rPr>
              <a:t>to Give a Recitation </a:t>
            </a:r>
            <a:r>
              <a:rPr lang="en-US" sz="2800" dirty="0">
                <a:latin typeface="Proxima Nova"/>
                <a:ea typeface="Proxima Nova"/>
                <a:cs typeface="Proxima Nova"/>
                <a:sym typeface="Proxima Nova"/>
              </a:rPr>
              <a:t>Presentation</a:t>
            </a: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JOB APPLICATION PRACTICE</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20</a:t>
            </a:r>
            <a:endParaRPr dirty="0"/>
          </a:p>
        </p:txBody>
      </p:sp>
      <p:sp>
        <p:nvSpPr>
          <p:cNvPr id="16" name="Google Shape;349;p17"/>
          <p:cNvSpPr/>
          <p:nvPr/>
        </p:nvSpPr>
        <p:spPr>
          <a:xfrm>
            <a:off x="471509" y="2047936"/>
            <a:ext cx="6081790" cy="364711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Tandon Career Services Lecture</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Writing Consultant Presentations</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Compile a Mock Job Application</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Resume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Cover Letter</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LinkedIn Profile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ePortfolio</a:t>
            </a:r>
            <a:endParaRPr sz="2800" dirty="0">
              <a:solidFill>
                <a:schemeClr val="dk1"/>
              </a:solidFill>
              <a:latin typeface="Proxima Nova"/>
              <a:ea typeface="Proxima Nova"/>
              <a:cs typeface="Proxima Nova"/>
            </a:endParaRPr>
          </a:p>
        </p:txBody>
      </p:sp>
      <p:pic>
        <p:nvPicPr>
          <p:cNvPr id="3074" name="Picture 2" descr="File:LinkedIn Logo.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467" y="2396468"/>
            <a:ext cx="4344993" cy="1179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ndshake | Pomona College in Claremont, California - Pomona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115" y="3909117"/>
            <a:ext cx="5029778" cy="99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6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9" name="Google Shape;359;p20"/>
          <p:cNvSpPr/>
          <p:nvPr/>
        </p:nvSpPr>
        <p:spPr>
          <a:xfrm>
            <a:off x="-1" y="6323329"/>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60" name="Google Shape;360;p2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61" name="Google Shape;361;p20"/>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2" name="Google Shape;362;p20"/>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graphicFrame>
        <p:nvGraphicFramePr>
          <p:cNvPr id="363" name="Google Shape;363;p20"/>
          <p:cNvGraphicFramePr/>
          <p:nvPr>
            <p:extLst>
              <p:ext uri="{D42A27DB-BD31-4B8C-83A1-F6EECF244321}">
                <p14:modId xmlns:p14="http://schemas.microsoft.com/office/powerpoint/2010/main" val="1808626542"/>
              </p:ext>
            </p:extLst>
          </p:nvPr>
        </p:nvGraphicFramePr>
        <p:xfrm>
          <a:off x="231274" y="1649754"/>
          <a:ext cx="11723925" cy="4145360"/>
        </p:xfrm>
        <a:graphic>
          <a:graphicData uri="http://schemas.openxmlformats.org/drawingml/2006/table">
            <a:tbl>
              <a:tblPr firstRow="1" bandRow="1">
                <a:noFill/>
                <a:tableStyleId>{ADB33C58-79E6-4CD7-A280-A2D232897DCB}</a:tableStyleId>
              </a:tblPr>
              <a:tblGrid>
                <a:gridCol w="6314250"/>
                <a:gridCol w="5409675"/>
              </a:tblGrid>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Item</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Percentage of Grade</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TA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20%</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WC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20%</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Lab Quizzes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Recitation Presentations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Semester-Long Design Project</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30%</a:t>
                      </a:r>
                      <a:endParaRPr dirty="0"/>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Professional Development</a:t>
                      </a:r>
                      <a:endParaRPr sz="2800" b="0" i="0" u="none" strike="noStrike" cap="none" dirty="0">
                        <a:solidFill>
                          <a:schemeClr val="dk1"/>
                        </a:solidFill>
                        <a:latin typeface="Proxima Nova"/>
                        <a:ea typeface="Proxima Nova"/>
                        <a:cs typeface="Proxima Nova"/>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10%</a:t>
                      </a:r>
                      <a:endParaRPr sz="2800" b="0" i="0" u="none" strike="noStrike" cap="none" dirty="0">
                        <a:solidFill>
                          <a:schemeClr val="dk1"/>
                        </a:solidFill>
                        <a:latin typeface="Proxima Nova"/>
                        <a:ea typeface="Proxima Nova"/>
                        <a:cs typeface="Proxima Nova"/>
                        <a:sym typeface="Arial"/>
                      </a:endParaRPr>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Lecture Attendance</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10% </a:t>
                      </a:r>
                      <a:endParaRPr dirty="0"/>
                    </a:p>
                  </a:txBody>
                  <a:tcPr marL="91450" marR="91450" marT="45725" marB="45725"/>
                </a:tc>
              </a:tr>
            </a:tbl>
          </a:graphicData>
        </a:graphic>
      </p:graphicFrame>
      <p:sp>
        <p:nvSpPr>
          <p:cNvPr id="364" name="Google Shape;364;p20"/>
          <p:cNvSpPr txBox="1"/>
          <p:nvPr/>
        </p:nvSpPr>
        <p:spPr>
          <a:xfrm>
            <a:off x="561344" y="61646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GRADING BREAKDOWN</a:t>
            </a:r>
            <a:endParaRPr dirty="0"/>
          </a:p>
        </p:txBody>
      </p:sp>
      <p:pic>
        <p:nvPicPr>
          <p:cNvPr id="365" name="Google Shape;365;p2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66" name="Google Shape;366;p2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21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subTitle" idx="1"/>
          </p:nvPr>
        </p:nvSpPr>
        <p:spPr>
          <a:xfrm>
            <a:off x="773073" y="2083021"/>
            <a:ext cx="5849266" cy="39178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200"/>
              <a:buNone/>
            </a:pPr>
            <a:r>
              <a:rPr lang="en-US" sz="3200" dirty="0">
                <a:solidFill>
                  <a:schemeClr val="accent6"/>
                </a:solidFill>
                <a:latin typeface="Proxima Nova"/>
                <a:ea typeface="Proxima Nova"/>
                <a:cs typeface="Proxima Nova"/>
                <a:sym typeface="Proxima Nova"/>
              </a:rPr>
              <a:t>EG1004 Website</a:t>
            </a:r>
            <a:br>
              <a:rPr lang="en-US" sz="3200" dirty="0">
                <a:solidFill>
                  <a:schemeClr val="accent6"/>
                </a:solidFill>
                <a:latin typeface="Proxima Nova"/>
                <a:ea typeface="Proxima Nova"/>
                <a:cs typeface="Proxima Nova"/>
                <a:sym typeface="Proxima Nova"/>
              </a:rPr>
            </a:br>
            <a:r>
              <a:rPr lang="en-US" sz="3200" dirty="0">
                <a:solidFill>
                  <a:schemeClr val="accent6"/>
                </a:solidFill>
                <a:latin typeface="Proxima Nova"/>
                <a:ea typeface="Proxima Nova"/>
                <a:cs typeface="Proxima Nova"/>
                <a:sym typeface="Proxima Nova"/>
              </a:rPr>
              <a:t>eg.poly.edu</a:t>
            </a:r>
            <a:endParaRPr dirty="0"/>
          </a:p>
          <a:p>
            <a:pPr marL="0" lvl="0" indent="0" algn="ctr" rtl="0">
              <a:lnSpc>
                <a:spcPct val="90000"/>
              </a:lnSpc>
              <a:spcBef>
                <a:spcPts val="1000"/>
              </a:spcBef>
              <a:spcAft>
                <a:spcPts val="0"/>
              </a:spcAft>
              <a:buClr>
                <a:schemeClr val="dk1"/>
              </a:buClr>
              <a:buSzPts val="900"/>
              <a:buNone/>
            </a:pPr>
            <a:endParaRPr sz="900" dirty="0">
              <a:latin typeface="Proxima Nova"/>
              <a:ea typeface="Proxima Nova"/>
              <a:cs typeface="Proxima Nova"/>
              <a:sym typeface="Proxima Nova"/>
            </a:endParaRPr>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Assignment submission</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Course announcements</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Syllabus &amp; schedule</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Grades</a:t>
            </a:r>
            <a:endParaRPr dirty="0"/>
          </a:p>
        </p:txBody>
      </p:sp>
      <p:sp>
        <p:nvSpPr>
          <p:cNvPr id="372" name="Google Shape;372;p2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2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74" name="Google Shape;374;p2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75" name="Google Shape;375;p21"/>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6" name="Google Shape;376;p21"/>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sp>
        <p:nvSpPr>
          <p:cNvPr id="377" name="Google Shape;377;p21"/>
          <p:cNvSpPr txBox="1"/>
          <p:nvPr/>
        </p:nvSpPr>
        <p:spPr>
          <a:xfrm>
            <a:off x="6135189" y="2337293"/>
            <a:ext cx="584926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3200"/>
              <a:buFont typeface="Arial"/>
              <a:buNone/>
            </a:pPr>
            <a:r>
              <a:rPr lang="en-US" sz="3200" dirty="0">
                <a:solidFill>
                  <a:schemeClr val="accent6"/>
                </a:solidFill>
                <a:latin typeface="Proxima Nova"/>
                <a:ea typeface="Proxima Nova"/>
                <a:cs typeface="Proxima Nova"/>
                <a:sym typeface="Proxima Nova"/>
              </a:rPr>
              <a:t>EG1004 Lab Manual manual.eg.poly.edu</a:t>
            </a:r>
            <a:endParaRPr dirty="0"/>
          </a:p>
          <a:p>
            <a:pPr marL="0" marR="0" lvl="0" indent="0" algn="ctr" rtl="0">
              <a:lnSpc>
                <a:spcPct val="90000"/>
              </a:lnSpc>
              <a:spcBef>
                <a:spcPts val="1000"/>
              </a:spcBef>
              <a:spcAft>
                <a:spcPts val="0"/>
              </a:spcAft>
              <a:buClr>
                <a:schemeClr val="dk1"/>
              </a:buClr>
              <a:buSzPts val="900"/>
              <a:buFont typeface="Arial"/>
              <a:buNone/>
            </a:pPr>
            <a:endParaRPr sz="900" dirty="0">
              <a:solidFill>
                <a:schemeClr val="dk1"/>
              </a:solidFill>
              <a:latin typeface="Proxima Nova"/>
              <a:ea typeface="Proxima Nova"/>
              <a:cs typeface="Proxima Nova"/>
              <a:sym typeface="Proxima Nova"/>
            </a:endParaRPr>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&amp; project information</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a:t>
            </a:r>
            <a:r>
              <a:rPr lang="en-US" sz="2800" dirty="0" smtClean="0">
                <a:solidFill>
                  <a:schemeClr val="dk1"/>
                </a:solidFill>
                <a:latin typeface="Proxima Nova"/>
                <a:ea typeface="Proxima Nova"/>
                <a:cs typeface="Proxima Nova"/>
                <a:sym typeface="Proxima Nova"/>
              </a:rPr>
              <a:t>material &amp; presentations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policies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Help and how-tos</a:t>
            </a:r>
            <a:endParaRPr sz="2800" dirty="0">
              <a:solidFill>
                <a:schemeClr val="dk1"/>
              </a:solidFill>
              <a:latin typeface="Proxima Nova"/>
              <a:ea typeface="Proxima Nova"/>
              <a:cs typeface="Proxima Nova"/>
              <a:sym typeface="Proxima Nova"/>
            </a:endParaRPr>
          </a:p>
          <a:p>
            <a:pPr marL="457200" marR="0" lvl="0" indent="-254000" algn="l" rtl="0">
              <a:lnSpc>
                <a:spcPct val="90000"/>
              </a:lnSpc>
              <a:spcBef>
                <a:spcPts val="1000"/>
              </a:spcBef>
              <a:spcAft>
                <a:spcPts val="0"/>
              </a:spcAft>
              <a:buClr>
                <a:schemeClr val="dk1"/>
              </a:buClr>
              <a:buSzPts val="3200"/>
              <a:buFont typeface="Arial"/>
              <a:buNone/>
            </a:pPr>
            <a:endParaRPr sz="3200" b="1" dirty="0">
              <a:solidFill>
                <a:schemeClr val="dk1"/>
              </a:solidFill>
              <a:latin typeface="Proxima Nova"/>
              <a:ea typeface="Proxima Nova"/>
              <a:cs typeface="Proxima Nova"/>
              <a:sym typeface="Proxima Nova"/>
            </a:endParaRPr>
          </a:p>
        </p:txBody>
      </p:sp>
      <p:sp>
        <p:nvSpPr>
          <p:cNvPr id="378" name="Google Shape;378;p21"/>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RESOURCES</a:t>
            </a:r>
            <a:endParaRPr dirty="0"/>
          </a:p>
        </p:txBody>
      </p:sp>
      <p:pic>
        <p:nvPicPr>
          <p:cNvPr id="379" name="Google Shape;379;p2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80" name="Google Shape;380;p21"/>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22</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QUESTIONS</a:t>
            </a:r>
            <a:r>
              <a:rPr lang="en-US" dirty="0">
                <a:latin typeface="Montserrat Medium"/>
                <a:ea typeface="Montserrat Medium"/>
                <a:cs typeface="Montserrat Medium"/>
                <a:sym typeface="Montserrat Medium"/>
              </a:rPr>
              <a:t>?</a:t>
            </a:r>
            <a:endParaRPr dirty="0"/>
          </a:p>
        </p:txBody>
      </p:sp>
      <p:cxnSp>
        <p:nvCxnSpPr>
          <p:cNvPr id="386" name="Google Shape;386;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387" name="Google Shape;387;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8" name="Google Shape;388;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89" name="Google Shape;389;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390" name="Google Shape;390;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EG 1004 RECITATION </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INTRO PRESENTATIONS</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OVERVIEW</a:t>
            </a:r>
            <a:endParaRPr dirty="0"/>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27" name="Google Shape;127;p4"/>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SKILLS FOR EG 1004</a:t>
            </a:r>
            <a:endParaRPr dirty="0"/>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4</a:t>
            </a:r>
            <a:endParaRPr dirty="0"/>
          </a:p>
        </p:txBody>
      </p:sp>
      <p:pic>
        <p:nvPicPr>
          <p:cNvPr id="129" name="Google Shape;129;p4"/>
          <p:cNvPicPr preferRelativeResize="0"/>
          <p:nvPr/>
        </p:nvPicPr>
        <p:blipFill rotWithShape="1">
          <a:blip r:embed="rId5">
            <a:alphaModFix/>
          </a:blip>
          <a:srcRect b="76495"/>
          <a:stretch/>
        </p:blipFill>
        <p:spPr>
          <a:xfrm>
            <a:off x="468758" y="1641665"/>
            <a:ext cx="10972800" cy="1871421"/>
          </a:xfrm>
          <a:prstGeom prst="rect">
            <a:avLst/>
          </a:prstGeom>
          <a:noFill/>
          <a:ln>
            <a:noFill/>
          </a:ln>
        </p:spPr>
      </p:pic>
      <p:pic>
        <p:nvPicPr>
          <p:cNvPr id="130" name="Google Shape;130;p4"/>
          <p:cNvPicPr preferRelativeResize="0"/>
          <p:nvPr/>
        </p:nvPicPr>
        <p:blipFill rotWithShape="1">
          <a:blip r:embed="rId5">
            <a:alphaModFix/>
          </a:blip>
          <a:srcRect t="24516" b="49780"/>
          <a:stretch/>
        </p:blipFill>
        <p:spPr>
          <a:xfrm>
            <a:off x="468758" y="4177519"/>
            <a:ext cx="10972800" cy="2046525"/>
          </a:xfrm>
          <a:prstGeom prst="rect">
            <a:avLst/>
          </a:prstGeom>
          <a:noFill/>
          <a:ln>
            <a:noFill/>
          </a:ln>
        </p:spPr>
      </p:pic>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Autofit/>
          </a:bodyPr>
          <a:lstStyle/>
          <a:p>
            <a:pPr algn="ctr">
              <a:lnSpc>
                <a:spcPct val="90000"/>
              </a:lnSpc>
              <a:buClr>
                <a:schemeClr val="dk1"/>
              </a:buClr>
              <a:buSzPts val="3600"/>
            </a:pPr>
            <a:r>
              <a:rPr lang="en-US" sz="3600" dirty="0" smtClean="0">
                <a:solidFill>
                  <a:schemeClr val="dk1"/>
                </a:solidFill>
                <a:latin typeface="Montserrat Medium"/>
                <a:ea typeface="Montserrat Medium"/>
                <a:cs typeface="Montserrat Medium"/>
                <a:sym typeface="Montserrat Medium"/>
              </a:rPr>
              <a:t>LEARNING</a:t>
            </a:r>
            <a:r>
              <a:rPr lang="en-US" sz="3600" dirty="0" smtClean="0">
                <a:ea typeface="Montserrat Medium"/>
              </a:rPr>
              <a:t> </a:t>
            </a:r>
            <a:r>
              <a:rPr lang="en-US" sz="3600" dirty="0" smtClean="0">
                <a:solidFill>
                  <a:schemeClr val="dk1"/>
                </a:solidFill>
                <a:latin typeface="Montserrat Medium"/>
                <a:ea typeface="Montserrat Medium"/>
                <a:cs typeface="Montserrat Medium"/>
                <a:sym typeface="Montserrat Medium"/>
              </a:rPr>
              <a:t>ENGINEERING</a:t>
            </a:r>
            <a:endParaRPr dirty="0"/>
          </a:p>
        </p:txBody>
      </p:sp>
      <p:pic>
        <p:nvPicPr>
          <p:cNvPr id="132" name="Google Shape;132;p4"/>
          <p:cNvPicPr preferRelativeResize="0"/>
          <p:nvPr/>
        </p:nvPicPr>
        <p:blipFill rotWithShape="1">
          <a:blip r:embed="rId5">
            <a:alphaModFix/>
          </a:blip>
          <a:srcRect l="33686" t="24516" r="34613" b="49780"/>
          <a:stretch/>
        </p:blipFill>
        <p:spPr>
          <a:xfrm>
            <a:off x="7871381" y="1564299"/>
            <a:ext cx="3478491" cy="2046525"/>
          </a:xfrm>
          <a:prstGeom prst="rect">
            <a:avLst/>
          </a:prstGeom>
          <a:noFill/>
          <a:ln>
            <a:noFill/>
          </a:ln>
        </p:spPr>
      </p:pic>
      <p:pic>
        <p:nvPicPr>
          <p:cNvPr id="133" name="Google Shape;133;p4"/>
          <p:cNvPicPr preferRelativeResize="0"/>
          <p:nvPr/>
        </p:nvPicPr>
        <p:blipFill rotWithShape="1">
          <a:blip r:embed="rId5">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96900" y="5678900"/>
            <a:ext cx="2923200" cy="408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50" dirty="0">
                <a:latin typeface="Georgia"/>
                <a:ea typeface="Georgia"/>
                <a:cs typeface="Georgia"/>
                <a:sym typeface="Georgia"/>
              </a:rPr>
              <a:t>Ethics and Stakeholder Impact</a:t>
            </a:r>
            <a:endParaRPr sz="1450" dirty="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43" name="Google Shape;143;p5"/>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44" name="Google Shape;144;p5"/>
          <p:cNvSpPr txBox="1"/>
          <p:nvPr/>
        </p:nvSpPr>
        <p:spPr>
          <a:xfrm>
            <a:off x="395927" y="453737"/>
            <a:ext cx="11400146"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ACADEMIC &amp; PROFESSIONAL GROWTH </a:t>
            </a:r>
            <a:endParaRPr dirty="0"/>
          </a:p>
        </p:txBody>
      </p:sp>
      <p:sp>
        <p:nvSpPr>
          <p:cNvPr id="145" name="Google Shape;145;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5</a:t>
            </a:r>
            <a:endParaRPr dirty="0"/>
          </a:p>
        </p:txBody>
      </p:sp>
      <p:pic>
        <p:nvPicPr>
          <p:cNvPr id="146" name="Google Shape;146;p5"/>
          <p:cNvPicPr preferRelativeResize="0"/>
          <p:nvPr/>
        </p:nvPicPr>
        <p:blipFill rotWithShape="1">
          <a:blip r:embed="rId5">
            <a:alphaModFix/>
          </a:blip>
          <a:srcRect t="50309" b="25980"/>
          <a:stretch/>
        </p:blipFill>
        <p:spPr>
          <a:xfrm>
            <a:off x="721302" y="1495635"/>
            <a:ext cx="10972799" cy="1887819"/>
          </a:xfrm>
          <a:prstGeom prst="rect">
            <a:avLst/>
          </a:prstGeom>
          <a:noFill/>
          <a:ln>
            <a:noFill/>
          </a:ln>
        </p:spPr>
      </p:pic>
      <p:pic>
        <p:nvPicPr>
          <p:cNvPr id="147" name="Google Shape;147;p5"/>
          <p:cNvPicPr preferRelativeResize="0"/>
          <p:nvPr/>
        </p:nvPicPr>
        <p:blipFill rotWithShape="1">
          <a:blip r:embed="rId5">
            <a:alphaModFix/>
          </a:blip>
          <a:srcRect t="74058"/>
          <a:stretch/>
        </p:blipFill>
        <p:spPr>
          <a:xfrm>
            <a:off x="721302" y="3888497"/>
            <a:ext cx="10972800" cy="2065437"/>
          </a:xfrm>
          <a:prstGeom prst="rect">
            <a:avLst/>
          </a:prstGeom>
          <a:noFill/>
          <a:ln>
            <a:noFill/>
          </a:ln>
        </p:spPr>
      </p:pic>
      <p:sp>
        <p:nvSpPr>
          <p:cNvPr id="148" name="Google Shape;148;p5"/>
          <p:cNvSpPr txBox="1"/>
          <p:nvPr/>
        </p:nvSpPr>
        <p:spPr>
          <a:xfrm>
            <a:off x="1302297" y="3033398"/>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THE FUTURE OF ENGINEERING</a:t>
            </a:r>
            <a:endParaRPr dirty="0"/>
          </a:p>
        </p:txBody>
      </p:sp>
      <p:sp>
        <p:nvSpPr>
          <p:cNvPr id="149" name="Google Shape;149;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0" name="Google Shape;150;p5" descr="Engineering Unleashed"/>
          <p:cNvPicPr preferRelativeResize="0"/>
          <p:nvPr/>
        </p:nvPicPr>
        <p:blipFill rotWithShape="1">
          <a:blip r:embed="rId6">
            <a:alphaModFix/>
          </a:blip>
          <a:srcRect/>
          <a:stretch/>
        </p:blipFill>
        <p:spPr>
          <a:xfrm>
            <a:off x="8073688" y="4330741"/>
            <a:ext cx="3125355" cy="925430"/>
          </a:xfrm>
          <a:prstGeom prst="rect">
            <a:avLst/>
          </a:prstGeom>
          <a:noFill/>
          <a:ln>
            <a:noFill/>
          </a:ln>
        </p:spPr>
      </p:pic>
      <p:pic>
        <p:nvPicPr>
          <p:cNvPr id="151" name="Google Shape;151;p5"/>
          <p:cNvPicPr preferRelativeResize="0"/>
          <p:nvPr/>
        </p:nvPicPr>
        <p:blipFill rotWithShape="1">
          <a:blip r:embed="rId5">
            <a:alphaModFix/>
          </a:blip>
          <a:srcRect l="33437" t="50309" r="34585" b="25979"/>
          <a:stretch/>
        </p:blipFill>
        <p:spPr>
          <a:xfrm>
            <a:off x="8073701" y="1495625"/>
            <a:ext cx="3508675" cy="1887825"/>
          </a:xfrm>
          <a:prstGeom prst="rect">
            <a:avLst/>
          </a:prstGeom>
          <a:noFill/>
          <a:ln>
            <a:noFill/>
          </a:ln>
        </p:spPr>
      </p:pic>
      <p:pic>
        <p:nvPicPr>
          <p:cNvPr id="152" name="Google Shape;152;p5"/>
          <p:cNvPicPr preferRelativeResize="0"/>
          <p:nvPr/>
        </p:nvPicPr>
        <p:blipFill rotWithShape="1">
          <a:blip r:embed="rId5">
            <a:alphaModFix/>
          </a:blip>
          <a:srcRect l="68818" t="50309" b="25979"/>
          <a:stretch/>
        </p:blipFill>
        <p:spPr>
          <a:xfrm>
            <a:off x="4542700" y="1495625"/>
            <a:ext cx="3421499" cy="1887825"/>
          </a:xfrm>
          <a:prstGeom prst="rect">
            <a:avLst/>
          </a:prstGeom>
          <a:noFill/>
          <a:ln>
            <a:noFill/>
          </a:ln>
        </p:spPr>
      </p:pic>
      <p:sp>
        <p:nvSpPr>
          <p:cNvPr id="153" name="Google Shape;153;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50" dirty="0">
                <a:latin typeface="Georgia"/>
                <a:ea typeface="Georgia"/>
                <a:cs typeface="Georgia"/>
                <a:sym typeface="Georgia"/>
              </a:rPr>
              <a:t>Engineering and Social Justice</a:t>
            </a:r>
            <a:endParaRPr sz="1450" dirty="0">
              <a:latin typeface="Georgia"/>
              <a:ea typeface="Georgia"/>
              <a:cs typeface="Georgia"/>
              <a:sym typeface="Georgia"/>
            </a:endParaRPr>
          </a:p>
        </p:txBody>
      </p:sp>
      <p:pic>
        <p:nvPicPr>
          <p:cNvPr id="154" name="Google Shape;154;p5"/>
          <p:cNvPicPr preferRelativeResize="0"/>
          <p:nvPr/>
        </p:nvPicPr>
        <p:blipFill rotWithShape="1">
          <a:blip r:embed="rId7">
            <a:alphaModFix/>
          </a:blip>
          <a:srcRect b="6533"/>
          <a:stretch/>
        </p:blipFill>
        <p:spPr>
          <a:xfrm>
            <a:off x="1012925" y="3998550"/>
            <a:ext cx="3155626" cy="149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ENGINEERING CURRICULUM</a:t>
            </a:r>
            <a:endParaRPr dirty="0"/>
          </a:p>
        </p:txBody>
      </p:sp>
      <p:cxnSp>
        <p:nvCxnSpPr>
          <p:cNvPr id="172" name="Google Shape;172;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3" name="Google Shape;173;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4" name="Google Shape;174;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6" name="Google Shape;176;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3" name="Google Shape;183;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4" name="Google Shape;184;p8"/>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85" name="Google Shape;185;p8"/>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86" name="Google Shape;186;p8"/>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87" name="Google Shape;187;p8" descr="Image result for engineering curriculum"/>
          <p:cNvPicPr preferRelativeResize="0"/>
          <p:nvPr/>
        </p:nvPicPr>
        <p:blipFill rotWithShape="1">
          <a:blip r:embed="rId5">
            <a:alphaModFix/>
          </a:blip>
          <a:srcRect t="6616"/>
          <a:stretch/>
        </p:blipFill>
        <p:spPr>
          <a:xfrm>
            <a:off x="3112217" y="1609159"/>
            <a:ext cx="6262693" cy="4493481"/>
          </a:xfrm>
          <a:prstGeom prst="rect">
            <a:avLst/>
          </a:prstGeom>
          <a:noFill/>
          <a:ln>
            <a:noFill/>
          </a:ln>
        </p:spPr>
      </p:pic>
      <p:sp>
        <p:nvSpPr>
          <p:cNvPr id="188" name="Google Shape;188;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7</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96" name="Google Shape;196;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7" name="Google Shape;197;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98" name="Google Shape;198;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9" name="Google Shape;199;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accent6"/>
                </a:solidFill>
                <a:latin typeface="Proxima Nova"/>
                <a:ea typeface="Proxima Nova"/>
                <a:cs typeface="Proxima Nova"/>
                <a:sym typeface="Proxima Nova"/>
              </a:rPr>
              <a:t>The ‘T’ Shaped Engineer: </a:t>
            </a:r>
            <a:endParaRPr dirty="0"/>
          </a:p>
        </p:txBody>
      </p:sp>
      <p:sp>
        <p:nvSpPr>
          <p:cNvPr id="200" name="Google Shape;200;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Height represents expertise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Width represents breadth of general knowledge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 shape enables engineers to solve a wide range of problems </a:t>
            </a:r>
            <a:r>
              <a:rPr lang="en-US" sz="2400" b="1" dirty="0">
                <a:solidFill>
                  <a:schemeClr val="dk1"/>
                </a:solidFill>
                <a:latin typeface="Proxima Nova"/>
                <a:ea typeface="Proxima Nova"/>
                <a:cs typeface="Proxima Nova"/>
                <a:sym typeface="Proxima Nova"/>
              </a:rPr>
              <a:t>	</a:t>
            </a:r>
            <a:endParaRPr dirty="0"/>
          </a:p>
        </p:txBody>
      </p:sp>
      <p:pic>
        <p:nvPicPr>
          <p:cNvPr id="201" name="Google Shape;201;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2" name="Google Shape;202;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8</a:t>
            </a:r>
            <a:endParaRPr sz="1600" dirty="0">
              <a:solidFill>
                <a:schemeClr val="dk1"/>
              </a:solidFill>
              <a:latin typeface="Proxima Nova"/>
              <a:ea typeface="Proxima Nova"/>
              <a:cs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0" name="Google Shape;210;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1" name="Google Shape;211;p10"/>
          <p:cNvSpPr txBox="1"/>
          <p:nvPr/>
        </p:nvSpPr>
        <p:spPr>
          <a:xfrm>
            <a:off x="768738" y="483750"/>
            <a:ext cx="10949650"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sp>
        <p:nvSpPr>
          <p:cNvPr id="212" name="Google Shape;212;p10"/>
          <p:cNvSpPr/>
          <p:nvPr/>
        </p:nvSpPr>
        <p:spPr>
          <a:xfrm>
            <a:off x="491908" y="1478741"/>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accent6"/>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ABET Outcomes: </a:t>
            </a:r>
            <a:endParaRPr dirty="0"/>
          </a:p>
        </p:txBody>
      </p:sp>
      <p:pic>
        <p:nvPicPr>
          <p:cNvPr id="213" name="Google Shape;213;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4" name="Google Shape;214;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9</a:t>
            </a:r>
            <a:endParaRPr dirty="0"/>
          </a:p>
        </p:txBody>
      </p:sp>
      <p:pic>
        <p:nvPicPr>
          <p:cNvPr id="215" name="Google Shape;215;p10"/>
          <p:cNvPicPr preferRelativeResize="0"/>
          <p:nvPr/>
        </p:nvPicPr>
        <p:blipFill>
          <a:blip r:embed="rId5">
            <a:alphaModFix/>
            <a:biLevel thresh="75000"/>
          </a:blip>
          <a:stretch>
            <a:fillRect/>
          </a:stretch>
        </p:blipFill>
        <p:spPr>
          <a:xfrm>
            <a:off x="1275450" y="2023406"/>
            <a:ext cx="9049492" cy="40644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653</Words>
  <Application>Microsoft Office PowerPoint</Application>
  <PresentationFormat>Widescreen</PresentationFormat>
  <Paragraphs>168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Proxima Nova</vt:lpstr>
      <vt:lpstr>Arial</vt:lpstr>
      <vt:lpstr>Montserrat Medium</vt:lpstr>
      <vt:lpstr>Calibri</vt:lpstr>
      <vt:lpstr>Georgia</vt:lpstr>
      <vt:lpstr>Montserrat</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COURSE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8</cp:revision>
  <dcterms:created xsi:type="dcterms:W3CDTF">2020-08-22T05:24:58Z</dcterms:created>
  <dcterms:modified xsi:type="dcterms:W3CDTF">2022-08-31T22:04:12Z</dcterms:modified>
</cp:coreProperties>
</file>