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Gotham Medium" pitchFamily="50" charset="0"/>
      <p:regular r:id="rId26"/>
      <p:italic r:id="rId27"/>
    </p:embeddedFont>
    <p:embeddedFont>
      <p:font typeface="Montserrat" panose="020B0604020202020204" charset="0"/>
      <p:regular r:id="rId28"/>
      <p:bold r:id="rId29"/>
      <p:italic r:id="rId30"/>
      <p:boldItalic r:id="rId31"/>
    </p:embeddedFont>
    <p:embeddedFont>
      <p:font typeface="Montserrat Medium" panose="020B060402020202020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Proxima Nova" panose="020B060402020202020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hpHbU5lf41TA10S5eEubWamq9K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381570-EEFE-44A4-B708-044962187DF9}">
  <a:tblStyle styleId="{97381570-EEFE-44A4-B708-044962187DF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F1E8"/>
          </a:solidFill>
        </a:fill>
      </a:tcStyle>
    </a:wholeTbl>
    <a:band1H>
      <a:tcTxStyle b="off" i="off"/>
      <a:tcStyle>
        <a:tcBdr/>
        <a:fill>
          <a:solidFill>
            <a:srgbClr val="D4E2CE"/>
          </a:solidFill>
        </a:fill>
      </a:tcStyle>
    </a:band1H>
    <a:band2H>
      <a:tcTxStyle b="off" i="off"/>
      <a:tcStyle>
        <a:tcBdr/>
      </a:tcStyle>
    </a:band2H>
    <a:band1V>
      <a:tcTxStyle b="off" i="off"/>
      <a:tcStyle>
        <a:tcBdr/>
        <a:fill>
          <a:solidFill>
            <a:srgbClr val="D4E2CE"/>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78104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007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089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278589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07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49145b18b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149145b18b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17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49145b18b6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149145b18b6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0584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4751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4662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655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9268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1016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445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911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9" name="Google Shape;3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11565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2841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6" name="Google Shape;41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5682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2546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165682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43" name="Google Shape;14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14125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203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Many engineering schools across the world use this framework to provide engineering students with the skills and knowledge they’ll need post-university</a:t>
            </a:r>
            <a:endParaRPr/>
          </a:p>
        </p:txBody>
      </p:sp>
      <p:sp>
        <p:nvSpPr>
          <p:cNvPr id="179" name="Google Shape;17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48638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engineering curriculum chart on the previous slide helps to create ’T’ shaped professional engineers. A professional engineer is someone who has a strong foundational science and mathematics background which greatly increases the scope of projects one can work on. An Engineering Technologist is someone who does not have a strong foundation in sciences and math (may not have a college degree) and focus instead on implementation and technical skills. </a:t>
            </a:r>
            <a:endParaRPr/>
          </a:p>
        </p:txBody>
      </p:sp>
      <p:sp>
        <p:nvSpPr>
          <p:cNvPr id="191" name="Google Shape;191;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4151419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Professional Engineers are those who come out of an ABET accredited engineering program. The ABET accreditation of each major in an engineering school helps provide engineers with the best education by implementing high programmatic standards created by the ABET board. Major programs are reassessed and audited often to ensure that the program adequately prepares engineers for the workforce. The outcomes above highlight some of the ABET accreditations and goals for engineers to develop through their studies. These outcomes are largely used to create curriculum, including in EG 1003.</a:t>
            </a:r>
            <a:endParaRPr/>
          </a:p>
        </p:txBody>
      </p:sp>
      <p:sp>
        <p:nvSpPr>
          <p:cNvPr id="205" name="Google Shape;20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1661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5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5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5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6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60"/>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1"/>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2"/>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3"/>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5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5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5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5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4"/>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55"/>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6"/>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5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57"/>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5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8"/>
          <p:cNvSpPr>
            <a:spLocks noGrp="1"/>
          </p:cNvSpPr>
          <p:nvPr>
            <p:ph type="pic" idx="2"/>
          </p:nvPr>
        </p:nvSpPr>
        <p:spPr>
          <a:xfrm>
            <a:off x="5183188" y="987425"/>
            <a:ext cx="6172200" cy="4873625"/>
          </a:xfrm>
          <a:prstGeom prst="rect">
            <a:avLst/>
          </a:prstGeom>
          <a:noFill/>
          <a:ln>
            <a:noFill/>
          </a:ln>
        </p:spPr>
      </p:sp>
      <p:sp>
        <p:nvSpPr>
          <p:cNvPr id="69" name="Google Shape;69;p5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58"/>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9"/>
          <p:cNvSpPr txBox="1">
            <a:spLocks noGrp="1"/>
          </p:cNvSpPr>
          <p:nvPr>
            <p:ph type="sldNum" idx="12"/>
          </p:nvPr>
        </p:nvSpPr>
        <p:spPr>
          <a:xfrm>
            <a:off x="11606273" y="47625"/>
            <a:ext cx="47361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endParaRPr/>
          </a:p>
        </p:txBody>
      </p:sp>
      <p:sp>
        <p:nvSpPr>
          <p:cNvPr id="15" name="Google Shape;15;p49"/>
          <p:cNvSpPr txBox="1"/>
          <p:nvPr/>
        </p:nvSpPr>
        <p:spPr>
          <a:xfrm>
            <a:off x="11718388" y="84405"/>
            <a:ext cx="47361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1" i="0" u="none" strike="noStrike" cap="none">
                <a:solidFill>
                  <a:schemeClr val="lt1"/>
                </a:solidFill>
                <a:latin typeface="Proxima Nova"/>
                <a:ea typeface="Proxima Nova"/>
                <a:cs typeface="Proxima Nova"/>
                <a:sym typeface="Proxima Nova"/>
              </a:rPr>
              <a:t>‹#›</a:t>
            </a:fld>
            <a:endParaRPr sz="1800" b="1" i="0" u="none" strike="noStrike" cap="none">
              <a:solidFill>
                <a:schemeClr val="lt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s://manual.eg.poly.edu/index.php/Absence_and_Lateness_Polici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013439" y="1409013"/>
            <a:ext cx="812158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5400"/>
              <a:buFont typeface="Montserrat Medium"/>
              <a:buNone/>
            </a:pPr>
            <a:r>
              <a:rPr lang="en-US" sz="5400" dirty="0">
                <a:latin typeface="Gotham Medium" pitchFamily="50" charset="0"/>
                <a:ea typeface="Montserrat Medium"/>
                <a:cs typeface="Montserrat Medium"/>
                <a:sym typeface="Montserrat Medium"/>
              </a:rPr>
              <a:t>RECITATION 1</a:t>
            </a:r>
            <a:endParaRPr dirty="0">
              <a:latin typeface="Gotham Medium" pitchFamily="50" charset="0"/>
            </a:endParaRPr>
          </a:p>
        </p:txBody>
      </p:sp>
      <p:sp>
        <p:nvSpPr>
          <p:cNvPr id="90" name="Google Shape;90;p1"/>
          <p:cNvSpPr txBox="1">
            <a:spLocks noGrp="1"/>
          </p:cNvSpPr>
          <p:nvPr>
            <p:ph type="subTitle" idx="1"/>
          </p:nvPr>
        </p:nvSpPr>
        <p:spPr>
          <a:xfrm>
            <a:off x="1502229" y="4183746"/>
            <a:ext cx="9144000" cy="473561"/>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a:latin typeface="Proxima Nova"/>
                <a:ea typeface="Proxima Nova"/>
                <a:cs typeface="Proxima Nova"/>
                <a:sym typeface="Proxima Nova"/>
              </a:rPr>
              <a:t>EG1004</a:t>
            </a:r>
            <a:endParaRPr/>
          </a:p>
        </p:txBody>
      </p:sp>
      <p:cxnSp>
        <p:nvCxnSpPr>
          <p:cNvPr id="91" name="Google Shape;91;p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92" name="Google Shape;92;p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95" name="Google Shape;95;p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1"/>
          <p:cNvSpPr txBox="1">
            <a:spLocks noGrp="1"/>
          </p:cNvSpPr>
          <p:nvPr>
            <p:ph type="ctrTitle"/>
          </p:nvPr>
        </p:nvSpPr>
        <p:spPr>
          <a:xfrm>
            <a:off x="747102" y="1369854"/>
            <a:ext cx="10697795"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COURSE OVERVIEW</a:t>
            </a:r>
            <a:endParaRPr sz="5400" dirty="0">
              <a:latin typeface="Gotham Medium" pitchFamily="50" charset="0"/>
              <a:ea typeface="Montserrat Medium"/>
              <a:cs typeface="Montserrat Medium"/>
            </a:endParaRPr>
          </a:p>
        </p:txBody>
      </p:sp>
      <p:cxnSp>
        <p:nvCxnSpPr>
          <p:cNvPr id="219" name="Google Shape;219;p11"/>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220" name="Google Shape;220;p1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2" name="Google Shape;222;p11"/>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23" name="Google Shape;223;p1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ubTitle" idx="1"/>
          </p:nvPr>
        </p:nvSpPr>
        <p:spPr>
          <a:xfrm>
            <a:off x="432059" y="1884633"/>
            <a:ext cx="6609783" cy="4051000"/>
          </a:xfrm>
          <a:prstGeom prst="rect">
            <a:avLst/>
          </a:prstGeom>
          <a:noFill/>
          <a:ln>
            <a:noFill/>
          </a:ln>
        </p:spPr>
        <p:txBody>
          <a:bodyPr spcFirstLastPara="1" wrap="square" lIns="91425" tIns="45700" rIns="91425" bIns="45700" anchor="ctr"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800">
                <a:latin typeface="Proxima Nova"/>
                <a:ea typeface="Proxima Nova"/>
                <a:cs typeface="Proxima Nova"/>
                <a:sym typeface="Proxima Nova"/>
              </a:rPr>
              <a:t>Explore concentrations of engineering</a:t>
            </a:r>
            <a:endParaRPr/>
          </a:p>
          <a:p>
            <a:pPr marL="342900" lvl="0" indent="-342900" algn="l" rtl="0">
              <a:lnSpc>
                <a:spcPct val="10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Develop professional skills</a:t>
            </a:r>
            <a:endParaRPr/>
          </a:p>
          <a:p>
            <a:pPr marL="800100" lvl="1" indent="-342900" algn="l" rtl="0">
              <a:lnSpc>
                <a:spcPct val="100000"/>
              </a:lnSpc>
              <a:spcBef>
                <a:spcPts val="500"/>
              </a:spcBef>
              <a:spcAft>
                <a:spcPts val="0"/>
              </a:spcAft>
              <a:buClr>
                <a:schemeClr val="dk1"/>
              </a:buClr>
              <a:buSzPts val="2800"/>
              <a:buFont typeface="Arial"/>
              <a:buChar char="•"/>
            </a:pPr>
            <a:r>
              <a:rPr lang="en-US" sz="2800">
                <a:latin typeface="Proxima Nova"/>
                <a:ea typeface="Proxima Nova"/>
                <a:cs typeface="Proxima Nova"/>
                <a:sym typeface="Proxima Nova"/>
              </a:rPr>
              <a:t>Teamwork</a:t>
            </a:r>
            <a:endParaRPr/>
          </a:p>
          <a:p>
            <a:pPr marL="800100" lvl="1" indent="-342900" algn="l" rtl="0">
              <a:lnSpc>
                <a:spcPct val="100000"/>
              </a:lnSpc>
              <a:spcBef>
                <a:spcPts val="500"/>
              </a:spcBef>
              <a:spcAft>
                <a:spcPts val="0"/>
              </a:spcAft>
              <a:buClr>
                <a:schemeClr val="dk1"/>
              </a:buClr>
              <a:buSzPts val="2800"/>
              <a:buFont typeface="Arial"/>
              <a:buChar char="•"/>
            </a:pPr>
            <a:r>
              <a:rPr lang="en-US" sz="2800">
                <a:latin typeface="Proxima Nova"/>
                <a:ea typeface="Proxima Nova"/>
                <a:cs typeface="Proxima Nova"/>
                <a:sym typeface="Proxima Nova"/>
              </a:rPr>
              <a:t>Oral communication</a:t>
            </a:r>
            <a:endParaRPr/>
          </a:p>
          <a:p>
            <a:pPr marL="800100" lvl="1" indent="-342900" algn="l" rtl="0">
              <a:lnSpc>
                <a:spcPct val="100000"/>
              </a:lnSpc>
              <a:spcBef>
                <a:spcPts val="500"/>
              </a:spcBef>
              <a:spcAft>
                <a:spcPts val="0"/>
              </a:spcAft>
              <a:buClr>
                <a:schemeClr val="dk1"/>
              </a:buClr>
              <a:buSzPts val="2800"/>
              <a:buFont typeface="Arial"/>
              <a:buChar char="•"/>
            </a:pPr>
            <a:r>
              <a:rPr lang="en-US" sz="2800">
                <a:latin typeface="Proxima Nova"/>
                <a:ea typeface="Proxima Nova"/>
                <a:cs typeface="Proxima Nova"/>
                <a:sym typeface="Proxima Nova"/>
              </a:rPr>
              <a:t>Written communication</a:t>
            </a:r>
            <a:endParaRPr/>
          </a:p>
          <a:p>
            <a:pPr marL="342900" lvl="0" indent="-342900" algn="l" rtl="0">
              <a:lnSpc>
                <a:spcPct val="10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Explore technical tools &amp; skills</a:t>
            </a:r>
            <a:r>
              <a:rPr lang="en-US" sz="2800" b="1">
                <a:latin typeface="Proxima Nova"/>
                <a:ea typeface="Proxima Nova"/>
                <a:cs typeface="Proxima Nova"/>
                <a:sym typeface="Proxima Nova"/>
              </a:rPr>
              <a:t>	</a:t>
            </a:r>
            <a:endParaRPr/>
          </a:p>
          <a:p>
            <a:pPr marL="342900" lvl="0" indent="-342900" algn="l" rtl="0">
              <a:lnSpc>
                <a:spcPct val="10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Utilize the engineering design process</a:t>
            </a:r>
            <a:endParaRPr/>
          </a:p>
        </p:txBody>
      </p:sp>
      <p:sp>
        <p:nvSpPr>
          <p:cNvPr id="230" name="Google Shape;230;p1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1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32" name="Google Shape;232;p12"/>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33" name="Google Shape;233;p12"/>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COURSE OBJECTIVES</a:t>
            </a:r>
            <a:endParaRPr dirty="0">
              <a:sym typeface="Arial"/>
            </a:endParaRPr>
          </a:p>
        </p:txBody>
      </p:sp>
      <p:pic>
        <p:nvPicPr>
          <p:cNvPr id="234" name="Google Shape;234;p1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35" name="Google Shape;235;p12"/>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11</a:t>
            </a:r>
            <a:endParaRPr sz="1400" b="0" i="0" u="none" strike="noStrike" cap="none">
              <a:solidFill>
                <a:srgbClr val="000000"/>
              </a:solidFill>
              <a:latin typeface="Arial"/>
              <a:ea typeface="Arial"/>
              <a:cs typeface="Arial"/>
              <a:sym typeface="Arial"/>
            </a:endParaRPr>
          </a:p>
        </p:txBody>
      </p:sp>
      <p:pic>
        <p:nvPicPr>
          <p:cNvPr id="236" name="Google Shape;236;p12" descr="A new logo, look, and feel for Autodesk | Autodesk News"/>
          <p:cNvPicPr preferRelativeResize="0"/>
          <p:nvPr/>
        </p:nvPicPr>
        <p:blipFill rotWithShape="1">
          <a:blip r:embed="rId5">
            <a:alphaModFix/>
          </a:blip>
          <a:srcRect/>
          <a:stretch/>
        </p:blipFill>
        <p:spPr>
          <a:xfrm>
            <a:off x="7643446" y="3755202"/>
            <a:ext cx="3787408" cy="640605"/>
          </a:xfrm>
          <a:prstGeom prst="rect">
            <a:avLst/>
          </a:prstGeom>
          <a:noFill/>
          <a:ln>
            <a:noFill/>
          </a:ln>
        </p:spPr>
      </p:pic>
      <p:grpSp>
        <p:nvGrpSpPr>
          <p:cNvPr id="237" name="Google Shape;237;p12"/>
          <p:cNvGrpSpPr/>
          <p:nvPr/>
        </p:nvGrpSpPr>
        <p:grpSpPr>
          <a:xfrm>
            <a:off x="7643446" y="1871340"/>
            <a:ext cx="3795401" cy="1830117"/>
            <a:chOff x="7705317" y="2131295"/>
            <a:chExt cx="3795401" cy="1830117"/>
          </a:xfrm>
        </p:grpSpPr>
        <p:pic>
          <p:nvPicPr>
            <p:cNvPr id="238" name="Google Shape;238;p12" descr="All-in-one Microsoft Office app now available on Android - 9to5Google"/>
            <p:cNvPicPr preferRelativeResize="0"/>
            <p:nvPr/>
          </p:nvPicPr>
          <p:blipFill rotWithShape="1">
            <a:blip r:embed="rId6">
              <a:alphaModFix/>
            </a:blip>
            <a:srcRect r="32104"/>
            <a:stretch/>
          </p:blipFill>
          <p:spPr>
            <a:xfrm>
              <a:off x="7705317" y="2131295"/>
              <a:ext cx="2485163" cy="1830117"/>
            </a:xfrm>
            <a:prstGeom prst="rect">
              <a:avLst/>
            </a:prstGeom>
            <a:noFill/>
            <a:ln>
              <a:noFill/>
            </a:ln>
          </p:spPr>
        </p:pic>
        <p:pic>
          <p:nvPicPr>
            <p:cNvPr id="239" name="Google Shape;239;p12" descr="All-in-one Microsoft Office app now available on Android - 9to5Google"/>
            <p:cNvPicPr preferRelativeResize="0"/>
            <p:nvPr/>
          </p:nvPicPr>
          <p:blipFill rotWithShape="1">
            <a:blip r:embed="rId6">
              <a:alphaModFix/>
            </a:blip>
            <a:srcRect l="69477" b="48244"/>
            <a:stretch/>
          </p:blipFill>
          <p:spPr>
            <a:xfrm>
              <a:off x="10383519" y="2131295"/>
              <a:ext cx="1117199" cy="947186"/>
            </a:xfrm>
            <a:prstGeom prst="rect">
              <a:avLst/>
            </a:prstGeom>
            <a:noFill/>
            <a:ln>
              <a:noFill/>
            </a:ln>
          </p:spPr>
        </p:pic>
        <p:pic>
          <p:nvPicPr>
            <p:cNvPr id="240" name="Google Shape;240;p12" descr="File:Microsoft Project (2019–present).svg - Wikimedia Commons"/>
            <p:cNvPicPr preferRelativeResize="0"/>
            <p:nvPr/>
          </p:nvPicPr>
          <p:blipFill rotWithShape="1">
            <a:blip r:embed="rId7">
              <a:alphaModFix/>
            </a:blip>
            <a:srcRect/>
            <a:stretch/>
          </p:blipFill>
          <p:spPr>
            <a:xfrm>
              <a:off x="10573606" y="3119043"/>
              <a:ext cx="737023" cy="643403"/>
            </a:xfrm>
            <a:prstGeom prst="rect">
              <a:avLst/>
            </a:prstGeom>
            <a:noFill/>
            <a:ln>
              <a:noFill/>
            </a:ln>
          </p:spPr>
        </p:pic>
      </p:grpSp>
      <p:pic>
        <p:nvPicPr>
          <p:cNvPr id="241" name="Google Shape;241;p12" descr="File:Arduino Logo.svg - Wikimedia Commons"/>
          <p:cNvPicPr preferRelativeResize="0"/>
          <p:nvPr/>
        </p:nvPicPr>
        <p:blipFill rotWithShape="1">
          <a:blip r:embed="rId8">
            <a:alphaModFix/>
          </a:blip>
          <a:srcRect/>
          <a:stretch/>
        </p:blipFill>
        <p:spPr>
          <a:xfrm>
            <a:off x="8709859" y="4525732"/>
            <a:ext cx="1654582" cy="112621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7" name="Google Shape;247;p13"/>
          <p:cNvSpPr/>
          <p:nvPr/>
        </p:nvSpPr>
        <p:spPr>
          <a:xfrm>
            <a:off x="0" y="6315555"/>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8" name="Google Shape;248;p1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249" name="Google Shape;249;p13"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50" name="Google Shape;250;p13"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51" name="Google Shape;251;p13"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52" name="Google Shape;252;p13"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53" name="Google Shape;253;p13"/>
          <p:cNvSpPr txBox="1"/>
          <p:nvPr/>
        </p:nvSpPr>
        <p:spPr>
          <a:xfrm>
            <a:off x="0"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Lecture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1 hr. / week</a:t>
            </a:r>
            <a:endParaRPr sz="1400" b="0" i="0" u="none" strike="noStrike" cap="none">
              <a:solidFill>
                <a:srgbClr val="000000"/>
              </a:solidFill>
              <a:latin typeface="Arial"/>
              <a:ea typeface="Arial"/>
              <a:cs typeface="Arial"/>
              <a:sym typeface="Arial"/>
            </a:endParaRPr>
          </a:p>
        </p:txBody>
      </p:sp>
      <p:sp>
        <p:nvSpPr>
          <p:cNvPr id="254" name="Google Shape;254;p13"/>
          <p:cNvSpPr txBox="1"/>
          <p:nvPr/>
        </p:nvSpPr>
        <p:spPr>
          <a:xfrm>
            <a:off x="2621392" y="4485754"/>
            <a:ext cx="317678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Lab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3 hr. / week</a:t>
            </a:r>
            <a:endParaRPr sz="1400" b="0" i="0" u="none" strike="noStrike" cap="none">
              <a:solidFill>
                <a:srgbClr val="000000"/>
              </a:solidFill>
              <a:latin typeface="Arial"/>
              <a:ea typeface="Arial"/>
              <a:cs typeface="Arial"/>
              <a:sym typeface="Arial"/>
            </a:endParaRPr>
          </a:p>
        </p:txBody>
      </p:sp>
      <p:sp>
        <p:nvSpPr>
          <p:cNvPr id="255" name="Google Shape;255;p13"/>
          <p:cNvSpPr txBox="1"/>
          <p:nvPr/>
        </p:nvSpPr>
        <p:spPr>
          <a:xfrm>
            <a:off x="5853191" y="4485753"/>
            <a:ext cx="2740742"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Recitation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1.5 hr. / week</a:t>
            </a:r>
            <a:endParaRPr sz="1400" b="0" i="0" u="none" strike="noStrike" cap="none">
              <a:solidFill>
                <a:srgbClr val="000000"/>
              </a:solidFill>
              <a:latin typeface="Arial"/>
              <a:ea typeface="Arial"/>
              <a:cs typeface="Arial"/>
              <a:sym typeface="Arial"/>
            </a:endParaRPr>
          </a:p>
        </p:txBody>
      </p:sp>
      <p:sp>
        <p:nvSpPr>
          <p:cNvPr id="256" name="Google Shape;256;p13"/>
          <p:cNvSpPr txBox="1"/>
          <p:nvPr/>
        </p:nvSpPr>
        <p:spPr>
          <a:xfrm>
            <a:off x="8721476" y="4481449"/>
            <a:ext cx="2999654"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Semester-Long Design Project</a:t>
            </a:r>
            <a:endParaRPr sz="1400" b="0" i="0" u="none" strike="noStrike" cap="none">
              <a:solidFill>
                <a:srgbClr val="000000"/>
              </a:solidFill>
              <a:latin typeface="Arial"/>
              <a:ea typeface="Arial"/>
              <a:cs typeface="Arial"/>
              <a:sym typeface="Arial"/>
            </a:endParaRPr>
          </a:p>
        </p:txBody>
      </p:sp>
      <p:sp>
        <p:nvSpPr>
          <p:cNvPr id="257" name="Google Shape;257;p13"/>
          <p:cNvSpPr txBox="1"/>
          <p:nvPr/>
        </p:nvSpPr>
        <p:spPr>
          <a:xfrm>
            <a:off x="564107" y="636523"/>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COURSE FORMAT</a:t>
            </a:r>
            <a:endParaRPr dirty="0">
              <a:sym typeface="Arial"/>
            </a:endParaRPr>
          </a:p>
        </p:txBody>
      </p:sp>
      <p:pic>
        <p:nvPicPr>
          <p:cNvPr id="258" name="Google Shape;258;p13"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59" name="Google Shape;259;p13"/>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149145b18b6_0_1"/>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g149145b18b6_0_1"/>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g149145b18b6_0_1"/>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67" name="Google Shape;267;g149145b18b6_0_1"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68" name="Google Shape;268;g149145b18b6_0_1"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69" name="Google Shape;269;g149145b18b6_0_1"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70" name="Google Shape;270;g149145b18b6_0_1"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71" name="Google Shape;271;g149145b18b6_0_1"/>
          <p:cNvSpPr txBox="1"/>
          <p:nvPr/>
        </p:nvSpPr>
        <p:spPr>
          <a:xfrm>
            <a:off x="0"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Lecture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ID SWIPE</a:t>
            </a:r>
            <a:endParaRPr sz="1400" b="1" i="0" u="none" strike="noStrike" cap="none">
              <a:solidFill>
                <a:srgbClr val="000000"/>
              </a:solidFill>
              <a:latin typeface="Arial"/>
              <a:ea typeface="Arial"/>
              <a:cs typeface="Arial"/>
              <a:sym typeface="Arial"/>
            </a:endParaRPr>
          </a:p>
        </p:txBody>
      </p:sp>
      <p:sp>
        <p:nvSpPr>
          <p:cNvPr id="272" name="Google Shape;272;g149145b18b6_0_1"/>
          <p:cNvSpPr txBox="1"/>
          <p:nvPr/>
        </p:nvSpPr>
        <p:spPr>
          <a:xfrm>
            <a:off x="2621392" y="4485754"/>
            <a:ext cx="31767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Lab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ID SWIPE</a:t>
            </a:r>
            <a:endParaRPr sz="2400" b="1" i="0" u="none" strike="noStrike" cap="none">
              <a:solidFill>
                <a:schemeClr val="dk1"/>
              </a:solidFill>
              <a:latin typeface="Proxima Nova"/>
              <a:ea typeface="Proxima Nova"/>
              <a:cs typeface="Proxima Nova"/>
              <a:sym typeface="Proxima Nova"/>
            </a:endParaRPr>
          </a:p>
        </p:txBody>
      </p:sp>
      <p:sp>
        <p:nvSpPr>
          <p:cNvPr id="273" name="Google Shape;273;g149145b18b6_0_1"/>
          <p:cNvSpPr txBox="1"/>
          <p:nvPr/>
        </p:nvSpPr>
        <p:spPr>
          <a:xfrm>
            <a:off x="5853191" y="4485753"/>
            <a:ext cx="2740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Recitation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PRESENTATION</a:t>
            </a:r>
            <a:endParaRPr sz="1400" b="1" i="0" u="none" strike="noStrike" cap="none">
              <a:solidFill>
                <a:srgbClr val="000000"/>
              </a:solidFill>
              <a:latin typeface="Arial"/>
              <a:ea typeface="Arial"/>
              <a:cs typeface="Arial"/>
              <a:sym typeface="Arial"/>
            </a:endParaRPr>
          </a:p>
        </p:txBody>
      </p:sp>
      <p:sp>
        <p:nvSpPr>
          <p:cNvPr id="274" name="Google Shape;274;g149145b18b6_0_1"/>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Semester-Long Design Project</a:t>
            </a:r>
            <a:endParaRPr sz="2400" b="0"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OWN TIME</a:t>
            </a:r>
            <a:endParaRPr sz="2400" b="1" i="0" u="none" strike="noStrike" cap="none">
              <a:solidFill>
                <a:schemeClr val="dk1"/>
              </a:solidFill>
              <a:latin typeface="Proxima Nova"/>
              <a:ea typeface="Proxima Nova"/>
              <a:cs typeface="Proxima Nova"/>
              <a:sym typeface="Proxima Nova"/>
            </a:endParaRPr>
          </a:p>
        </p:txBody>
      </p:sp>
      <p:sp>
        <p:nvSpPr>
          <p:cNvPr id="275" name="Google Shape;275;g149145b18b6_0_1"/>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ATTENDANCE POLICIES</a:t>
            </a:r>
            <a:endParaRPr dirty="0">
              <a:sym typeface="Arial"/>
            </a:endParaRPr>
          </a:p>
        </p:txBody>
      </p:sp>
      <p:pic>
        <p:nvPicPr>
          <p:cNvPr id="276" name="Google Shape;276;g149145b18b6_0_1"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77" name="Google Shape;277;g149145b18b6_0_1"/>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13</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149145b18b6_0_18"/>
          <p:cNvSpPr/>
          <p:nvPr/>
        </p:nvSpPr>
        <p:spPr>
          <a:xfrm>
            <a:off x="0" y="0"/>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3" name="Google Shape;283;g149145b18b6_0_18"/>
          <p:cNvSpPr/>
          <p:nvPr/>
        </p:nvSpPr>
        <p:spPr>
          <a:xfrm>
            <a:off x="0" y="6315555"/>
            <a:ext cx="12192000" cy="548400"/>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4" name="Google Shape;284;g149145b18b6_0_18"/>
          <p:cNvPicPr preferRelativeResize="0"/>
          <p:nvPr/>
        </p:nvPicPr>
        <p:blipFill rotWithShape="1">
          <a:blip r:embed="rId3">
            <a:alphaModFix/>
          </a:blip>
          <a:srcRect/>
          <a:stretch/>
        </p:blipFill>
        <p:spPr>
          <a:xfrm>
            <a:off x="83237" y="6393031"/>
            <a:ext cx="2586448" cy="402883"/>
          </a:xfrm>
          <a:prstGeom prst="rect">
            <a:avLst/>
          </a:prstGeom>
          <a:noFill/>
          <a:ln>
            <a:noFill/>
          </a:ln>
        </p:spPr>
      </p:pic>
      <p:pic>
        <p:nvPicPr>
          <p:cNvPr id="285" name="Google Shape;285;g149145b18b6_0_18" descr="Lecturer"/>
          <p:cNvPicPr preferRelativeResize="0"/>
          <p:nvPr/>
        </p:nvPicPr>
        <p:blipFill rotWithShape="1">
          <a:blip r:embed="rId4">
            <a:alphaModFix/>
          </a:blip>
          <a:srcRect/>
          <a:stretch/>
        </p:blipFill>
        <p:spPr>
          <a:xfrm>
            <a:off x="594577" y="2381143"/>
            <a:ext cx="1987626" cy="1987626"/>
          </a:xfrm>
          <a:prstGeom prst="rect">
            <a:avLst/>
          </a:prstGeom>
          <a:noFill/>
          <a:ln>
            <a:noFill/>
          </a:ln>
        </p:spPr>
      </p:pic>
      <p:pic>
        <p:nvPicPr>
          <p:cNvPr id="286" name="Google Shape;286;g149145b18b6_0_18" descr="Test tubes"/>
          <p:cNvPicPr preferRelativeResize="0"/>
          <p:nvPr/>
        </p:nvPicPr>
        <p:blipFill rotWithShape="1">
          <a:blip r:embed="rId5">
            <a:alphaModFix/>
          </a:blip>
          <a:srcRect/>
          <a:stretch/>
        </p:blipFill>
        <p:spPr>
          <a:xfrm>
            <a:off x="3215969" y="2502279"/>
            <a:ext cx="1987626" cy="1987626"/>
          </a:xfrm>
          <a:prstGeom prst="rect">
            <a:avLst/>
          </a:prstGeom>
          <a:noFill/>
          <a:ln>
            <a:noFill/>
          </a:ln>
        </p:spPr>
      </p:pic>
      <p:pic>
        <p:nvPicPr>
          <p:cNvPr id="287" name="Google Shape;287;g149145b18b6_0_18" descr="Teacher"/>
          <p:cNvPicPr preferRelativeResize="0"/>
          <p:nvPr/>
        </p:nvPicPr>
        <p:blipFill rotWithShape="1">
          <a:blip r:embed="rId6">
            <a:alphaModFix/>
          </a:blip>
          <a:srcRect/>
          <a:stretch/>
        </p:blipFill>
        <p:spPr>
          <a:xfrm>
            <a:off x="6096000" y="2368530"/>
            <a:ext cx="2255125" cy="2255125"/>
          </a:xfrm>
          <a:prstGeom prst="rect">
            <a:avLst/>
          </a:prstGeom>
          <a:noFill/>
          <a:ln>
            <a:noFill/>
          </a:ln>
        </p:spPr>
      </p:pic>
      <p:pic>
        <p:nvPicPr>
          <p:cNvPr id="288" name="Google Shape;288;g149145b18b6_0_18" descr="Robot"/>
          <p:cNvPicPr preferRelativeResize="0"/>
          <p:nvPr/>
        </p:nvPicPr>
        <p:blipFill rotWithShape="1">
          <a:blip r:embed="rId7">
            <a:alphaModFix/>
          </a:blip>
          <a:srcRect/>
          <a:stretch/>
        </p:blipFill>
        <p:spPr>
          <a:xfrm>
            <a:off x="9208946" y="2368530"/>
            <a:ext cx="2024715" cy="2024715"/>
          </a:xfrm>
          <a:prstGeom prst="rect">
            <a:avLst/>
          </a:prstGeom>
          <a:noFill/>
          <a:ln>
            <a:noFill/>
          </a:ln>
        </p:spPr>
      </p:pic>
      <p:sp>
        <p:nvSpPr>
          <p:cNvPr id="289" name="Google Shape;289;g149145b18b6_0_18"/>
          <p:cNvSpPr txBox="1"/>
          <p:nvPr/>
        </p:nvSpPr>
        <p:spPr>
          <a:xfrm>
            <a:off x="0" y="4485754"/>
            <a:ext cx="31767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Lecture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NO MAKE UP</a:t>
            </a:r>
            <a:br>
              <a:rPr lang="en-US" sz="2400" b="1" i="0" u="none" strike="noStrike" cap="none">
                <a:solidFill>
                  <a:schemeClr val="dk1"/>
                </a:solidFill>
                <a:latin typeface="Proxima Nova"/>
                <a:ea typeface="Proxima Nova"/>
                <a:cs typeface="Proxima Nova"/>
                <a:sym typeface="Proxima Nova"/>
              </a:rPr>
            </a:br>
            <a:r>
              <a:rPr lang="en-US" sz="2400" b="1" i="0" u="none" strike="noStrike" cap="none">
                <a:solidFill>
                  <a:schemeClr val="dk1"/>
                </a:solidFill>
                <a:latin typeface="Proxima Nova"/>
                <a:ea typeface="Proxima Nova"/>
                <a:cs typeface="Proxima Nova"/>
                <a:sym typeface="Proxima Nova"/>
              </a:rPr>
              <a:t>E-mail Recitation Professor</a:t>
            </a:r>
            <a:endParaRPr sz="1400" b="1" i="0" u="none" strike="noStrike" cap="none">
              <a:solidFill>
                <a:srgbClr val="000000"/>
              </a:solidFill>
              <a:latin typeface="Arial"/>
              <a:ea typeface="Arial"/>
              <a:cs typeface="Arial"/>
              <a:sym typeface="Arial"/>
            </a:endParaRPr>
          </a:p>
        </p:txBody>
      </p:sp>
      <p:sp>
        <p:nvSpPr>
          <p:cNvPr id="290" name="Google Shape;290;g149145b18b6_0_18"/>
          <p:cNvSpPr txBox="1"/>
          <p:nvPr/>
        </p:nvSpPr>
        <p:spPr>
          <a:xfrm>
            <a:off x="2621392" y="4485754"/>
            <a:ext cx="3176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Lab</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Makeup by Request</a:t>
            </a:r>
            <a:endParaRPr sz="2400" b="1"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Visit Website</a:t>
            </a:r>
            <a:endParaRPr sz="2400" b="1" i="0" u="none" strike="noStrike" cap="none">
              <a:solidFill>
                <a:schemeClr val="dk1"/>
              </a:solidFill>
              <a:latin typeface="Proxima Nova"/>
              <a:ea typeface="Proxima Nova"/>
              <a:cs typeface="Proxima Nova"/>
              <a:sym typeface="Proxima Nova"/>
            </a:endParaRPr>
          </a:p>
        </p:txBody>
      </p:sp>
      <p:sp>
        <p:nvSpPr>
          <p:cNvPr id="291" name="Google Shape;291;g149145b18b6_0_18"/>
          <p:cNvSpPr txBox="1"/>
          <p:nvPr/>
        </p:nvSpPr>
        <p:spPr>
          <a:xfrm>
            <a:off x="5853191" y="4485753"/>
            <a:ext cx="2740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Recitation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E-mail Recitation Professor</a:t>
            </a:r>
            <a:endParaRPr sz="1400" b="1" i="0" u="none" strike="noStrike" cap="none">
              <a:solidFill>
                <a:srgbClr val="000000"/>
              </a:solidFill>
              <a:latin typeface="Arial"/>
              <a:ea typeface="Arial"/>
              <a:cs typeface="Arial"/>
              <a:sym typeface="Arial"/>
            </a:endParaRPr>
          </a:p>
        </p:txBody>
      </p:sp>
      <p:sp>
        <p:nvSpPr>
          <p:cNvPr id="292" name="Google Shape;292;g149145b18b6_0_18"/>
          <p:cNvSpPr txBox="1"/>
          <p:nvPr/>
        </p:nvSpPr>
        <p:spPr>
          <a:xfrm>
            <a:off x="8721476" y="4481449"/>
            <a:ext cx="29997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Proxima Nova"/>
                <a:ea typeface="Proxima Nova"/>
                <a:cs typeface="Proxima Nova"/>
                <a:sym typeface="Proxima Nova"/>
              </a:rPr>
              <a:t>Semester-Long Design Project</a:t>
            </a:r>
            <a:endParaRPr sz="2400" b="0"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Proxima Nova"/>
                <a:ea typeface="Proxima Nova"/>
                <a:cs typeface="Proxima Nova"/>
                <a:sym typeface="Proxima Nova"/>
              </a:rPr>
              <a:t>OWN TIME</a:t>
            </a:r>
            <a:endParaRPr sz="2400" b="1" i="0" u="none" strike="noStrike" cap="none">
              <a:solidFill>
                <a:schemeClr val="dk1"/>
              </a:solidFill>
              <a:latin typeface="Proxima Nova"/>
              <a:ea typeface="Proxima Nova"/>
              <a:cs typeface="Proxima Nova"/>
              <a:sym typeface="Proxima Nova"/>
            </a:endParaRPr>
          </a:p>
        </p:txBody>
      </p:sp>
      <p:sp>
        <p:nvSpPr>
          <p:cNvPr id="293" name="Google Shape;293;g149145b18b6_0_18"/>
          <p:cNvSpPr txBox="1"/>
          <p:nvPr/>
        </p:nvSpPr>
        <p:spPr>
          <a:xfrm>
            <a:off x="564107" y="636523"/>
            <a:ext cx="11063700" cy="965100"/>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ATTENDANCE POLICIES</a:t>
            </a:r>
            <a:endParaRPr dirty="0">
              <a:sym typeface="Arial"/>
            </a:endParaRPr>
          </a:p>
        </p:txBody>
      </p:sp>
      <p:pic>
        <p:nvPicPr>
          <p:cNvPr id="294" name="Google Shape;294;g149145b18b6_0_18" descr="A picture containing drawing&#10;&#10;Description automatically generated"/>
          <p:cNvPicPr preferRelativeResize="0"/>
          <p:nvPr/>
        </p:nvPicPr>
        <p:blipFill rotWithShape="1">
          <a:blip r:embed="rId8">
            <a:alphaModFix/>
          </a:blip>
          <a:srcRect/>
          <a:stretch/>
        </p:blipFill>
        <p:spPr>
          <a:xfrm>
            <a:off x="10782301" y="6409360"/>
            <a:ext cx="1313093" cy="359459"/>
          </a:xfrm>
          <a:prstGeom prst="rect">
            <a:avLst/>
          </a:prstGeom>
          <a:noFill/>
          <a:ln>
            <a:noFill/>
          </a:ln>
        </p:spPr>
      </p:pic>
      <p:sp>
        <p:nvSpPr>
          <p:cNvPr id="295" name="Google Shape;295;g149145b18b6_0_18"/>
          <p:cNvSpPr txBox="1"/>
          <p:nvPr/>
        </p:nvSpPr>
        <p:spPr>
          <a:xfrm>
            <a:off x="10990890" y="5841242"/>
            <a:ext cx="901200"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14</a:t>
            </a:r>
            <a:endParaRPr sz="1400" b="0" i="0" u="none" strike="noStrike" cap="none">
              <a:solidFill>
                <a:srgbClr val="000000"/>
              </a:solidFill>
              <a:latin typeface="Arial"/>
              <a:ea typeface="Arial"/>
              <a:cs typeface="Arial"/>
              <a:sym typeface="Arial"/>
            </a:endParaRPr>
          </a:p>
        </p:txBody>
      </p:sp>
      <p:sp>
        <p:nvSpPr>
          <p:cNvPr id="296" name="Google Shape;296;g149145b18b6_0_18"/>
          <p:cNvSpPr/>
          <p:nvPr/>
        </p:nvSpPr>
        <p:spPr>
          <a:xfrm>
            <a:off x="1789462" y="1601622"/>
            <a:ext cx="8613000" cy="52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Proxima Nova"/>
                <a:ea typeface="Proxima Nova"/>
                <a:cs typeface="Proxima Nova"/>
                <a:sym typeface="Proxima Nova"/>
              </a:rPr>
              <a:t>Full absence &amp; tardy policies on the </a:t>
            </a:r>
            <a:r>
              <a:rPr lang="en-US" sz="2200" b="0" i="0" u="sng" strike="noStrike" cap="none">
                <a:solidFill>
                  <a:schemeClr val="hlink"/>
                </a:solidFill>
                <a:latin typeface="Proxima Nova"/>
                <a:ea typeface="Proxima Nova"/>
                <a:cs typeface="Proxima Nova"/>
                <a:sym typeface="Proxima Nova"/>
                <a:hlinkClick r:id="rId9"/>
              </a:rPr>
              <a:t>EG1004 Manual</a:t>
            </a:r>
            <a:r>
              <a:rPr lang="en-US" sz="2200" b="0" i="0" u="none" strike="noStrike" cap="none">
                <a:solidFill>
                  <a:schemeClr val="dk1"/>
                </a:solidFill>
                <a:latin typeface="Proxima Nova"/>
                <a:ea typeface="Proxima Nova"/>
                <a:cs typeface="Proxima Nova"/>
                <a:sym typeface="Proxima Nova"/>
              </a:rPr>
              <a:t> </a:t>
            </a:r>
            <a:endParaRPr sz="8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p1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3" name="Google Shape;303;p14"/>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04" name="Google Shape;304;p14"/>
          <p:cNvSpPr/>
          <p:nvPr/>
        </p:nvSpPr>
        <p:spPr>
          <a:xfrm>
            <a:off x="5875723" y="2495327"/>
            <a:ext cx="5907134" cy="2677616"/>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Professors and industry experts lecture on engineering disciplines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Proxima Nova"/>
              <a:ea typeface="Proxima Nova"/>
              <a:cs typeface="Proxima Nova"/>
              <a:sym typeface="Proxima Nova"/>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Mandatory attendance</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Taken during first five minutes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Don’t be late!</a:t>
            </a:r>
            <a:endParaRPr sz="1400" b="0" i="0" u="none" strike="noStrike" cap="none">
              <a:solidFill>
                <a:srgbClr val="000000"/>
              </a:solidFill>
              <a:latin typeface="Arial"/>
              <a:ea typeface="Arial"/>
              <a:cs typeface="Arial"/>
              <a:sym typeface="Arial"/>
            </a:endParaRPr>
          </a:p>
        </p:txBody>
      </p:sp>
      <p:grpSp>
        <p:nvGrpSpPr>
          <p:cNvPr id="305" name="Google Shape;305;p14"/>
          <p:cNvGrpSpPr/>
          <p:nvPr/>
        </p:nvGrpSpPr>
        <p:grpSpPr>
          <a:xfrm>
            <a:off x="345202" y="1433814"/>
            <a:ext cx="4506814" cy="4763672"/>
            <a:chOff x="1459173" y="-179331"/>
            <a:chExt cx="4506814" cy="4763672"/>
          </a:xfrm>
        </p:grpSpPr>
        <p:sp>
          <p:nvSpPr>
            <p:cNvPr id="306" name="Google Shape;306;p14"/>
            <p:cNvSpPr/>
            <p:nvPr/>
          </p:nvSpPr>
          <p:spPr>
            <a:xfrm>
              <a:off x="3192196" y="1926409"/>
              <a:ext cx="2354501" cy="2354501"/>
            </a:xfrm>
            <a:custGeom>
              <a:avLst/>
              <a:gdLst/>
              <a:ahLst/>
              <a:cxnLst/>
              <a:rect l="l" t="t" r="r" b="b"/>
              <a:pathLst>
                <a:path w="120000" h="120000" extrusionOk="0">
                  <a:moveTo>
                    <a:pt x="85177" y="19133"/>
                  </a:moveTo>
                  <a:lnTo>
                    <a:pt x="94511" y="11300"/>
                  </a:lnTo>
                  <a:lnTo>
                    <a:pt x="101967" y="17557"/>
                  </a:lnTo>
                  <a:lnTo>
                    <a:pt x="95875" y="28109"/>
                  </a:lnTo>
                  <a:lnTo>
                    <a:pt x="95875" y="28109"/>
                  </a:lnTo>
                  <a:cubicBezTo>
                    <a:pt x="100207" y="32983"/>
                    <a:pt x="103501" y="38688"/>
                    <a:pt x="105555" y="44877"/>
                  </a:cubicBezTo>
                  <a:lnTo>
                    <a:pt x="117740" y="44877"/>
                  </a:lnTo>
                  <a:lnTo>
                    <a:pt x="119431" y="54463"/>
                  </a:lnTo>
                  <a:lnTo>
                    <a:pt x="107980" y="58630"/>
                  </a:lnTo>
                  <a:lnTo>
                    <a:pt x="107980" y="58630"/>
                  </a:lnTo>
                  <a:cubicBezTo>
                    <a:pt x="108167" y="65148"/>
                    <a:pt x="107023" y="71636"/>
                    <a:pt x="104618" y="77697"/>
                  </a:cubicBezTo>
                  <a:lnTo>
                    <a:pt x="113953" y="85530"/>
                  </a:lnTo>
                  <a:lnTo>
                    <a:pt x="109086" y="93960"/>
                  </a:lnTo>
                  <a:lnTo>
                    <a:pt x="97636" y="89792"/>
                  </a:lnTo>
                  <a:cubicBezTo>
                    <a:pt x="93588" y="94905"/>
                    <a:pt x="88542" y="99139"/>
                    <a:pt x="82804" y="102237"/>
                  </a:cubicBezTo>
                  <a:lnTo>
                    <a:pt x="84920" y="114237"/>
                  </a:lnTo>
                  <a:lnTo>
                    <a:pt x="75773" y="117566"/>
                  </a:lnTo>
                  <a:lnTo>
                    <a:pt x="69681" y="107014"/>
                  </a:lnTo>
                  <a:lnTo>
                    <a:pt x="69681" y="107014"/>
                  </a:lnTo>
                  <a:cubicBezTo>
                    <a:pt x="63294" y="108329"/>
                    <a:pt x="56706" y="108329"/>
                    <a:pt x="50319" y="107014"/>
                  </a:cubicBezTo>
                  <a:lnTo>
                    <a:pt x="44227" y="117566"/>
                  </a:lnTo>
                  <a:lnTo>
                    <a:pt x="35080" y="114237"/>
                  </a:lnTo>
                  <a:lnTo>
                    <a:pt x="37196" y="102237"/>
                  </a:lnTo>
                  <a:lnTo>
                    <a:pt x="37196" y="102237"/>
                  </a:lnTo>
                  <a:cubicBezTo>
                    <a:pt x="31458" y="99139"/>
                    <a:pt x="26412" y="94905"/>
                    <a:pt x="22364" y="89792"/>
                  </a:cubicBezTo>
                  <a:lnTo>
                    <a:pt x="10914" y="93960"/>
                  </a:lnTo>
                  <a:lnTo>
                    <a:pt x="6047" y="85530"/>
                  </a:lnTo>
                  <a:lnTo>
                    <a:pt x="15382" y="77697"/>
                  </a:lnTo>
                  <a:lnTo>
                    <a:pt x="15382" y="77697"/>
                  </a:lnTo>
                  <a:cubicBezTo>
                    <a:pt x="12977" y="71636"/>
                    <a:pt x="11833" y="65148"/>
                    <a:pt x="12020" y="58630"/>
                  </a:cubicBezTo>
                  <a:lnTo>
                    <a:pt x="569" y="54463"/>
                  </a:lnTo>
                  <a:lnTo>
                    <a:pt x="2260" y="44877"/>
                  </a:lnTo>
                  <a:lnTo>
                    <a:pt x="14445" y="44877"/>
                  </a:lnTo>
                  <a:lnTo>
                    <a:pt x="14445" y="44877"/>
                  </a:lnTo>
                  <a:cubicBezTo>
                    <a:pt x="16499" y="38688"/>
                    <a:pt x="19793" y="32983"/>
                    <a:pt x="24125" y="28109"/>
                  </a:cubicBezTo>
                  <a:lnTo>
                    <a:pt x="18033" y="17557"/>
                  </a:lnTo>
                  <a:lnTo>
                    <a:pt x="25489" y="11300"/>
                  </a:lnTo>
                  <a:lnTo>
                    <a:pt x="34823" y="19133"/>
                  </a:lnTo>
                  <a:lnTo>
                    <a:pt x="34823" y="19133"/>
                  </a:lnTo>
                  <a:cubicBezTo>
                    <a:pt x="40375" y="15712"/>
                    <a:pt x="46566" y="13459"/>
                    <a:pt x="53017" y="12511"/>
                  </a:cubicBezTo>
                  <a:lnTo>
                    <a:pt x="55133" y="511"/>
                  </a:lnTo>
                  <a:lnTo>
                    <a:pt x="64867" y="511"/>
                  </a:lnTo>
                  <a:lnTo>
                    <a:pt x="66983" y="12511"/>
                  </a:lnTo>
                  <a:lnTo>
                    <a:pt x="66983" y="12511"/>
                  </a:lnTo>
                  <a:cubicBezTo>
                    <a:pt x="73434" y="13459"/>
                    <a:pt x="79625" y="15712"/>
                    <a:pt x="85177" y="19133"/>
                  </a:cubicBezTo>
                  <a:close/>
                </a:path>
              </a:pathLst>
            </a:cu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4"/>
            <p:cNvSpPr txBox="1"/>
            <p:nvPr/>
          </p:nvSpPr>
          <p:spPr>
            <a:xfrm>
              <a:off x="3665555" y="2477940"/>
              <a:ext cx="1407783" cy="1210262"/>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08" name="Google Shape;308;p14"/>
            <p:cNvSpPr/>
            <p:nvPr/>
          </p:nvSpPr>
          <p:spPr>
            <a:xfrm>
              <a:off x="1762430" y="1369891"/>
              <a:ext cx="1712364" cy="1712364"/>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4"/>
            <p:cNvSpPr txBox="1"/>
            <p:nvPr/>
          </p:nvSpPr>
          <p:spPr>
            <a:xfrm>
              <a:off x="2193523" y="1803589"/>
              <a:ext cx="850178" cy="844968"/>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10" name="Google Shape;310;p14"/>
            <p:cNvSpPr/>
            <p:nvPr/>
          </p:nvSpPr>
          <p:spPr>
            <a:xfrm rot="-900000">
              <a:off x="2721529" y="188534"/>
              <a:ext cx="1677767" cy="1677767"/>
            </a:xfrm>
            <a:custGeom>
              <a:avLst/>
              <a:gdLst/>
              <a:ahLst/>
              <a:cxnLst/>
              <a:rect l="l" t="t" r="r" b="b"/>
              <a:pathLst>
                <a:path w="120000" h="120000" extrusionOk="0">
                  <a:moveTo>
                    <a:pt x="89790" y="30393"/>
                  </a:moveTo>
                  <a:lnTo>
                    <a:pt x="107494" y="25057"/>
                  </a:lnTo>
                  <a:lnTo>
                    <a:pt x="114008" y="36341"/>
                  </a:lnTo>
                  <a:lnTo>
                    <a:pt x="100535" y="49005"/>
                  </a:lnTo>
                  <a:cubicBezTo>
                    <a:pt x="102488" y="56205"/>
                    <a:pt x="102488" y="63795"/>
                    <a:pt x="100535" y="70995"/>
                  </a:cubicBezTo>
                  <a:lnTo>
                    <a:pt x="114008" y="83659"/>
                  </a:lnTo>
                  <a:lnTo>
                    <a:pt x="107494" y="94943"/>
                  </a:lnTo>
                  <a:lnTo>
                    <a:pt x="89790" y="89607"/>
                  </a:lnTo>
                  <a:lnTo>
                    <a:pt x="89790" y="89607"/>
                  </a:lnTo>
                  <a:cubicBezTo>
                    <a:pt x="84531" y="94898"/>
                    <a:pt x="77957" y="98693"/>
                    <a:pt x="70746" y="100602"/>
                  </a:cubicBezTo>
                  <a:lnTo>
                    <a:pt x="66514" y="118602"/>
                  </a:lnTo>
                  <a:lnTo>
                    <a:pt x="53486" y="118602"/>
                  </a:lnTo>
                  <a:lnTo>
                    <a:pt x="49254" y="100602"/>
                  </a:lnTo>
                  <a:lnTo>
                    <a:pt x="49254" y="100602"/>
                  </a:lnTo>
                  <a:cubicBezTo>
                    <a:pt x="42043" y="98693"/>
                    <a:pt x="35469" y="94898"/>
                    <a:pt x="30210" y="89607"/>
                  </a:cubicBezTo>
                  <a:lnTo>
                    <a:pt x="12506" y="94943"/>
                  </a:lnTo>
                  <a:lnTo>
                    <a:pt x="5992" y="83659"/>
                  </a:lnTo>
                  <a:lnTo>
                    <a:pt x="19465" y="70995"/>
                  </a:lnTo>
                  <a:cubicBezTo>
                    <a:pt x="17512" y="63795"/>
                    <a:pt x="17512" y="56205"/>
                    <a:pt x="19465" y="49005"/>
                  </a:cubicBezTo>
                  <a:lnTo>
                    <a:pt x="5992" y="36341"/>
                  </a:lnTo>
                  <a:lnTo>
                    <a:pt x="12506" y="25057"/>
                  </a:lnTo>
                  <a:lnTo>
                    <a:pt x="30210" y="30393"/>
                  </a:lnTo>
                  <a:lnTo>
                    <a:pt x="30210" y="30393"/>
                  </a:lnTo>
                  <a:cubicBezTo>
                    <a:pt x="35469" y="25102"/>
                    <a:pt x="42043" y="21307"/>
                    <a:pt x="49254" y="19398"/>
                  </a:cubicBezTo>
                  <a:lnTo>
                    <a:pt x="53486" y="1398"/>
                  </a:lnTo>
                  <a:lnTo>
                    <a:pt x="66514" y="1398"/>
                  </a:lnTo>
                  <a:lnTo>
                    <a:pt x="70746" y="19398"/>
                  </a:lnTo>
                  <a:lnTo>
                    <a:pt x="70746" y="19398"/>
                  </a:lnTo>
                  <a:cubicBezTo>
                    <a:pt x="77957" y="21307"/>
                    <a:pt x="84531" y="25102"/>
                    <a:pt x="89790" y="30393"/>
                  </a:cubicBezTo>
                  <a:close/>
                </a:path>
              </a:pathLst>
            </a:cu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4"/>
            <p:cNvSpPr txBox="1"/>
            <p:nvPr/>
          </p:nvSpPr>
          <p:spPr>
            <a:xfrm>
              <a:off x="3089512" y="556518"/>
              <a:ext cx="941800" cy="941800"/>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chemeClr val="lt1"/>
                </a:buClr>
                <a:buSzPts val="5100"/>
                <a:buFont typeface="Calibri"/>
                <a:buNone/>
              </a:pPr>
              <a:r>
                <a:rPr lang="en-US" sz="51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12" name="Google Shape;312;p14"/>
            <p:cNvSpPr/>
            <p:nvPr/>
          </p:nvSpPr>
          <p:spPr>
            <a:xfrm>
              <a:off x="2952226" y="1570580"/>
              <a:ext cx="3013761" cy="3013761"/>
            </a:xfrm>
            <a:custGeom>
              <a:avLst/>
              <a:gdLst/>
              <a:ahLst/>
              <a:cxnLst/>
              <a:rect l="l" t="t" r="r" b="b"/>
              <a:pathLst>
                <a:path w="120000" h="120000" extrusionOk="0">
                  <a:moveTo>
                    <a:pt x="54394" y="4031"/>
                  </a:moveTo>
                  <a:lnTo>
                    <a:pt x="54394" y="4031"/>
                  </a:lnTo>
                  <a:cubicBezTo>
                    <a:pt x="77555" y="1711"/>
                    <a:pt x="99753" y="13896"/>
                    <a:pt x="110230" y="34682"/>
                  </a:cubicBezTo>
                  <a:cubicBezTo>
                    <a:pt x="120707" y="55469"/>
                    <a:pt x="117298" y="80561"/>
                    <a:pt x="101656" y="97799"/>
                  </a:cubicBezTo>
                  <a:lnTo>
                    <a:pt x="104209" y="100532"/>
                  </a:lnTo>
                  <a:lnTo>
                    <a:pt x="96475" y="99053"/>
                  </a:lnTo>
                  <a:lnTo>
                    <a:pt x="95250" y="90940"/>
                  </a:lnTo>
                  <a:lnTo>
                    <a:pt x="97802" y="93673"/>
                  </a:lnTo>
                  <a:lnTo>
                    <a:pt x="97802" y="93673"/>
                  </a:lnTo>
                  <a:cubicBezTo>
                    <a:pt x="111680" y="78093"/>
                    <a:pt x="114579" y="55594"/>
                    <a:pt x="105102" y="37006"/>
                  </a:cubicBezTo>
                  <a:cubicBezTo>
                    <a:pt x="95625" y="18418"/>
                    <a:pt x="75715" y="7547"/>
                    <a:pt x="54954" y="9627"/>
                  </a:cubicBezTo>
                  <a:close/>
                </a:path>
              </a:pathLst>
            </a:cu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4"/>
            <p:cNvSpPr/>
            <p:nvPr/>
          </p:nvSpPr>
          <p:spPr>
            <a:xfrm>
              <a:off x="1459173" y="990638"/>
              <a:ext cx="2189685" cy="2189685"/>
            </a:xfrm>
            <a:custGeom>
              <a:avLst/>
              <a:gdLst/>
              <a:ahLst/>
              <a:cxnLst/>
              <a:rect l="l" t="t" r="r" b="b"/>
              <a:pathLst>
                <a:path w="120000" h="120000" extrusionOk="0">
                  <a:moveTo>
                    <a:pt x="38835" y="9410"/>
                  </a:moveTo>
                  <a:lnTo>
                    <a:pt x="41823" y="16553"/>
                  </a:lnTo>
                  <a:lnTo>
                    <a:pt x="41823" y="16553"/>
                  </a:lnTo>
                  <a:cubicBezTo>
                    <a:pt x="23032" y="24414"/>
                    <a:pt x="11425" y="43464"/>
                    <a:pt x="13055" y="63768"/>
                  </a:cubicBezTo>
                  <a:lnTo>
                    <a:pt x="18064" y="62671"/>
                  </a:lnTo>
                  <a:lnTo>
                    <a:pt x="10211" y="70899"/>
                  </a:lnTo>
                  <a:lnTo>
                    <a:pt x="417" y="66534"/>
                  </a:lnTo>
                  <a:lnTo>
                    <a:pt x="5431" y="65437"/>
                  </a:lnTo>
                  <a:lnTo>
                    <a:pt x="5431" y="65437"/>
                  </a:lnTo>
                  <a:cubicBezTo>
                    <a:pt x="3042" y="41449"/>
                    <a:pt x="16596" y="18714"/>
                    <a:pt x="38835" y="9410"/>
                  </a:cubicBezTo>
                  <a:close/>
                </a:path>
              </a:pathLst>
            </a:cu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4"/>
            <p:cNvSpPr/>
            <p:nvPr/>
          </p:nvSpPr>
          <p:spPr>
            <a:xfrm>
              <a:off x="2333444" y="-179331"/>
              <a:ext cx="2360922" cy="2360922"/>
            </a:xfrm>
            <a:custGeom>
              <a:avLst/>
              <a:gdLst/>
              <a:ahLst/>
              <a:cxnLst/>
              <a:rect l="l" t="t" r="r" b="b"/>
              <a:pathLst>
                <a:path w="120000" h="120000" extrusionOk="0">
                  <a:moveTo>
                    <a:pt x="4986" y="64681"/>
                  </a:moveTo>
                  <a:lnTo>
                    <a:pt x="4986" y="64681"/>
                  </a:lnTo>
                  <a:cubicBezTo>
                    <a:pt x="3682" y="49360"/>
                    <a:pt x="8826" y="34190"/>
                    <a:pt x="19179" y="22822"/>
                  </a:cubicBezTo>
                  <a:lnTo>
                    <a:pt x="16020" y="19256"/>
                  </a:lnTo>
                  <a:lnTo>
                    <a:pt x="25771" y="21357"/>
                  </a:lnTo>
                  <a:lnTo>
                    <a:pt x="27129" y="31797"/>
                  </a:lnTo>
                  <a:lnTo>
                    <a:pt x="23972" y="28233"/>
                  </a:lnTo>
                  <a:lnTo>
                    <a:pt x="23972" y="28233"/>
                  </a:lnTo>
                  <a:cubicBezTo>
                    <a:pt x="15304" y="38065"/>
                    <a:pt x="11029" y="51012"/>
                    <a:pt x="12141" y="64072"/>
                  </a:cubicBezTo>
                  <a:close/>
                </a:path>
              </a:pathLst>
            </a:custGeom>
            <a:solidFill>
              <a:srgbClr val="ABBAD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5" name="Google Shape;315;p14"/>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LECTURE</a:t>
            </a:r>
            <a:endParaRPr dirty="0">
              <a:sym typeface="Arial"/>
            </a:endParaRPr>
          </a:p>
        </p:txBody>
      </p:sp>
      <p:pic>
        <p:nvPicPr>
          <p:cNvPr id="316" name="Google Shape;316;p14" descr="A picture containing drawing&#10;&#10;Description automatically generated"/>
          <p:cNvPicPr preferRelativeResize="0"/>
          <p:nvPr/>
        </p:nvPicPr>
        <p:blipFill rotWithShape="1">
          <a:blip r:embed="rId7">
            <a:alphaModFix/>
          </a:blip>
          <a:srcRect/>
          <a:stretch/>
        </p:blipFill>
        <p:spPr>
          <a:xfrm>
            <a:off x="10782301" y="6409360"/>
            <a:ext cx="1313093" cy="359459"/>
          </a:xfrm>
          <a:prstGeom prst="rect">
            <a:avLst/>
          </a:prstGeom>
          <a:noFill/>
          <a:ln>
            <a:noFill/>
          </a:ln>
        </p:spPr>
      </p:pic>
      <p:sp>
        <p:nvSpPr>
          <p:cNvPr id="317" name="Google Shape;317;p1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3" name="Google Shape;323;p1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24" name="Google Shape;324;p15"/>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25" name="Google Shape;325;p15"/>
          <p:cNvSpPr/>
          <p:nvPr/>
        </p:nvSpPr>
        <p:spPr>
          <a:xfrm>
            <a:off x="829266" y="2078575"/>
            <a:ext cx="10798627" cy="344709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Lab groups of 2-3 students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Weekly lab report due at </a:t>
            </a:r>
            <a:r>
              <a:rPr lang="en-US" sz="2800" b="0" i="0" u="none" strike="noStrike" cap="none">
                <a:solidFill>
                  <a:schemeClr val="accent6"/>
                </a:solidFill>
                <a:latin typeface="Proxima Nova"/>
                <a:ea typeface="Proxima Nova"/>
                <a:cs typeface="Proxima Nova"/>
                <a:sym typeface="Proxima Nova"/>
              </a:rPr>
              <a:t>11:59 pm </a:t>
            </a:r>
            <a:r>
              <a:rPr lang="en-US" sz="2800" b="0" i="0" u="none" strike="noStrike" cap="none">
                <a:solidFill>
                  <a:schemeClr val="dk1"/>
                </a:solidFill>
                <a:latin typeface="Proxima Nova"/>
                <a:ea typeface="Proxima Nova"/>
                <a:cs typeface="Proxima Nova"/>
                <a:sym typeface="Proxima Nova"/>
              </a:rPr>
              <a:t>on night before the next lab</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Weekly quiz </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Lab material</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Lecture material</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2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Makeup labs requested on EG website</a:t>
            </a:r>
            <a:endParaRPr sz="1400" b="0" i="0" u="none" strike="noStrike" cap="none">
              <a:solidFill>
                <a:srgbClr val="000000"/>
              </a:solidFill>
              <a:latin typeface="Arial"/>
              <a:ea typeface="Arial"/>
              <a:cs typeface="Arial"/>
              <a:sym typeface="Arial"/>
            </a:endParaRPr>
          </a:p>
        </p:txBody>
      </p:sp>
      <p:sp>
        <p:nvSpPr>
          <p:cNvPr id="326" name="Google Shape;326;p15"/>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LABORATORY</a:t>
            </a:r>
            <a:endParaRPr dirty="0">
              <a:sym typeface="Arial"/>
            </a:endParaRPr>
          </a:p>
        </p:txBody>
      </p:sp>
      <p:pic>
        <p:nvPicPr>
          <p:cNvPr id="327" name="Google Shape;327;p15"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28" name="Google Shape;328;p15"/>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6"/>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4" name="Google Shape;334;p16"/>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p16"/>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36" name="Google Shape;336;p16"/>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37" name="Google Shape;337;p16"/>
          <p:cNvPicPr preferRelativeResize="0"/>
          <p:nvPr/>
        </p:nvPicPr>
        <p:blipFill rotWithShape="1">
          <a:blip r:embed="rId4">
            <a:alphaModFix/>
          </a:blip>
          <a:srcRect/>
          <a:stretch/>
        </p:blipFill>
        <p:spPr>
          <a:xfrm>
            <a:off x="8737420" y="2392017"/>
            <a:ext cx="3048000" cy="3048000"/>
          </a:xfrm>
          <a:prstGeom prst="rect">
            <a:avLst/>
          </a:prstGeom>
          <a:noFill/>
          <a:ln>
            <a:noFill/>
          </a:ln>
        </p:spPr>
      </p:pic>
      <p:sp>
        <p:nvSpPr>
          <p:cNvPr id="338" name="Google Shape;338;p16"/>
          <p:cNvSpPr/>
          <p:nvPr/>
        </p:nvSpPr>
        <p:spPr>
          <a:xfrm>
            <a:off x="564107" y="1930858"/>
            <a:ext cx="8719784" cy="397031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Student presentations on labs &amp; projects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Due at </a:t>
            </a:r>
            <a:r>
              <a:rPr lang="en-US" sz="2800" b="1" i="0" u="none" strike="noStrike" cap="none">
                <a:solidFill>
                  <a:schemeClr val="accent6"/>
                </a:solidFill>
                <a:latin typeface="Proxima Nova"/>
                <a:ea typeface="Proxima Nova"/>
                <a:cs typeface="Proxima Nova"/>
                <a:sym typeface="Proxima Nova"/>
              </a:rPr>
              <a:t>11:59 pm </a:t>
            </a:r>
            <a:r>
              <a:rPr lang="en-US" sz="2800" b="0" i="0" u="none" strike="noStrike" cap="none">
                <a:solidFill>
                  <a:schemeClr val="dk1"/>
                </a:solidFill>
                <a:latin typeface="Proxima Nova"/>
                <a:ea typeface="Proxima Nova"/>
                <a:cs typeface="Proxima Nova"/>
                <a:sym typeface="Proxima Nova"/>
              </a:rPr>
              <a:t>the night before recitation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Proxima Nova"/>
              <a:ea typeface="Proxima Nova"/>
              <a:cs typeface="Proxima Nova"/>
              <a:sym typeface="Proxima Nova"/>
            </a:endParaRPr>
          </a:p>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Professor and TA material on becoming a well-rounded engineer:</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Engineering career pathways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Professional skills</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Engineering mindset</a:t>
            </a:r>
            <a:endParaRPr sz="1400" b="0" i="0" u="none" strike="noStrike" cap="none">
              <a:solidFill>
                <a:srgbClr val="000000"/>
              </a:solidFill>
              <a:latin typeface="Arial"/>
              <a:ea typeface="Arial"/>
              <a:cs typeface="Arial"/>
              <a:sym typeface="Arial"/>
            </a:endParaRPr>
          </a:p>
          <a:p>
            <a:pPr marL="800100" marR="0" lvl="1"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Technical writing</a:t>
            </a:r>
            <a:endParaRPr sz="1400" b="0" i="0" u="none" strike="noStrike" cap="none">
              <a:solidFill>
                <a:srgbClr val="000000"/>
              </a:solidFill>
              <a:latin typeface="Arial"/>
              <a:ea typeface="Arial"/>
              <a:cs typeface="Arial"/>
              <a:sym typeface="Arial"/>
            </a:endParaRPr>
          </a:p>
        </p:txBody>
      </p:sp>
      <p:sp>
        <p:nvSpPr>
          <p:cNvPr id="339" name="Google Shape;339;p16"/>
          <p:cNvSpPr txBox="1"/>
          <p:nvPr/>
        </p:nvSpPr>
        <p:spPr>
          <a:xfrm>
            <a:off x="564107" y="631669"/>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RECITATION</a:t>
            </a:r>
            <a:endParaRPr dirty="0">
              <a:sym typeface="Arial"/>
            </a:endParaRPr>
          </a:p>
        </p:txBody>
      </p:sp>
      <p:pic>
        <p:nvPicPr>
          <p:cNvPr id="340" name="Google Shape;340;p16"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41" name="Google Shape;341;p16"/>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1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8" name="Google Shape;348;p17"/>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49" name="Google Shape;349;p17"/>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50" name="Google Shape;350;p17"/>
          <p:cNvPicPr preferRelativeResize="0"/>
          <p:nvPr/>
        </p:nvPicPr>
        <p:blipFill rotWithShape="1">
          <a:blip r:embed="rId4">
            <a:alphaModFix/>
          </a:blip>
          <a:srcRect t="19184" b="20241"/>
          <a:stretch/>
        </p:blipFill>
        <p:spPr>
          <a:xfrm>
            <a:off x="5821905" y="2492977"/>
            <a:ext cx="5531893" cy="3215412"/>
          </a:xfrm>
          <a:prstGeom prst="rect">
            <a:avLst/>
          </a:prstGeom>
          <a:noFill/>
          <a:ln>
            <a:noFill/>
          </a:ln>
        </p:spPr>
      </p:pic>
      <p:sp>
        <p:nvSpPr>
          <p:cNvPr id="351" name="Google Shape;351;p17"/>
          <p:cNvSpPr/>
          <p:nvPr/>
        </p:nvSpPr>
        <p:spPr>
          <a:xfrm>
            <a:off x="564107" y="2792632"/>
            <a:ext cx="5531893" cy="2246769"/>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12-week project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Teams of 2-3 students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Proxima Nova"/>
              <a:ea typeface="Proxima Nova"/>
              <a:cs typeface="Proxima Nova"/>
              <a:sym typeface="Proxima Nova"/>
            </a:endParaRPr>
          </a:p>
          <a:p>
            <a:pPr marL="457200" marR="0" lvl="0" indent="-4572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More info to come</a:t>
            </a:r>
            <a:endParaRPr sz="1400" b="0" i="0" u="none" strike="noStrike" cap="none">
              <a:solidFill>
                <a:srgbClr val="000000"/>
              </a:solidFill>
              <a:latin typeface="Arial"/>
              <a:ea typeface="Arial"/>
              <a:cs typeface="Arial"/>
              <a:sym typeface="Arial"/>
            </a:endParaRPr>
          </a:p>
        </p:txBody>
      </p:sp>
      <p:sp>
        <p:nvSpPr>
          <p:cNvPr id="352" name="Google Shape;352;p17"/>
          <p:cNvSpPr/>
          <p:nvPr/>
        </p:nvSpPr>
        <p:spPr>
          <a:xfrm>
            <a:off x="5798900" y="5827058"/>
            <a:ext cx="5554898"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Figure 1: Sample SLDP RAD project courtesy of EG1003</a:t>
            </a:r>
            <a:endParaRPr sz="1600" b="0" i="0" u="none" strike="noStrike" cap="none">
              <a:solidFill>
                <a:schemeClr val="dk1"/>
              </a:solidFill>
              <a:latin typeface="Proxima Nova"/>
              <a:ea typeface="Proxima Nova"/>
              <a:cs typeface="Proxima Nova"/>
              <a:sym typeface="Proxima Nova"/>
            </a:endParaRPr>
          </a:p>
        </p:txBody>
      </p:sp>
      <p:sp>
        <p:nvSpPr>
          <p:cNvPr id="353" name="Google Shape;353;p17"/>
          <p:cNvSpPr txBox="1"/>
          <p:nvPr/>
        </p:nvSpPr>
        <p:spPr>
          <a:xfrm>
            <a:off x="564107" y="755213"/>
            <a:ext cx="11063786" cy="1437118"/>
          </a:xfrm>
          <a:prstGeom prst="rect">
            <a:avLst/>
          </a:prstGeom>
          <a:noFill/>
          <a:ln>
            <a:noFill/>
          </a:ln>
        </p:spPr>
        <p:txBody>
          <a:bodyPr spcFirstLastPara="1" wrap="square" lIns="91425" tIns="45700" rIns="91425" bIns="45700" anchor="b" anchorCtr="0">
            <a:normAutofit lnSpcReduction="1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SEMESTER-LONG DESIGN PROJECT (SLDP)</a:t>
            </a:r>
            <a:endParaRPr dirty="0">
              <a:sym typeface="Arial"/>
            </a:endParaRPr>
          </a:p>
        </p:txBody>
      </p:sp>
      <p:pic>
        <p:nvPicPr>
          <p:cNvPr id="354" name="Google Shape;354;p17"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355" name="Google Shape;355;p17"/>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18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1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1" name="Google Shape;361;p1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2" name="Google Shape;362;p18"/>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63" name="Google Shape;363;p18"/>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4" name="Google Shape;364;p18"/>
          <p:cNvSpPr txBox="1"/>
          <p:nvPr/>
        </p:nvSpPr>
        <p:spPr>
          <a:xfrm>
            <a:off x="564107" y="755213"/>
            <a:ext cx="11063786" cy="903905"/>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a:sym typeface="Montserrat Medium"/>
              </a:rPr>
              <a:t>PROFESSIONAL SKILLS</a:t>
            </a:r>
            <a:endParaRPr>
              <a:sym typeface="Arial"/>
            </a:endParaRPr>
          </a:p>
        </p:txBody>
      </p:sp>
      <p:pic>
        <p:nvPicPr>
          <p:cNvPr id="365" name="Google Shape;365;p18"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66" name="Google Shape;366;p1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19</a:t>
            </a:r>
            <a:endParaRPr sz="1600" b="0" i="0" u="none" strike="noStrike" cap="none">
              <a:solidFill>
                <a:schemeClr val="dk1"/>
              </a:solidFill>
              <a:latin typeface="Proxima Nova"/>
              <a:ea typeface="Proxima Nova"/>
              <a:cs typeface="Proxima Nova"/>
              <a:sym typeface="Proxima Nova"/>
            </a:endParaRPr>
          </a:p>
        </p:txBody>
      </p:sp>
      <p:pic>
        <p:nvPicPr>
          <p:cNvPr id="367" name="Google Shape;367;p18"/>
          <p:cNvPicPr preferRelativeResize="0"/>
          <p:nvPr/>
        </p:nvPicPr>
        <p:blipFill rotWithShape="1">
          <a:blip r:embed="rId5">
            <a:alphaModFix/>
          </a:blip>
          <a:srcRect/>
          <a:stretch/>
        </p:blipFill>
        <p:spPr>
          <a:xfrm>
            <a:off x="5158894" y="2321152"/>
            <a:ext cx="6224773" cy="3099400"/>
          </a:xfrm>
          <a:prstGeom prst="rect">
            <a:avLst/>
          </a:prstGeom>
          <a:noFill/>
          <a:ln>
            <a:noFill/>
          </a:ln>
        </p:spPr>
      </p:pic>
      <p:sp>
        <p:nvSpPr>
          <p:cNvPr id="368" name="Google Shape;368;p18"/>
          <p:cNvSpPr txBox="1"/>
          <p:nvPr/>
        </p:nvSpPr>
        <p:spPr>
          <a:xfrm>
            <a:off x="1307822" y="5206690"/>
            <a:ext cx="1132668"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a:ea typeface="Montserrat"/>
                <a:cs typeface="Montserrat"/>
                <a:sym typeface="Montserrat"/>
              </a:rPr>
              <a:t>Expecting Quality</a:t>
            </a:r>
            <a:endParaRPr sz="1400" b="0" i="0" u="none" strike="noStrike" cap="none">
              <a:solidFill>
                <a:schemeClr val="dk1"/>
              </a:solidFill>
              <a:latin typeface="Arial"/>
              <a:ea typeface="Arial"/>
              <a:cs typeface="Arial"/>
              <a:sym typeface="Arial"/>
            </a:endParaRPr>
          </a:p>
        </p:txBody>
      </p:sp>
      <p:sp>
        <p:nvSpPr>
          <p:cNvPr id="369" name="Google Shape;369;p18"/>
          <p:cNvSpPr txBox="1"/>
          <p:nvPr/>
        </p:nvSpPr>
        <p:spPr>
          <a:xfrm>
            <a:off x="3712194" y="4729636"/>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a:ea typeface="Montserrat"/>
                <a:cs typeface="Montserrat"/>
                <a:sym typeface="Montserrat"/>
              </a:rPr>
              <a:t>Keeping the Team on Track</a:t>
            </a:r>
            <a:endParaRPr sz="1400" b="0" i="0" u="none" strike="noStrike" cap="none">
              <a:solidFill>
                <a:schemeClr val="dk1"/>
              </a:solidFill>
              <a:latin typeface="Arial"/>
              <a:ea typeface="Arial"/>
              <a:cs typeface="Arial"/>
              <a:sym typeface="Arial"/>
            </a:endParaRPr>
          </a:p>
        </p:txBody>
      </p:sp>
      <p:sp>
        <p:nvSpPr>
          <p:cNvPr id="370" name="Google Shape;370;p18"/>
          <p:cNvSpPr txBox="1"/>
          <p:nvPr/>
        </p:nvSpPr>
        <p:spPr>
          <a:xfrm>
            <a:off x="3617382" y="2551565"/>
            <a:ext cx="1429265"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a:ea typeface="Montserrat"/>
                <a:cs typeface="Montserrat"/>
                <a:sym typeface="Montserrat"/>
              </a:rPr>
              <a:t>Interacting with Teammates</a:t>
            </a:r>
            <a:endParaRPr sz="1400" b="0" i="0" u="none" strike="noStrike" cap="none">
              <a:solidFill>
                <a:schemeClr val="dk1"/>
              </a:solidFill>
              <a:latin typeface="Arial"/>
              <a:ea typeface="Arial"/>
              <a:cs typeface="Arial"/>
              <a:sym typeface="Arial"/>
            </a:endParaRPr>
          </a:p>
        </p:txBody>
      </p:sp>
      <p:sp>
        <p:nvSpPr>
          <p:cNvPr id="371" name="Google Shape;371;p18"/>
          <p:cNvSpPr txBox="1"/>
          <p:nvPr/>
        </p:nvSpPr>
        <p:spPr>
          <a:xfrm>
            <a:off x="1388544" y="2102124"/>
            <a:ext cx="211659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a:ea typeface="Montserrat"/>
                <a:cs typeface="Montserrat"/>
                <a:sym typeface="Montserrat"/>
              </a:rPr>
              <a:t>Contributing to the Team’s Work</a:t>
            </a:r>
            <a:endParaRPr sz="1400" b="0" i="0" u="none" strike="noStrike" cap="none">
              <a:solidFill>
                <a:schemeClr val="dk1"/>
              </a:solidFill>
              <a:latin typeface="Arial"/>
              <a:ea typeface="Arial"/>
              <a:cs typeface="Arial"/>
              <a:sym typeface="Arial"/>
            </a:endParaRPr>
          </a:p>
        </p:txBody>
      </p:sp>
      <p:sp>
        <p:nvSpPr>
          <p:cNvPr id="372" name="Google Shape;372;p18"/>
          <p:cNvSpPr txBox="1"/>
          <p:nvPr/>
        </p:nvSpPr>
        <p:spPr>
          <a:xfrm>
            <a:off x="413923" y="3244419"/>
            <a:ext cx="1132668"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Montserrat"/>
                <a:ea typeface="Montserrat"/>
                <a:cs typeface="Montserrat"/>
                <a:sym typeface="Montserrat"/>
              </a:rPr>
              <a:t>Having Relevant KSAs</a:t>
            </a:r>
            <a:endParaRPr sz="1400" b="0" i="0" u="none" strike="noStrike" cap="none">
              <a:solidFill>
                <a:schemeClr val="dk1"/>
              </a:solidFill>
              <a:latin typeface="Arial"/>
              <a:ea typeface="Arial"/>
              <a:cs typeface="Arial"/>
              <a:sym typeface="Arial"/>
            </a:endParaRPr>
          </a:p>
        </p:txBody>
      </p:sp>
      <p:pic>
        <p:nvPicPr>
          <p:cNvPr id="373" name="Google Shape;373;p18"/>
          <p:cNvPicPr preferRelativeResize="0"/>
          <p:nvPr/>
        </p:nvPicPr>
        <p:blipFill rotWithShape="1">
          <a:blip r:embed="rId6">
            <a:alphaModFix/>
          </a:blip>
          <a:srcRect/>
          <a:stretch/>
        </p:blipFill>
        <p:spPr>
          <a:xfrm>
            <a:off x="1315355" y="2494756"/>
            <a:ext cx="2842522" cy="28425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1651379" y="631669"/>
            <a:ext cx="8889242" cy="965147"/>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AGENDA</a:t>
            </a:r>
            <a:endParaRPr sz="5400" dirty="0">
              <a:latin typeface="Gotham Medium" pitchFamily="50" charset="0"/>
              <a:ea typeface="Montserrat Medium"/>
              <a:cs typeface="Montserrat Medium"/>
            </a:endParaRPr>
          </a:p>
        </p:txBody>
      </p:sp>
      <p:sp>
        <p:nvSpPr>
          <p:cNvPr id="101" name="Google Shape;101;p2"/>
          <p:cNvSpPr txBox="1">
            <a:spLocks noGrp="1"/>
          </p:cNvSpPr>
          <p:nvPr>
            <p:ph type="subTitle" idx="1"/>
          </p:nvPr>
        </p:nvSpPr>
        <p:spPr>
          <a:xfrm>
            <a:off x="1378424" y="1968117"/>
            <a:ext cx="9435151" cy="3556324"/>
          </a:xfrm>
          <a:prstGeom prst="rect">
            <a:avLst/>
          </a:prstGeom>
          <a:noFill/>
          <a:ln>
            <a:noFill/>
          </a:ln>
        </p:spPr>
        <p:txBody>
          <a:bodyPr spcFirstLastPara="1" wrap="square" lIns="91425" tIns="45700" rIns="91425" bIns="45700" anchor="ctr" anchorCtr="0">
            <a:normAutofit/>
          </a:bodyPr>
          <a:lstStyle/>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Recitation Presentation Overview</a:t>
            </a:r>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Engineering Curriculum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Course Overview</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Academic Honesty &amp; Plagiarism</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Write a Lab Report</a:t>
            </a:r>
            <a:endParaRPr sz="2800">
              <a:latin typeface="Proxima Nova"/>
              <a:ea typeface="Proxima Nova"/>
              <a:cs typeface="Proxima Nova"/>
              <a:sym typeface="Proxima Nova"/>
            </a:endParaRPr>
          </a:p>
          <a:p>
            <a:pPr marL="342900" lvl="0" indent="-342900" algn="l" rtl="0">
              <a:lnSpc>
                <a:spcPct val="90000"/>
              </a:lnSpc>
              <a:spcBef>
                <a:spcPts val="1000"/>
              </a:spcBef>
              <a:spcAft>
                <a:spcPts val="0"/>
              </a:spcAft>
              <a:buSzPts val="2800"/>
              <a:buFont typeface="Arial"/>
              <a:buChar char="•"/>
            </a:pPr>
            <a:r>
              <a:rPr lang="en-US" sz="2800">
                <a:latin typeface="Proxima Nova"/>
                <a:ea typeface="Proxima Nova"/>
                <a:cs typeface="Proxima Nova"/>
                <a:sym typeface="Proxima Nova"/>
              </a:rPr>
              <a:t>How to Give a Recitation Presentation</a:t>
            </a:r>
            <a:endParaRPr/>
          </a:p>
        </p:txBody>
      </p:sp>
      <p:cxnSp>
        <p:nvCxnSpPr>
          <p:cNvPr id="102" name="Google Shape;102;p2"/>
          <p:cNvCxnSpPr/>
          <p:nvPr/>
        </p:nvCxnSpPr>
        <p:spPr>
          <a:xfrm>
            <a:off x="931362" y="2384981"/>
            <a:ext cx="0" cy="2722596"/>
          </a:xfrm>
          <a:prstGeom prst="straightConnector1">
            <a:avLst/>
          </a:prstGeom>
          <a:noFill/>
          <a:ln w="9525" cap="flat" cmpd="sng">
            <a:solidFill>
              <a:srgbClr val="7030A0"/>
            </a:solidFill>
            <a:prstDash val="solid"/>
            <a:miter lim="800000"/>
            <a:headEnd type="none" w="sm" len="sm"/>
            <a:tailEnd type="none" w="sm" len="sm"/>
          </a:ln>
        </p:spPr>
      </p:cxnSp>
      <p:sp>
        <p:nvSpPr>
          <p:cNvPr id="103" name="Google Shape;103;p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05" name="Google Shape;105;p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06" name="Google Shape;106;p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107" name="Google Shape;107;p2"/>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p1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0" name="Google Shape;380;p1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81" name="Google Shape;381;p19"/>
          <p:cNvSpPr txBox="1"/>
          <p:nvPr/>
        </p:nvSpPr>
        <p:spPr>
          <a:xfrm>
            <a:off x="564107" y="755213"/>
            <a:ext cx="11063786" cy="903905"/>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JOB APPLICATION PRACTICE</a:t>
            </a:r>
            <a:endParaRPr dirty="0">
              <a:sym typeface="Arial"/>
            </a:endParaRPr>
          </a:p>
        </p:txBody>
      </p:sp>
      <p:pic>
        <p:nvPicPr>
          <p:cNvPr id="382" name="Google Shape;382;p19"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83" name="Google Shape;383;p1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20</a:t>
            </a:r>
            <a:endParaRPr sz="1400" b="0" i="0" u="none" strike="noStrike" cap="none">
              <a:solidFill>
                <a:srgbClr val="000000"/>
              </a:solidFill>
              <a:latin typeface="Arial"/>
              <a:ea typeface="Arial"/>
              <a:cs typeface="Arial"/>
              <a:sym typeface="Arial"/>
            </a:endParaRPr>
          </a:p>
        </p:txBody>
      </p:sp>
      <p:sp>
        <p:nvSpPr>
          <p:cNvPr id="384" name="Google Shape;384;p19"/>
          <p:cNvSpPr/>
          <p:nvPr/>
        </p:nvSpPr>
        <p:spPr>
          <a:xfrm>
            <a:off x="471509" y="2047936"/>
            <a:ext cx="6081790" cy="3647112"/>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Tandon Career Services Lecture</a:t>
            </a:r>
            <a:endParaRPr sz="2800" b="0" i="0" u="none" strike="noStrike" cap="none">
              <a:solidFill>
                <a:schemeClr val="dk1"/>
              </a:solidFill>
              <a:latin typeface="Proxima Nova"/>
              <a:ea typeface="Proxima Nova"/>
              <a:cs typeface="Proxima Nova"/>
              <a:sym typeface="Proxima Nova"/>
            </a:endParaRPr>
          </a:p>
          <a:p>
            <a:pPr marL="4572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Writing Consultant Presentations</a:t>
            </a:r>
            <a:endParaRPr sz="2800" b="0" i="0" u="none" strike="noStrike" cap="none">
              <a:solidFill>
                <a:schemeClr val="dk1"/>
              </a:solidFill>
              <a:latin typeface="Proxima Nova"/>
              <a:ea typeface="Proxima Nova"/>
              <a:cs typeface="Proxima Nova"/>
              <a:sym typeface="Proxima Nova"/>
            </a:endParaRPr>
          </a:p>
          <a:p>
            <a:pPr marL="4572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Compile a Mock Job Application</a:t>
            </a:r>
            <a:endParaRPr/>
          </a:p>
          <a:p>
            <a:pPr marL="9144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Resume</a:t>
            </a:r>
            <a:endParaRPr/>
          </a:p>
          <a:p>
            <a:pPr marL="9144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Cover Letter</a:t>
            </a:r>
            <a:endParaRPr/>
          </a:p>
          <a:p>
            <a:pPr marL="9144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LinkedIn Profile</a:t>
            </a:r>
            <a:endParaRPr/>
          </a:p>
          <a:p>
            <a:pPr marL="914400" marR="0" lvl="0" indent="-457200" algn="l" rtl="0">
              <a:lnSpc>
                <a:spcPct val="100000"/>
              </a:lnSpc>
              <a:spcBef>
                <a:spcPts val="6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ePortfolio</a:t>
            </a:r>
            <a:endParaRPr sz="2800" b="0" i="0" u="none" strike="noStrike" cap="none">
              <a:solidFill>
                <a:schemeClr val="dk1"/>
              </a:solidFill>
              <a:latin typeface="Proxima Nova"/>
              <a:ea typeface="Proxima Nova"/>
              <a:cs typeface="Proxima Nova"/>
              <a:sym typeface="Proxima Nova"/>
            </a:endParaRPr>
          </a:p>
        </p:txBody>
      </p:sp>
      <p:pic>
        <p:nvPicPr>
          <p:cNvPr id="385" name="Google Shape;385;p19" descr="File:LinkedIn Logo.svg - Wikimedia Commons"/>
          <p:cNvPicPr preferRelativeResize="0"/>
          <p:nvPr/>
        </p:nvPicPr>
        <p:blipFill rotWithShape="1">
          <a:blip r:embed="rId5">
            <a:alphaModFix/>
          </a:blip>
          <a:srcRect/>
          <a:stretch/>
        </p:blipFill>
        <p:spPr>
          <a:xfrm>
            <a:off x="6900467" y="2396468"/>
            <a:ext cx="4344993" cy="1179598"/>
          </a:xfrm>
          <a:prstGeom prst="rect">
            <a:avLst/>
          </a:prstGeom>
          <a:noFill/>
          <a:ln>
            <a:noFill/>
          </a:ln>
        </p:spPr>
      </p:pic>
      <p:pic>
        <p:nvPicPr>
          <p:cNvPr id="386" name="Google Shape;386;p19" descr="Handshake | Pomona College in Claremont, California - Pomona College"/>
          <p:cNvPicPr preferRelativeResize="0"/>
          <p:nvPr/>
        </p:nvPicPr>
        <p:blipFill rotWithShape="1">
          <a:blip r:embed="rId6">
            <a:alphaModFix/>
          </a:blip>
          <a:srcRect/>
          <a:stretch/>
        </p:blipFill>
        <p:spPr>
          <a:xfrm>
            <a:off x="6598115" y="3909117"/>
            <a:ext cx="5029778" cy="9975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2" name="Google Shape;392;p20"/>
          <p:cNvSpPr/>
          <p:nvPr/>
        </p:nvSpPr>
        <p:spPr>
          <a:xfrm>
            <a:off x="-1" y="6323329"/>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3" name="Google Shape;393;p2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394" name="Google Shape;394;p20"/>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95" name="Google Shape;395;p20"/>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Proxima Nova"/>
              <a:ea typeface="Proxima Nova"/>
              <a:cs typeface="Proxima Nova"/>
              <a:sym typeface="Proxima Nova"/>
            </a:endParaRPr>
          </a:p>
        </p:txBody>
      </p:sp>
      <p:graphicFrame>
        <p:nvGraphicFramePr>
          <p:cNvPr id="396" name="Google Shape;396;p20"/>
          <p:cNvGraphicFramePr/>
          <p:nvPr/>
        </p:nvGraphicFramePr>
        <p:xfrm>
          <a:off x="231274" y="1649754"/>
          <a:ext cx="11723925" cy="4145360"/>
        </p:xfrm>
        <a:graphic>
          <a:graphicData uri="http://schemas.openxmlformats.org/drawingml/2006/table">
            <a:tbl>
              <a:tblPr firstRow="1" bandRow="1">
                <a:noFill/>
                <a:tableStyleId>{97381570-EEFE-44A4-B708-044962187DF9}</a:tableStyleId>
              </a:tblPr>
              <a:tblGrid>
                <a:gridCol w="6314250"/>
                <a:gridCol w="5409675"/>
              </a:tblGrid>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latin typeface="Proxima Nova"/>
                          <a:ea typeface="Proxima Nova"/>
                          <a:cs typeface="Proxima Nova"/>
                          <a:sym typeface="Proxima Nova"/>
                        </a:rPr>
                        <a:t>Item</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Percentage of Grade</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TA Lab Reports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15%</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WC Lab Reports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15%</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Lab Quizzes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5%</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Recitation Presentations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15%</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Semester-Long Design Project</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30%</a:t>
                      </a:r>
                      <a:endParaRPr sz="14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Proxima Nova"/>
                          <a:ea typeface="Proxima Nova"/>
                          <a:cs typeface="Proxima Nova"/>
                          <a:sym typeface="Proxima Nova"/>
                        </a:rPr>
                        <a:t>Professional Development</a:t>
                      </a:r>
                      <a:endParaRPr sz="2800" b="0" i="0" u="none" strike="noStrike" cap="none">
                        <a:solidFill>
                          <a:schemeClr val="dk1"/>
                        </a:solidFill>
                        <a:latin typeface="Proxima Nova"/>
                        <a:ea typeface="Proxima Nova"/>
                        <a:cs typeface="Proxima Nova"/>
                        <a:sym typeface="Proxima Nova"/>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Proxima Nova"/>
                          <a:ea typeface="Proxima Nova"/>
                          <a:cs typeface="Proxima Nova"/>
                          <a:sym typeface="Proxima Nova"/>
                        </a:rPr>
                        <a:t>10%</a:t>
                      </a:r>
                      <a:endParaRPr sz="2800" b="0" i="0" u="none" strike="noStrike" cap="none">
                        <a:solidFill>
                          <a:schemeClr val="dk1"/>
                        </a:solidFill>
                        <a:latin typeface="Proxima Nova"/>
                        <a:ea typeface="Proxima Nova"/>
                        <a:cs typeface="Proxima Nova"/>
                        <a:sym typeface="Proxima Nova"/>
                      </a:endParaRPr>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latin typeface="Proxima Nova"/>
                          <a:ea typeface="Proxima Nova"/>
                          <a:cs typeface="Proxima Nova"/>
                          <a:sym typeface="Proxima Nova"/>
                        </a:rPr>
                        <a:t>Lecture Attendance</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latin typeface="Proxima Nova"/>
                          <a:ea typeface="Proxima Nova"/>
                          <a:cs typeface="Proxima Nova"/>
                          <a:sym typeface="Proxima Nova"/>
                        </a:rPr>
                        <a:t>10% </a:t>
                      </a:r>
                      <a:endParaRPr sz="1400" u="none" strike="noStrike" cap="none"/>
                    </a:p>
                  </a:txBody>
                  <a:tcPr marL="91450" marR="91450" marT="45725" marB="45725"/>
                </a:tc>
              </a:tr>
            </a:tbl>
          </a:graphicData>
        </a:graphic>
      </p:graphicFrame>
      <p:sp>
        <p:nvSpPr>
          <p:cNvPr id="397" name="Google Shape;397;p20"/>
          <p:cNvSpPr txBox="1"/>
          <p:nvPr/>
        </p:nvSpPr>
        <p:spPr>
          <a:xfrm>
            <a:off x="561344" y="616463"/>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GRADING BREAKDOWN</a:t>
            </a:r>
            <a:endParaRPr dirty="0">
              <a:sym typeface="Arial"/>
            </a:endParaRPr>
          </a:p>
        </p:txBody>
      </p:sp>
      <p:pic>
        <p:nvPicPr>
          <p:cNvPr id="398" name="Google Shape;398;p2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399" name="Google Shape;399;p2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1"/>
          <p:cNvSpPr txBox="1">
            <a:spLocks noGrp="1"/>
          </p:cNvSpPr>
          <p:nvPr>
            <p:ph type="subTitle" idx="1"/>
          </p:nvPr>
        </p:nvSpPr>
        <p:spPr>
          <a:xfrm>
            <a:off x="773073" y="2083021"/>
            <a:ext cx="5849266" cy="391789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6"/>
              </a:buClr>
              <a:buSzPts val="3200"/>
              <a:buNone/>
            </a:pPr>
            <a:r>
              <a:rPr lang="en-US" sz="3200">
                <a:solidFill>
                  <a:schemeClr val="accent6"/>
                </a:solidFill>
                <a:latin typeface="Proxima Nova"/>
                <a:ea typeface="Proxima Nova"/>
                <a:cs typeface="Proxima Nova"/>
                <a:sym typeface="Proxima Nova"/>
              </a:rPr>
              <a:t>EG1004 Website</a:t>
            </a:r>
            <a:br>
              <a:rPr lang="en-US" sz="3200">
                <a:solidFill>
                  <a:schemeClr val="accent6"/>
                </a:solidFill>
                <a:latin typeface="Proxima Nova"/>
                <a:ea typeface="Proxima Nova"/>
                <a:cs typeface="Proxima Nova"/>
                <a:sym typeface="Proxima Nova"/>
              </a:rPr>
            </a:br>
            <a:r>
              <a:rPr lang="en-US" sz="3200">
                <a:solidFill>
                  <a:schemeClr val="accent6"/>
                </a:solidFill>
                <a:latin typeface="Proxima Nova"/>
                <a:ea typeface="Proxima Nova"/>
                <a:cs typeface="Proxima Nova"/>
                <a:sym typeface="Proxima Nova"/>
              </a:rPr>
              <a:t>eg.poly.edu</a:t>
            </a:r>
            <a:endParaRPr/>
          </a:p>
          <a:p>
            <a:pPr marL="0" lvl="0" indent="0" algn="ctr" rtl="0">
              <a:lnSpc>
                <a:spcPct val="90000"/>
              </a:lnSpc>
              <a:spcBef>
                <a:spcPts val="1000"/>
              </a:spcBef>
              <a:spcAft>
                <a:spcPts val="0"/>
              </a:spcAft>
              <a:buClr>
                <a:schemeClr val="dk1"/>
              </a:buClr>
              <a:buSzPts val="900"/>
              <a:buNone/>
            </a:pPr>
            <a:endParaRPr sz="900">
              <a:latin typeface="Proxima Nova"/>
              <a:ea typeface="Proxima Nova"/>
              <a:cs typeface="Proxima Nova"/>
              <a:sym typeface="Proxima Nova"/>
            </a:endParaRPr>
          </a:p>
          <a:p>
            <a:pPr marL="457200" lvl="0" indent="-457200" algn="l" rtl="0">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Assignment submission</a:t>
            </a:r>
            <a:endParaRPr/>
          </a:p>
          <a:p>
            <a:pPr marL="457200" lvl="0" indent="-457200" algn="l" rtl="0">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Course announcements</a:t>
            </a:r>
            <a:endParaRPr/>
          </a:p>
          <a:p>
            <a:pPr marL="457200" lvl="0" indent="-457200" algn="l" rtl="0">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Syllabus &amp; schedule</a:t>
            </a:r>
            <a:endParaRPr/>
          </a:p>
          <a:p>
            <a:pPr marL="457200" lvl="0" indent="-457200" algn="l" rtl="0">
              <a:lnSpc>
                <a:spcPct val="90000"/>
              </a:lnSpc>
              <a:spcBef>
                <a:spcPts val="1000"/>
              </a:spcBef>
              <a:spcAft>
                <a:spcPts val="0"/>
              </a:spcAft>
              <a:buClr>
                <a:schemeClr val="dk1"/>
              </a:buClr>
              <a:buSzPts val="2800"/>
              <a:buFont typeface="Arial"/>
              <a:buChar char="•"/>
            </a:pPr>
            <a:r>
              <a:rPr lang="en-US" sz="2800">
                <a:latin typeface="Proxima Nova"/>
                <a:ea typeface="Proxima Nova"/>
                <a:cs typeface="Proxima Nova"/>
                <a:sym typeface="Proxima Nova"/>
              </a:rPr>
              <a:t>Grades</a:t>
            </a:r>
            <a:endParaRPr/>
          </a:p>
        </p:txBody>
      </p:sp>
      <p:sp>
        <p:nvSpPr>
          <p:cNvPr id="405" name="Google Shape;405;p21"/>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6" name="Google Shape;406;p21"/>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7" name="Google Shape;407;p21"/>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408" name="Google Shape;408;p21"/>
          <p:cNvSpPr txBox="1"/>
          <p:nvPr/>
        </p:nvSpPr>
        <p:spPr>
          <a:xfrm>
            <a:off x="9402417" y="3916017"/>
            <a:ext cx="18473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9" name="Google Shape;409;p21"/>
          <p:cNvSpPr txBox="1"/>
          <p:nvPr/>
        </p:nvSpPr>
        <p:spPr>
          <a:xfrm>
            <a:off x="6622339" y="2337293"/>
            <a:ext cx="574488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Proxima Nova"/>
              <a:ea typeface="Proxima Nova"/>
              <a:cs typeface="Proxima Nova"/>
              <a:sym typeface="Proxima Nova"/>
            </a:endParaRPr>
          </a:p>
        </p:txBody>
      </p:sp>
      <p:sp>
        <p:nvSpPr>
          <p:cNvPr id="410" name="Google Shape;410;p21"/>
          <p:cNvSpPr txBox="1"/>
          <p:nvPr/>
        </p:nvSpPr>
        <p:spPr>
          <a:xfrm>
            <a:off x="6135189" y="2337293"/>
            <a:ext cx="5849266" cy="391789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accent6"/>
              </a:buClr>
              <a:buSzPts val="3200"/>
              <a:buFont typeface="Arial"/>
              <a:buNone/>
            </a:pPr>
            <a:r>
              <a:rPr lang="en-US" sz="3200" b="0" i="0" u="none" strike="noStrike" cap="none">
                <a:solidFill>
                  <a:schemeClr val="accent6"/>
                </a:solidFill>
                <a:latin typeface="Proxima Nova"/>
                <a:ea typeface="Proxima Nova"/>
                <a:cs typeface="Proxima Nova"/>
                <a:sym typeface="Proxima Nova"/>
              </a:rPr>
              <a:t>EG1004 Lab Manual manual.eg.poly.edu</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1000"/>
              </a:spcBef>
              <a:spcAft>
                <a:spcPts val="0"/>
              </a:spcAft>
              <a:buClr>
                <a:schemeClr val="dk1"/>
              </a:buClr>
              <a:buSzPts val="900"/>
              <a:buFont typeface="Arial"/>
              <a:buNone/>
            </a:pPr>
            <a:endParaRPr sz="900" b="0" i="0" u="none" strike="noStrike" cap="none">
              <a:solidFill>
                <a:schemeClr val="dk1"/>
              </a:solidFill>
              <a:latin typeface="Proxima Nova"/>
              <a:ea typeface="Proxima Nova"/>
              <a:cs typeface="Proxima Nova"/>
              <a:sym typeface="Proxima Nova"/>
            </a:endParaRPr>
          </a:p>
          <a:p>
            <a:pPr marL="457200" marR="0" lvl="0" indent="-4572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Lab &amp; project information</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Course material &amp; presentations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Course policies</a:t>
            </a:r>
            <a:endParaRPr sz="1400" b="0" i="0" u="none" strike="noStrike" cap="none">
              <a:solidFill>
                <a:srgbClr val="000000"/>
              </a:solidFill>
              <a:latin typeface="Arial"/>
              <a:ea typeface="Arial"/>
              <a:cs typeface="Arial"/>
              <a:sym typeface="Arial"/>
            </a:endParaRPr>
          </a:p>
          <a:p>
            <a:pPr marL="457200" marR="0" lvl="0" indent="-457200" algn="l" rtl="0">
              <a:lnSpc>
                <a:spcPct val="9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Help and how-tos</a:t>
            </a:r>
            <a:endParaRPr sz="2800" b="0" i="0" u="none" strike="noStrike" cap="none">
              <a:solidFill>
                <a:schemeClr val="dk1"/>
              </a:solidFill>
              <a:latin typeface="Proxima Nova"/>
              <a:ea typeface="Proxima Nova"/>
              <a:cs typeface="Proxima Nova"/>
              <a:sym typeface="Proxima Nova"/>
            </a:endParaRPr>
          </a:p>
          <a:p>
            <a:pPr marL="457200" marR="0" lvl="0" indent="-254000" algn="l" rtl="0">
              <a:lnSpc>
                <a:spcPct val="90000"/>
              </a:lnSpc>
              <a:spcBef>
                <a:spcPts val="1000"/>
              </a:spcBef>
              <a:spcAft>
                <a:spcPts val="0"/>
              </a:spcAft>
              <a:buClr>
                <a:schemeClr val="dk1"/>
              </a:buClr>
              <a:buSzPts val="3200"/>
              <a:buFont typeface="Arial"/>
              <a:buNone/>
            </a:pPr>
            <a:endParaRPr sz="3200" b="1" i="0" u="none" strike="noStrike" cap="none">
              <a:solidFill>
                <a:schemeClr val="dk1"/>
              </a:solidFill>
              <a:latin typeface="Proxima Nova"/>
              <a:ea typeface="Proxima Nova"/>
              <a:cs typeface="Proxima Nova"/>
              <a:sym typeface="Proxima Nova"/>
            </a:endParaRPr>
          </a:p>
        </p:txBody>
      </p:sp>
      <p:sp>
        <p:nvSpPr>
          <p:cNvPr id="411" name="Google Shape;411;p21"/>
          <p:cNvSpPr txBox="1"/>
          <p:nvPr/>
        </p:nvSpPr>
        <p:spPr>
          <a:xfrm>
            <a:off x="564107" y="647998"/>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COURSE RESOURCES</a:t>
            </a:r>
            <a:endParaRPr dirty="0">
              <a:sym typeface="Arial"/>
            </a:endParaRPr>
          </a:p>
        </p:txBody>
      </p:sp>
      <p:pic>
        <p:nvPicPr>
          <p:cNvPr id="412" name="Google Shape;412;p21"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413" name="Google Shape;413;p21"/>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22</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2"/>
          <p:cNvSpPr txBox="1">
            <a:spLocks noGrp="1"/>
          </p:cNvSpPr>
          <p:nvPr>
            <p:ph type="ctrTitle"/>
          </p:nvPr>
        </p:nvSpPr>
        <p:spPr>
          <a:xfrm>
            <a:off x="892629" y="2834643"/>
            <a:ext cx="10406742" cy="923519"/>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QUESTIONS?</a:t>
            </a:r>
            <a:endParaRPr sz="5400" dirty="0">
              <a:latin typeface="Gotham Medium" pitchFamily="50" charset="0"/>
              <a:ea typeface="Montserrat Medium"/>
              <a:cs typeface="Montserrat Medium"/>
            </a:endParaRPr>
          </a:p>
        </p:txBody>
      </p:sp>
      <p:cxnSp>
        <p:nvCxnSpPr>
          <p:cNvPr id="419" name="Google Shape;419;p22"/>
          <p:cNvCxnSpPr/>
          <p:nvPr/>
        </p:nvCxnSpPr>
        <p:spPr>
          <a:xfrm>
            <a:off x="4669971" y="3989354"/>
            <a:ext cx="2852058" cy="0"/>
          </a:xfrm>
          <a:prstGeom prst="straightConnector1">
            <a:avLst/>
          </a:prstGeom>
          <a:noFill/>
          <a:ln w="9525" cap="flat" cmpd="sng">
            <a:solidFill>
              <a:srgbClr val="7030A0"/>
            </a:solidFill>
            <a:prstDash val="solid"/>
            <a:miter lim="800000"/>
            <a:headEnd type="none" w="sm" len="sm"/>
            <a:tailEnd type="none" w="sm" len="sm"/>
          </a:ln>
        </p:spPr>
      </p:cxnSp>
      <p:sp>
        <p:nvSpPr>
          <p:cNvPr id="420" name="Google Shape;420;p22"/>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1" name="Google Shape;421;p22"/>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22" name="Google Shape;422;p22"/>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423" name="Google Shape;423;p22"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EG 1004 RECITATION </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INTRO PRESENTATIONS</a:t>
            </a:r>
            <a:br>
              <a:rPr lang="en-US" sz="5400" dirty="0">
                <a:latin typeface="Gotham Medium" pitchFamily="50" charset="0"/>
                <a:ea typeface="Montserrat Medium"/>
                <a:cs typeface="Montserrat Medium"/>
                <a:sym typeface="Montserrat Medium"/>
              </a:rPr>
            </a:br>
            <a:r>
              <a:rPr lang="en-US" sz="5400" dirty="0">
                <a:latin typeface="Gotham Medium" pitchFamily="50" charset="0"/>
                <a:ea typeface="Montserrat Medium"/>
                <a:cs typeface="Montserrat Medium"/>
                <a:sym typeface="Montserrat Medium"/>
              </a:rPr>
              <a:t>OVERVIEW</a:t>
            </a:r>
            <a:endParaRPr sz="5400" dirty="0">
              <a:latin typeface="Gotham Medium" pitchFamily="50" charset="0"/>
              <a:ea typeface="Montserrat Medium"/>
              <a:cs typeface="Montserrat Medium"/>
            </a:endParaRPr>
          </a:p>
        </p:txBody>
      </p:sp>
      <p:cxnSp>
        <p:nvCxnSpPr>
          <p:cNvPr id="113" name="Google Shape;113;p3"/>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14" name="Google Shape;114;p3"/>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3"/>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3"/>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17" name="Google Shape;117;p3"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4" name="Google Shape;124;p4"/>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27" name="Google Shape;127;p4"/>
          <p:cNvSpPr txBox="1"/>
          <p:nvPr/>
        </p:nvSpPr>
        <p:spPr>
          <a:xfrm>
            <a:off x="1406324" y="535053"/>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SKILLS FOR EG 1004</a:t>
            </a:r>
            <a:endParaRPr sz="4200" dirty="0">
              <a:sym typeface="Arial"/>
            </a:endParaRPr>
          </a:p>
        </p:txBody>
      </p:sp>
      <p:sp>
        <p:nvSpPr>
          <p:cNvPr id="128" name="Google Shape;128;p4"/>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4</a:t>
            </a:r>
            <a:endParaRPr sz="1400" b="0" i="0" u="none" strike="noStrike" cap="none">
              <a:solidFill>
                <a:srgbClr val="000000"/>
              </a:solidFill>
              <a:latin typeface="Arial"/>
              <a:ea typeface="Arial"/>
              <a:cs typeface="Arial"/>
              <a:sym typeface="Arial"/>
            </a:endParaRPr>
          </a:p>
        </p:txBody>
      </p:sp>
      <p:pic>
        <p:nvPicPr>
          <p:cNvPr id="130" name="Google Shape;130;p4"/>
          <p:cNvPicPr preferRelativeResize="0"/>
          <p:nvPr/>
        </p:nvPicPr>
        <p:blipFill rotWithShape="1">
          <a:blip r:embed="rId5">
            <a:alphaModFix/>
          </a:blip>
          <a:srcRect t="24516" b="49780"/>
          <a:stretch/>
        </p:blipFill>
        <p:spPr>
          <a:xfrm>
            <a:off x="468758" y="4177519"/>
            <a:ext cx="10972800" cy="2046525"/>
          </a:xfrm>
          <a:prstGeom prst="rect">
            <a:avLst/>
          </a:prstGeom>
          <a:noFill/>
          <a:ln>
            <a:noFill/>
          </a:ln>
        </p:spPr>
      </p:pic>
      <p:pic>
        <p:nvPicPr>
          <p:cNvPr id="133" name="Google Shape;133;p4"/>
          <p:cNvPicPr preferRelativeResize="0"/>
          <p:nvPr/>
        </p:nvPicPr>
        <p:blipFill rotWithShape="1">
          <a:blip r:embed="rId5">
            <a:alphaModFix/>
          </a:blip>
          <a:srcRect l="68051" b="76495"/>
          <a:stretch/>
        </p:blipFill>
        <p:spPr>
          <a:xfrm>
            <a:off x="4013102" y="4215479"/>
            <a:ext cx="3505760" cy="1871421"/>
          </a:xfrm>
          <a:prstGeom prst="rect">
            <a:avLst/>
          </a:prstGeom>
          <a:noFill/>
          <a:ln>
            <a:noFill/>
          </a:ln>
        </p:spPr>
      </p:pic>
      <p:sp>
        <p:nvSpPr>
          <p:cNvPr id="134" name="Google Shape;134;p4"/>
          <p:cNvSpPr txBox="1"/>
          <p:nvPr/>
        </p:nvSpPr>
        <p:spPr>
          <a:xfrm>
            <a:off x="4158316" y="5679126"/>
            <a:ext cx="3360546"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Ethics and Stakeholder Impact</a:t>
            </a:r>
            <a:endParaRPr sz="1450" b="0" i="0" u="none" strike="noStrike" cap="none">
              <a:solidFill>
                <a:srgbClr val="000000"/>
              </a:solidFill>
              <a:latin typeface="Montserrat Medium"/>
              <a:ea typeface="Montserrat Medium"/>
              <a:cs typeface="Montserrat Medium"/>
              <a:sym typeface="Montserrat Medium"/>
            </a:endParaRPr>
          </a:p>
        </p:txBody>
      </p:sp>
      <p:sp>
        <p:nvSpPr>
          <p:cNvPr id="135" name="Google Shape;135;p4"/>
          <p:cNvSpPr txBox="1"/>
          <p:nvPr/>
        </p:nvSpPr>
        <p:spPr>
          <a:xfrm>
            <a:off x="8116478" y="5679126"/>
            <a:ext cx="323339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Reflection</a:t>
            </a:r>
            <a:endParaRPr sz="1450" b="0" i="0" u="none" strike="noStrike" cap="none">
              <a:solidFill>
                <a:srgbClr val="000000"/>
              </a:solidFill>
              <a:latin typeface="Montserrat Medium"/>
              <a:ea typeface="Montserrat Medium"/>
              <a:cs typeface="Montserrat Medium"/>
              <a:sym typeface="Montserrat Medium"/>
            </a:endParaRPr>
          </a:p>
        </p:txBody>
      </p:sp>
      <p:sp>
        <p:nvSpPr>
          <p:cNvPr id="136" name="Google Shape;136;p4"/>
          <p:cNvSpPr txBox="1"/>
          <p:nvPr/>
        </p:nvSpPr>
        <p:spPr>
          <a:xfrm>
            <a:off x="755769" y="5637355"/>
            <a:ext cx="31654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Metacognition</a:t>
            </a:r>
            <a:endParaRPr sz="1450" b="0" i="0" u="none" strike="noStrike" cap="none">
              <a:solidFill>
                <a:srgbClr val="000000"/>
              </a:solidFill>
              <a:latin typeface="Montserrat Medium"/>
              <a:ea typeface="Montserrat Medium"/>
              <a:cs typeface="Montserrat Medium"/>
              <a:sym typeface="Montserrat Medium"/>
            </a:endParaRPr>
          </a:p>
        </p:txBody>
      </p:sp>
      <p:grpSp>
        <p:nvGrpSpPr>
          <p:cNvPr id="2" name="Group 1"/>
          <p:cNvGrpSpPr/>
          <p:nvPr/>
        </p:nvGrpSpPr>
        <p:grpSpPr>
          <a:xfrm>
            <a:off x="468758" y="1485460"/>
            <a:ext cx="10972800" cy="2046525"/>
            <a:chOff x="468758" y="1564299"/>
            <a:chExt cx="10972800" cy="2046525"/>
          </a:xfrm>
        </p:grpSpPr>
        <p:pic>
          <p:nvPicPr>
            <p:cNvPr id="129" name="Google Shape;129;p4"/>
            <p:cNvPicPr preferRelativeResize="0"/>
            <p:nvPr/>
          </p:nvPicPr>
          <p:blipFill rotWithShape="1">
            <a:blip r:embed="rId5">
              <a:alphaModFix/>
            </a:blip>
            <a:srcRect b="76495"/>
            <a:stretch/>
          </p:blipFill>
          <p:spPr>
            <a:xfrm>
              <a:off x="468758" y="1641665"/>
              <a:ext cx="10972800" cy="1871421"/>
            </a:xfrm>
            <a:prstGeom prst="rect">
              <a:avLst/>
            </a:prstGeom>
            <a:noFill/>
            <a:ln>
              <a:noFill/>
            </a:ln>
          </p:spPr>
        </p:pic>
        <p:pic>
          <p:nvPicPr>
            <p:cNvPr id="132" name="Google Shape;132;p4"/>
            <p:cNvPicPr preferRelativeResize="0"/>
            <p:nvPr/>
          </p:nvPicPr>
          <p:blipFill rotWithShape="1">
            <a:blip r:embed="rId5">
              <a:alphaModFix/>
            </a:blip>
            <a:srcRect l="33686" t="24516" r="34613" b="49780"/>
            <a:stretch/>
          </p:blipFill>
          <p:spPr>
            <a:xfrm>
              <a:off x="7871381" y="1564299"/>
              <a:ext cx="3478491" cy="2046525"/>
            </a:xfrm>
            <a:prstGeom prst="rect">
              <a:avLst/>
            </a:prstGeom>
            <a:noFill/>
            <a:ln>
              <a:noFill/>
            </a:ln>
          </p:spPr>
        </p:pic>
        <p:sp>
          <p:nvSpPr>
            <p:cNvPr id="137" name="Google Shape;137;p4"/>
            <p:cNvSpPr txBox="1"/>
            <p:nvPr/>
          </p:nvSpPr>
          <p:spPr>
            <a:xfrm>
              <a:off x="688969" y="3112136"/>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Technical Reports</a:t>
              </a:r>
              <a:endParaRPr sz="1450" b="0" i="0" u="none" strike="noStrike" cap="none">
                <a:solidFill>
                  <a:srgbClr val="000000"/>
                </a:solidFill>
                <a:latin typeface="Montserrat Medium"/>
                <a:ea typeface="Montserrat Medium"/>
                <a:cs typeface="Montserrat Medium"/>
                <a:sym typeface="Montserrat Medium"/>
              </a:endParaRPr>
            </a:p>
          </p:txBody>
        </p:sp>
        <p:sp>
          <p:nvSpPr>
            <p:cNvPr id="138" name="Google Shape;138;p4"/>
            <p:cNvSpPr txBox="1"/>
            <p:nvPr/>
          </p:nvSpPr>
          <p:spPr>
            <a:xfrm>
              <a:off x="4305641"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Professional Presentations</a:t>
              </a:r>
              <a:endParaRPr sz="1450" b="0" i="0" u="none" strike="noStrike" cap="none">
                <a:solidFill>
                  <a:srgbClr val="000000"/>
                </a:solidFill>
                <a:latin typeface="Montserrat Medium"/>
                <a:ea typeface="Montserrat Medium"/>
                <a:cs typeface="Montserrat Medium"/>
                <a:sym typeface="Montserrat Medium"/>
              </a:endParaRPr>
            </a:p>
          </p:txBody>
        </p:sp>
        <p:sp>
          <p:nvSpPr>
            <p:cNvPr id="139" name="Google Shape;139;p4"/>
            <p:cNvSpPr txBox="1"/>
            <p:nvPr/>
          </p:nvSpPr>
          <p:spPr>
            <a:xfrm>
              <a:off x="8142524" y="310531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Design Process</a:t>
              </a:r>
              <a:endParaRPr sz="1450" b="0" i="0" u="none" strike="noStrike" cap="none">
                <a:solidFill>
                  <a:srgbClr val="000000"/>
                </a:solidFill>
                <a:latin typeface="Montserrat Medium"/>
                <a:ea typeface="Montserrat Medium"/>
                <a:cs typeface="Montserrat Medium"/>
                <a:sym typeface="Montserrat Medium"/>
              </a:endParaRPr>
            </a:p>
          </p:txBody>
        </p:sp>
      </p:grpSp>
      <p:sp>
        <p:nvSpPr>
          <p:cNvPr id="131" name="Google Shape;131;p4"/>
          <p:cNvSpPr txBox="1"/>
          <p:nvPr/>
        </p:nvSpPr>
        <p:spPr>
          <a:xfrm>
            <a:off x="1611539" y="3220197"/>
            <a:ext cx="9379351"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sz="4200" dirty="0">
                <a:sym typeface="Montserrat Medium"/>
              </a:rPr>
              <a:t>LEARNING</a:t>
            </a:r>
            <a:r>
              <a:rPr lang="en-US" sz="4200" dirty="0">
                <a:sym typeface="Arial"/>
              </a:rPr>
              <a:t> </a:t>
            </a:r>
            <a:r>
              <a:rPr lang="en-US" sz="4200" dirty="0">
                <a:sym typeface="Montserrat Medium"/>
              </a:rPr>
              <a:t>ENGINEERING</a:t>
            </a:r>
            <a:endParaRPr sz="4200" dirty="0">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5"/>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48" name="Google Shape;148;p5"/>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49" name="Google Shape;149;p5"/>
          <p:cNvSpPr txBox="1"/>
          <p:nvPr/>
        </p:nvSpPr>
        <p:spPr>
          <a:xfrm>
            <a:off x="395927" y="453737"/>
            <a:ext cx="11400146"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ACADEMIC &amp; PROFESSIONAL GROWTH </a:t>
            </a:r>
            <a:endParaRPr dirty="0">
              <a:sym typeface="Arial"/>
            </a:endParaRPr>
          </a:p>
        </p:txBody>
      </p:sp>
      <p:sp>
        <p:nvSpPr>
          <p:cNvPr id="150" name="Google Shape;150;p5"/>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5</a:t>
            </a:r>
            <a:endParaRPr sz="1400" b="0" i="0" u="none" strike="noStrike" cap="none">
              <a:solidFill>
                <a:srgbClr val="000000"/>
              </a:solidFill>
              <a:latin typeface="Arial"/>
              <a:ea typeface="Arial"/>
              <a:cs typeface="Arial"/>
              <a:sym typeface="Arial"/>
            </a:endParaRPr>
          </a:p>
        </p:txBody>
      </p:sp>
      <p:pic>
        <p:nvPicPr>
          <p:cNvPr id="151" name="Google Shape;151;p5"/>
          <p:cNvPicPr preferRelativeResize="0"/>
          <p:nvPr/>
        </p:nvPicPr>
        <p:blipFill rotWithShape="1">
          <a:blip r:embed="rId5">
            <a:alphaModFix/>
          </a:blip>
          <a:srcRect t="50309" b="25980"/>
          <a:stretch/>
        </p:blipFill>
        <p:spPr>
          <a:xfrm>
            <a:off x="721302" y="1495635"/>
            <a:ext cx="10972799" cy="1887819"/>
          </a:xfrm>
          <a:prstGeom prst="rect">
            <a:avLst/>
          </a:prstGeom>
          <a:noFill/>
          <a:ln>
            <a:noFill/>
          </a:ln>
        </p:spPr>
      </p:pic>
      <p:pic>
        <p:nvPicPr>
          <p:cNvPr id="152" name="Google Shape;152;p5"/>
          <p:cNvPicPr preferRelativeResize="0"/>
          <p:nvPr/>
        </p:nvPicPr>
        <p:blipFill rotWithShape="1">
          <a:blip r:embed="rId5">
            <a:alphaModFix/>
          </a:blip>
          <a:srcRect t="74058"/>
          <a:stretch/>
        </p:blipFill>
        <p:spPr>
          <a:xfrm>
            <a:off x="721302" y="3888497"/>
            <a:ext cx="10972800" cy="2065437"/>
          </a:xfrm>
          <a:prstGeom prst="rect">
            <a:avLst/>
          </a:prstGeom>
          <a:noFill/>
          <a:ln>
            <a:noFill/>
          </a:ln>
        </p:spPr>
      </p:pic>
      <p:sp>
        <p:nvSpPr>
          <p:cNvPr id="153" name="Google Shape;153;p5"/>
          <p:cNvSpPr txBox="1"/>
          <p:nvPr/>
        </p:nvSpPr>
        <p:spPr>
          <a:xfrm>
            <a:off x="1302297" y="3033398"/>
            <a:ext cx="9379351" cy="965147"/>
          </a:xfrm>
          <a:prstGeom prst="rect">
            <a:avLst/>
          </a:prstGeom>
          <a:noFill/>
          <a:ln>
            <a:noFill/>
          </a:ln>
        </p:spPr>
        <p:txBody>
          <a:bodyPr spcFirstLastPara="1" wrap="square" lIns="91425" tIns="45700" rIns="91425" bIns="45700" anchor="b" anchorCtr="0">
            <a:normAutofit fontScale="77500" lnSpcReduction="2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THE FUTURE OF ENGINEERING</a:t>
            </a:r>
            <a:endParaRPr dirty="0">
              <a:sym typeface="Arial"/>
            </a:endParaRPr>
          </a:p>
        </p:txBody>
      </p:sp>
      <p:sp>
        <p:nvSpPr>
          <p:cNvPr id="154" name="Google Shape;154;p5"/>
          <p:cNvSpPr/>
          <p:nvPr/>
        </p:nvSpPr>
        <p:spPr>
          <a:xfrm>
            <a:off x="8295588" y="4157383"/>
            <a:ext cx="3596639" cy="1270449"/>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p5" descr="Engineering Unleashed"/>
          <p:cNvPicPr preferRelativeResize="0"/>
          <p:nvPr/>
        </p:nvPicPr>
        <p:blipFill rotWithShape="1">
          <a:blip r:embed="rId6">
            <a:alphaModFix/>
          </a:blip>
          <a:srcRect/>
          <a:stretch/>
        </p:blipFill>
        <p:spPr>
          <a:xfrm>
            <a:off x="8073688" y="4330741"/>
            <a:ext cx="3125355" cy="925430"/>
          </a:xfrm>
          <a:prstGeom prst="rect">
            <a:avLst/>
          </a:prstGeom>
          <a:noFill/>
          <a:ln>
            <a:noFill/>
          </a:ln>
        </p:spPr>
      </p:pic>
      <p:pic>
        <p:nvPicPr>
          <p:cNvPr id="156" name="Google Shape;156;p5"/>
          <p:cNvPicPr preferRelativeResize="0"/>
          <p:nvPr/>
        </p:nvPicPr>
        <p:blipFill rotWithShape="1">
          <a:blip r:embed="rId5">
            <a:alphaModFix/>
          </a:blip>
          <a:srcRect l="33437" t="50309" r="34585" b="25979"/>
          <a:stretch/>
        </p:blipFill>
        <p:spPr>
          <a:xfrm>
            <a:off x="8073701" y="1495625"/>
            <a:ext cx="3508675" cy="1887825"/>
          </a:xfrm>
          <a:prstGeom prst="rect">
            <a:avLst/>
          </a:prstGeom>
          <a:noFill/>
          <a:ln>
            <a:noFill/>
          </a:ln>
        </p:spPr>
      </p:pic>
      <p:pic>
        <p:nvPicPr>
          <p:cNvPr id="157" name="Google Shape;157;p5"/>
          <p:cNvPicPr preferRelativeResize="0"/>
          <p:nvPr/>
        </p:nvPicPr>
        <p:blipFill rotWithShape="1">
          <a:blip r:embed="rId5">
            <a:alphaModFix/>
          </a:blip>
          <a:srcRect l="68818" t="50309" b="25979"/>
          <a:stretch/>
        </p:blipFill>
        <p:spPr>
          <a:xfrm>
            <a:off x="4542700" y="1495625"/>
            <a:ext cx="3421499" cy="1887825"/>
          </a:xfrm>
          <a:prstGeom prst="rect">
            <a:avLst/>
          </a:prstGeom>
          <a:noFill/>
          <a:ln>
            <a:noFill/>
          </a:ln>
        </p:spPr>
      </p:pic>
      <p:sp>
        <p:nvSpPr>
          <p:cNvPr id="158" name="Google Shape;158;p5"/>
          <p:cNvSpPr txBox="1"/>
          <p:nvPr/>
        </p:nvSpPr>
        <p:spPr>
          <a:xfrm>
            <a:off x="894900" y="5487300"/>
            <a:ext cx="2923200" cy="4080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Georgia"/>
                <a:ea typeface="Georgia"/>
                <a:cs typeface="Georgia"/>
                <a:sym typeface="Georgia"/>
              </a:rPr>
              <a:t>Engineering and Social Justice</a:t>
            </a:r>
            <a:endParaRPr sz="1450" b="0" i="0" u="none" strike="noStrike" cap="none">
              <a:solidFill>
                <a:srgbClr val="000000"/>
              </a:solidFill>
              <a:latin typeface="Georgia"/>
              <a:ea typeface="Georgia"/>
              <a:cs typeface="Georgia"/>
              <a:sym typeface="Georgia"/>
            </a:endParaRPr>
          </a:p>
        </p:txBody>
      </p:sp>
      <p:pic>
        <p:nvPicPr>
          <p:cNvPr id="159" name="Google Shape;159;p5"/>
          <p:cNvPicPr preferRelativeResize="0"/>
          <p:nvPr/>
        </p:nvPicPr>
        <p:blipFill rotWithShape="1">
          <a:blip r:embed="rId7">
            <a:alphaModFix/>
          </a:blip>
          <a:srcRect b="6533"/>
          <a:stretch/>
        </p:blipFill>
        <p:spPr>
          <a:xfrm>
            <a:off x="1012925" y="3998550"/>
            <a:ext cx="3155626" cy="1493900"/>
          </a:xfrm>
          <a:prstGeom prst="rect">
            <a:avLst/>
          </a:prstGeom>
          <a:noFill/>
          <a:ln>
            <a:noFill/>
          </a:ln>
        </p:spPr>
      </p:pic>
      <p:sp>
        <p:nvSpPr>
          <p:cNvPr id="160" name="Google Shape;160;p5"/>
          <p:cNvSpPr txBox="1"/>
          <p:nvPr/>
        </p:nvSpPr>
        <p:spPr>
          <a:xfrm>
            <a:off x="941221" y="2853077"/>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Undergraduate Resources</a:t>
            </a:r>
            <a:endParaRPr sz="1450" b="0" i="0" u="none" strike="noStrike" cap="none">
              <a:solidFill>
                <a:srgbClr val="000000"/>
              </a:solidFill>
              <a:latin typeface="Montserrat Medium"/>
              <a:ea typeface="Montserrat Medium"/>
              <a:cs typeface="Montserrat Medium"/>
              <a:sym typeface="Montserrat Medium"/>
            </a:endParaRPr>
          </a:p>
        </p:txBody>
      </p:sp>
      <p:sp>
        <p:nvSpPr>
          <p:cNvPr id="161" name="Google Shape;161;p5"/>
          <p:cNvSpPr txBox="1"/>
          <p:nvPr/>
        </p:nvSpPr>
        <p:spPr>
          <a:xfrm>
            <a:off x="4558184" y="2851208"/>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Graduate School</a:t>
            </a:r>
            <a:endParaRPr sz="1450" b="0" i="0" u="none" strike="noStrike" cap="none">
              <a:solidFill>
                <a:srgbClr val="000000"/>
              </a:solidFill>
              <a:latin typeface="Montserrat Medium"/>
              <a:ea typeface="Montserrat Medium"/>
              <a:cs typeface="Montserrat Medium"/>
              <a:sym typeface="Montserrat Medium"/>
            </a:endParaRPr>
          </a:p>
        </p:txBody>
      </p:sp>
      <p:sp>
        <p:nvSpPr>
          <p:cNvPr id="162" name="Google Shape;162;p5"/>
          <p:cNvSpPr txBox="1"/>
          <p:nvPr/>
        </p:nvSpPr>
        <p:spPr>
          <a:xfrm>
            <a:off x="8339205" y="2853804"/>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Career Development</a:t>
            </a:r>
            <a:endParaRPr sz="1450" b="0" i="0" u="none" strike="noStrike" cap="none">
              <a:solidFill>
                <a:srgbClr val="000000"/>
              </a:solidFill>
              <a:latin typeface="Montserrat Medium"/>
              <a:ea typeface="Montserrat Medium"/>
              <a:cs typeface="Montserrat Medium"/>
              <a:sym typeface="Montserrat Medium"/>
            </a:endParaRPr>
          </a:p>
        </p:txBody>
      </p:sp>
      <p:sp>
        <p:nvSpPr>
          <p:cNvPr id="163" name="Google Shape;163;p5"/>
          <p:cNvSpPr txBox="1"/>
          <p:nvPr/>
        </p:nvSpPr>
        <p:spPr>
          <a:xfrm>
            <a:off x="814800" y="5473652"/>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Engineering &amp; Social Justice</a:t>
            </a:r>
            <a:endParaRPr sz="1450" b="0" i="0" u="none" strike="noStrike" cap="none">
              <a:solidFill>
                <a:srgbClr val="000000"/>
              </a:solidFill>
              <a:latin typeface="Montserrat Medium"/>
              <a:ea typeface="Montserrat Medium"/>
              <a:cs typeface="Montserrat Medium"/>
              <a:sym typeface="Montserrat Medium"/>
            </a:endParaRPr>
          </a:p>
        </p:txBody>
      </p:sp>
      <p:sp>
        <p:nvSpPr>
          <p:cNvPr id="164" name="Google Shape;164;p5"/>
          <p:cNvSpPr txBox="1"/>
          <p:nvPr/>
        </p:nvSpPr>
        <p:spPr>
          <a:xfrm>
            <a:off x="4446483"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Emerging Global Topics</a:t>
            </a:r>
            <a:endParaRPr sz="1450" b="0" i="0" u="none" strike="noStrike" cap="none">
              <a:solidFill>
                <a:srgbClr val="000000"/>
              </a:solidFill>
              <a:latin typeface="Montserrat Medium"/>
              <a:ea typeface="Montserrat Medium"/>
              <a:cs typeface="Montserrat Medium"/>
              <a:sym typeface="Montserrat Medium"/>
            </a:endParaRPr>
          </a:p>
        </p:txBody>
      </p:sp>
      <p:sp>
        <p:nvSpPr>
          <p:cNvPr id="165" name="Google Shape;165;p5"/>
          <p:cNvSpPr txBox="1"/>
          <p:nvPr/>
        </p:nvSpPr>
        <p:spPr>
          <a:xfrm>
            <a:off x="7987590" y="5477723"/>
            <a:ext cx="3299034" cy="407774"/>
          </a:xfrm>
          <a:prstGeom prst="rect">
            <a:avLst/>
          </a:prstGeom>
          <a:solidFill>
            <a:schemeClr val="lt1"/>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50"/>
              <a:buFont typeface="Arial"/>
              <a:buNone/>
            </a:pPr>
            <a:r>
              <a:rPr lang="en-US" sz="1450" b="0" i="0" u="none" strike="noStrike" cap="none">
                <a:solidFill>
                  <a:srgbClr val="000000"/>
                </a:solidFill>
                <a:latin typeface="Montserrat Medium"/>
                <a:ea typeface="Montserrat Medium"/>
                <a:cs typeface="Montserrat Medium"/>
                <a:sym typeface="Montserrat Medium"/>
              </a:rPr>
              <a:t>Entrepreneurial Mindset</a:t>
            </a:r>
            <a:endParaRPr sz="1450" b="0" i="0" u="none" strike="noStrike" cap="none">
              <a:solidFill>
                <a:srgbClr val="000000"/>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ctrTitle"/>
          </p:nvPr>
        </p:nvSpPr>
        <p:spPr>
          <a:xfrm>
            <a:off x="803042" y="1419614"/>
            <a:ext cx="10585916" cy="2387600"/>
          </a:xfrm>
          <a:prstGeom prst="rect">
            <a:avLst/>
          </a:prstGeom>
          <a:noFill/>
          <a:ln>
            <a:noFill/>
          </a:ln>
        </p:spPr>
        <p:txBody>
          <a:bodyPr spcFirstLastPara="1" wrap="square" lIns="91425" tIns="45700" rIns="91425" bIns="45700" anchor="b" anchorCtr="0">
            <a:normAutofit/>
          </a:bodyPr>
          <a:lstStyle/>
          <a:p>
            <a:pPr>
              <a:buSzPts val="5400"/>
            </a:pPr>
            <a:r>
              <a:rPr lang="en-US" sz="5400" dirty="0">
                <a:latin typeface="Gotham Medium" pitchFamily="50" charset="0"/>
                <a:ea typeface="Montserrat Medium"/>
                <a:cs typeface="Montserrat Medium"/>
                <a:sym typeface="Montserrat Medium"/>
              </a:rPr>
              <a:t>ENGINEERING CURRICULUM</a:t>
            </a:r>
            <a:endParaRPr sz="5400" dirty="0">
              <a:latin typeface="Gotham Medium" pitchFamily="50" charset="0"/>
              <a:ea typeface="Montserrat Medium"/>
              <a:cs typeface="Montserrat Medium"/>
            </a:endParaRPr>
          </a:p>
        </p:txBody>
      </p:sp>
      <p:cxnSp>
        <p:nvCxnSpPr>
          <p:cNvPr id="171" name="Google Shape;171;p7"/>
          <p:cNvCxnSpPr/>
          <p:nvPr/>
        </p:nvCxnSpPr>
        <p:spPr>
          <a:xfrm>
            <a:off x="4193177" y="3937099"/>
            <a:ext cx="3762104" cy="0"/>
          </a:xfrm>
          <a:prstGeom prst="straightConnector1">
            <a:avLst/>
          </a:prstGeom>
          <a:noFill/>
          <a:ln w="9525" cap="flat" cmpd="sng">
            <a:solidFill>
              <a:srgbClr val="7030A0"/>
            </a:solidFill>
            <a:prstDash val="solid"/>
            <a:miter lim="800000"/>
            <a:headEnd type="none" w="sm" len="sm"/>
            <a:tailEnd type="none" w="sm" len="sm"/>
          </a:ln>
        </p:spPr>
      </p:cxnSp>
      <p:sp>
        <p:nvSpPr>
          <p:cNvPr id="172" name="Google Shape;172;p7"/>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7"/>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7"/>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75" name="Google Shape;175;p7"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8"/>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3" name="Google Shape;183;p8"/>
          <p:cNvPicPr preferRelativeResize="0"/>
          <p:nvPr/>
        </p:nvPicPr>
        <p:blipFill rotWithShape="1">
          <a:blip r:embed="rId3">
            <a:alphaModFix/>
          </a:blip>
          <a:srcRect/>
          <a:stretch/>
        </p:blipFill>
        <p:spPr>
          <a:xfrm>
            <a:off x="83237" y="6393031"/>
            <a:ext cx="2586446" cy="402883"/>
          </a:xfrm>
          <a:prstGeom prst="rect">
            <a:avLst/>
          </a:prstGeom>
          <a:noFill/>
          <a:ln>
            <a:noFill/>
          </a:ln>
        </p:spPr>
      </p:pic>
      <p:pic>
        <p:nvPicPr>
          <p:cNvPr id="184" name="Google Shape;184;p8"/>
          <p:cNvPicPr preferRelativeResize="0"/>
          <p:nvPr/>
        </p:nvPicPr>
        <p:blipFill rotWithShape="1">
          <a:blip r:embed="rId4">
            <a:alphaModFix/>
          </a:blip>
          <a:srcRect/>
          <a:stretch/>
        </p:blipFill>
        <p:spPr>
          <a:xfrm>
            <a:off x="10681648" y="6286130"/>
            <a:ext cx="1519822" cy="585518"/>
          </a:xfrm>
          <a:prstGeom prst="rect">
            <a:avLst/>
          </a:prstGeom>
          <a:noFill/>
          <a:ln>
            <a:noFill/>
          </a:ln>
        </p:spPr>
      </p:pic>
      <p:sp>
        <p:nvSpPr>
          <p:cNvPr id="185" name="Google Shape;185;p8"/>
          <p:cNvSpPr txBox="1"/>
          <p:nvPr/>
        </p:nvSpPr>
        <p:spPr>
          <a:xfrm>
            <a:off x="1406324" y="453737"/>
            <a:ext cx="9379351" cy="965147"/>
          </a:xfrm>
          <a:prstGeom prst="rect">
            <a:avLst/>
          </a:prstGeom>
          <a:noFill/>
          <a:ln>
            <a:noFill/>
          </a:ln>
        </p:spPr>
        <p:txBody>
          <a:bodyPr spcFirstLastPara="1" wrap="square" lIns="91425" tIns="45700" rIns="91425" bIns="45700" anchor="b" anchorCtr="0">
            <a:normAutofit fontScale="85000" lnSpcReduction="10000"/>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ENGINEERING CURRICULUM</a:t>
            </a:r>
            <a:endParaRPr dirty="0">
              <a:sym typeface="Arial"/>
            </a:endParaRPr>
          </a:p>
        </p:txBody>
      </p:sp>
      <p:pic>
        <p:nvPicPr>
          <p:cNvPr id="186" name="Google Shape;186;p8" descr="Image result for engineering curriculum"/>
          <p:cNvPicPr preferRelativeResize="0"/>
          <p:nvPr/>
        </p:nvPicPr>
        <p:blipFill rotWithShape="1">
          <a:blip r:embed="rId5">
            <a:alphaModFix/>
          </a:blip>
          <a:srcRect t="6616"/>
          <a:stretch/>
        </p:blipFill>
        <p:spPr>
          <a:xfrm>
            <a:off x="3112217" y="1609159"/>
            <a:ext cx="6262693" cy="4493481"/>
          </a:xfrm>
          <a:prstGeom prst="rect">
            <a:avLst/>
          </a:prstGeom>
          <a:noFill/>
          <a:ln>
            <a:noFill/>
          </a:ln>
        </p:spPr>
      </p:pic>
      <p:sp>
        <p:nvSpPr>
          <p:cNvPr id="187" name="Google Shape;187;p8"/>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7</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9"/>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9"/>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9"/>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196" name="Google Shape;196;p9"/>
          <p:cNvSpPr txBox="1"/>
          <p:nvPr/>
        </p:nvSpPr>
        <p:spPr>
          <a:xfrm>
            <a:off x="564107" y="498459"/>
            <a:ext cx="11063786"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smtClean="0">
                <a:sym typeface="Montserrat Medium"/>
              </a:rPr>
              <a:t>PROFESSIONAL READINESS</a:t>
            </a:r>
            <a:endParaRPr dirty="0">
              <a:sym typeface="Arial"/>
            </a:endParaRPr>
          </a:p>
        </p:txBody>
      </p:sp>
      <p:pic>
        <p:nvPicPr>
          <p:cNvPr id="197" name="Google Shape;197;p9" descr="T-shaped professional engineers and t-shaped engineering technologistsÂ "/>
          <p:cNvPicPr preferRelativeResize="0"/>
          <p:nvPr/>
        </p:nvPicPr>
        <p:blipFill rotWithShape="1">
          <a:blip r:embed="rId4">
            <a:alphaModFix/>
          </a:blip>
          <a:srcRect/>
          <a:stretch/>
        </p:blipFill>
        <p:spPr>
          <a:xfrm>
            <a:off x="711200" y="1593491"/>
            <a:ext cx="5357092" cy="3995761"/>
          </a:xfrm>
          <a:prstGeom prst="rect">
            <a:avLst/>
          </a:prstGeom>
          <a:noFill/>
          <a:ln>
            <a:noFill/>
          </a:ln>
        </p:spPr>
      </p:pic>
      <p:sp>
        <p:nvSpPr>
          <p:cNvPr id="198" name="Google Shape;198;p9"/>
          <p:cNvSpPr/>
          <p:nvPr/>
        </p:nvSpPr>
        <p:spPr>
          <a:xfrm>
            <a:off x="6888382" y="2074730"/>
            <a:ext cx="4296369"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6"/>
                </a:solidFill>
                <a:latin typeface="Proxima Nova"/>
                <a:ea typeface="Proxima Nova"/>
                <a:cs typeface="Proxima Nova"/>
                <a:sym typeface="Proxima Nova"/>
              </a:rPr>
              <a:t>The ‘T’ Shaped Engineer: </a:t>
            </a:r>
            <a:endParaRPr sz="1400" b="0" i="0" u="none" strike="noStrike" cap="none">
              <a:solidFill>
                <a:srgbClr val="000000"/>
              </a:solidFill>
              <a:latin typeface="Arial"/>
              <a:ea typeface="Arial"/>
              <a:cs typeface="Arial"/>
              <a:sym typeface="Arial"/>
            </a:endParaRPr>
          </a:p>
        </p:txBody>
      </p:sp>
      <p:sp>
        <p:nvSpPr>
          <p:cNvPr id="199" name="Google Shape;199;p9"/>
          <p:cNvSpPr txBox="1"/>
          <p:nvPr/>
        </p:nvSpPr>
        <p:spPr>
          <a:xfrm>
            <a:off x="6888382" y="2128796"/>
            <a:ext cx="5313088" cy="4051000"/>
          </a:xfrm>
          <a:prstGeom prst="rect">
            <a:avLst/>
          </a:prstGeom>
          <a:noFill/>
          <a:ln>
            <a:noFill/>
          </a:ln>
        </p:spPr>
        <p:txBody>
          <a:bodyPr spcFirstLastPara="1" wrap="square" lIns="91425" tIns="45700" rIns="91425" bIns="45700" anchor="ctr"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Height represents expertise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Width represents breadth of general knowledge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1000"/>
              </a:spcBef>
              <a:spcAft>
                <a:spcPts val="0"/>
              </a:spcAft>
              <a:buClr>
                <a:schemeClr val="dk1"/>
              </a:buClr>
              <a:buSzPts val="2800"/>
              <a:buFont typeface="Arial"/>
              <a:buChar char="•"/>
            </a:pPr>
            <a:r>
              <a:rPr lang="en-US" sz="2800" b="0" i="0" u="none" strike="noStrike" cap="none">
                <a:solidFill>
                  <a:schemeClr val="dk1"/>
                </a:solidFill>
                <a:latin typeface="Proxima Nova"/>
                <a:ea typeface="Proxima Nova"/>
                <a:cs typeface="Proxima Nova"/>
                <a:sym typeface="Proxima Nova"/>
              </a:rPr>
              <a:t>‘T’ shape enables engineers to solve a wide range of problems </a:t>
            </a:r>
            <a:r>
              <a:rPr lang="en-US" sz="2400" b="1" i="0" u="none" strike="noStrike" cap="none">
                <a:solidFill>
                  <a:schemeClr val="dk1"/>
                </a:solidFill>
                <a:latin typeface="Proxima Nova"/>
                <a:ea typeface="Proxima Nova"/>
                <a:cs typeface="Proxima Nova"/>
                <a:sym typeface="Proxima Nova"/>
              </a:rPr>
              <a:t>	</a:t>
            </a:r>
            <a:endParaRPr sz="1400" b="0" i="0" u="none" strike="noStrike" cap="none">
              <a:solidFill>
                <a:srgbClr val="000000"/>
              </a:solidFill>
              <a:latin typeface="Arial"/>
              <a:ea typeface="Arial"/>
              <a:cs typeface="Arial"/>
              <a:sym typeface="Arial"/>
            </a:endParaRPr>
          </a:p>
        </p:txBody>
      </p:sp>
      <p:pic>
        <p:nvPicPr>
          <p:cNvPr id="200" name="Google Shape;200;p9" descr="A picture containing drawing&#10;&#10;Description automatically generated"/>
          <p:cNvPicPr preferRelativeResize="0"/>
          <p:nvPr/>
        </p:nvPicPr>
        <p:blipFill rotWithShape="1">
          <a:blip r:embed="rId5">
            <a:alphaModFix/>
          </a:blip>
          <a:srcRect/>
          <a:stretch/>
        </p:blipFill>
        <p:spPr>
          <a:xfrm>
            <a:off x="10782301" y="6409360"/>
            <a:ext cx="1313093" cy="359459"/>
          </a:xfrm>
          <a:prstGeom prst="rect">
            <a:avLst/>
          </a:prstGeom>
          <a:noFill/>
          <a:ln>
            <a:noFill/>
          </a:ln>
        </p:spPr>
      </p:pic>
      <p:sp>
        <p:nvSpPr>
          <p:cNvPr id="201" name="Google Shape;201;p9"/>
          <p:cNvSpPr txBox="1"/>
          <p:nvPr/>
        </p:nvSpPr>
        <p:spPr>
          <a:xfrm>
            <a:off x="10990890" y="5841242"/>
            <a:ext cx="901337" cy="33851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600" b="0" i="0" u="none" strike="noStrike" cap="none">
                <a:solidFill>
                  <a:schemeClr val="dk1"/>
                </a:solidFill>
                <a:latin typeface="Proxima Nova"/>
                <a:ea typeface="Proxima Nova"/>
                <a:cs typeface="Proxima Nova"/>
                <a:sym typeface="Proxima Nova"/>
              </a:rPr>
              <a:t>8</a:t>
            </a:r>
            <a:endParaRPr sz="16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0" y="0"/>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8" name="Google Shape;208;p10"/>
          <p:cNvSpPr/>
          <p:nvPr/>
        </p:nvSpPr>
        <p:spPr>
          <a:xfrm>
            <a:off x="0" y="6309681"/>
            <a:ext cx="12192000" cy="548319"/>
          </a:xfrm>
          <a:prstGeom prst="rect">
            <a:avLst/>
          </a:prstGeom>
          <a:solidFill>
            <a:srgbClr val="57068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9" name="Google Shape;209;p10"/>
          <p:cNvPicPr preferRelativeResize="0"/>
          <p:nvPr/>
        </p:nvPicPr>
        <p:blipFill rotWithShape="1">
          <a:blip r:embed="rId3">
            <a:alphaModFix/>
          </a:blip>
          <a:srcRect/>
          <a:stretch/>
        </p:blipFill>
        <p:spPr>
          <a:xfrm>
            <a:off x="83237" y="6393031"/>
            <a:ext cx="2586446" cy="402883"/>
          </a:xfrm>
          <a:prstGeom prst="rect">
            <a:avLst/>
          </a:prstGeom>
          <a:noFill/>
          <a:ln>
            <a:noFill/>
          </a:ln>
        </p:spPr>
      </p:pic>
      <p:sp>
        <p:nvSpPr>
          <p:cNvPr id="210" name="Google Shape;210;p10"/>
          <p:cNvSpPr txBox="1"/>
          <p:nvPr/>
        </p:nvSpPr>
        <p:spPr>
          <a:xfrm>
            <a:off x="768738" y="483750"/>
            <a:ext cx="10949650" cy="965147"/>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algn="ctr">
              <a:lnSpc>
                <a:spcPct val="90000"/>
              </a:lnSpc>
              <a:buClr>
                <a:schemeClr val="dk1"/>
              </a:buClr>
              <a:buSzPts val="5400"/>
              <a:buFont typeface="Calibri"/>
              <a:buNone/>
              <a:defRPr sz="5400">
                <a:solidFill>
                  <a:schemeClr val="dk1"/>
                </a:solidFill>
                <a:latin typeface="Gotham Medium" pitchFamily="50" charset="0"/>
                <a:ea typeface="Montserrat Medium"/>
                <a:cs typeface="Montserrat Medium"/>
                <a:sym typeface="Calibri"/>
              </a:defRPr>
            </a:lvl1pPr>
            <a:lvl2pPr>
              <a:buSzPts val="1400"/>
              <a:buNone/>
              <a:defRPr sz="1800"/>
            </a:lvl2pPr>
            <a:lvl3pPr>
              <a:buSzPts val="1400"/>
              <a:buNone/>
              <a:defRPr sz="1800"/>
            </a:lvl3pPr>
            <a:lvl4pPr>
              <a:buSzPts val="1400"/>
              <a:buNone/>
              <a:defRPr sz="1800"/>
            </a:lvl4pPr>
            <a:lvl5pPr>
              <a:buSzPts val="1400"/>
              <a:buNone/>
              <a:defRPr sz="1800"/>
            </a:lvl5pPr>
            <a:lvl6pPr>
              <a:buSzPts val="1400"/>
              <a:buNone/>
              <a:defRPr sz="1800"/>
            </a:lvl6pPr>
            <a:lvl7pPr>
              <a:buSzPts val="1400"/>
              <a:buNone/>
              <a:defRPr sz="1800"/>
            </a:lvl7pPr>
            <a:lvl8pPr>
              <a:buSzPts val="1400"/>
              <a:buNone/>
              <a:defRPr sz="1800"/>
            </a:lvl8pPr>
            <a:lvl9pPr>
              <a:buSzPts val="1400"/>
              <a:buNone/>
              <a:defRPr sz="1800"/>
            </a:lvl9pPr>
          </a:lstStyle>
          <a:p>
            <a:r>
              <a:rPr lang="en-US" dirty="0">
                <a:sym typeface="Montserrat Medium"/>
              </a:rPr>
              <a:t>ABET OUTCOMES</a:t>
            </a:r>
            <a:endParaRPr dirty="0">
              <a:sym typeface="Arial"/>
            </a:endParaRPr>
          </a:p>
        </p:txBody>
      </p:sp>
      <p:pic>
        <p:nvPicPr>
          <p:cNvPr id="211" name="Google Shape;211;p10" descr="A picture containing drawing&#10;&#10;Description automatically generated"/>
          <p:cNvPicPr preferRelativeResize="0"/>
          <p:nvPr/>
        </p:nvPicPr>
        <p:blipFill rotWithShape="1">
          <a:blip r:embed="rId4">
            <a:alphaModFix/>
          </a:blip>
          <a:srcRect/>
          <a:stretch/>
        </p:blipFill>
        <p:spPr>
          <a:xfrm>
            <a:off x="10782301" y="6409360"/>
            <a:ext cx="1313093" cy="359459"/>
          </a:xfrm>
          <a:prstGeom prst="rect">
            <a:avLst/>
          </a:prstGeom>
          <a:noFill/>
          <a:ln>
            <a:noFill/>
          </a:ln>
        </p:spPr>
      </p:pic>
      <p:sp>
        <p:nvSpPr>
          <p:cNvPr id="212" name="Google Shape;212;p10"/>
          <p:cNvSpPr txBox="1"/>
          <p:nvPr/>
        </p:nvSpPr>
        <p:spPr>
          <a:xfrm>
            <a:off x="10990890" y="5841242"/>
            <a:ext cx="901337"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Proxima Nova"/>
                <a:ea typeface="Proxima Nova"/>
                <a:cs typeface="Proxima Nova"/>
                <a:sym typeface="Proxima Nova"/>
              </a:rPr>
              <a:t>9</a:t>
            </a:r>
            <a:endParaRPr sz="1400" b="0" i="0" u="none" strike="noStrike" cap="none">
              <a:solidFill>
                <a:srgbClr val="000000"/>
              </a:solidFill>
              <a:latin typeface="Arial"/>
              <a:ea typeface="Arial"/>
              <a:cs typeface="Arial"/>
              <a:sym typeface="Arial"/>
            </a:endParaRPr>
          </a:p>
        </p:txBody>
      </p:sp>
      <p:pic>
        <p:nvPicPr>
          <p:cNvPr id="213" name="Google Shape;213;p10"/>
          <p:cNvPicPr preferRelativeResize="0"/>
          <p:nvPr/>
        </p:nvPicPr>
        <p:blipFill rotWithShape="1">
          <a:blip r:embed="rId5">
            <a:alphaModFix/>
          </a:blip>
          <a:srcRect/>
          <a:stretch/>
        </p:blipFill>
        <p:spPr>
          <a:xfrm>
            <a:off x="1051815" y="1532247"/>
            <a:ext cx="10088370" cy="453107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674</Words>
  <Application>Microsoft Office PowerPoint</Application>
  <PresentationFormat>Widescreen</PresentationFormat>
  <Paragraphs>178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Gotham Medium</vt:lpstr>
      <vt:lpstr>Montserrat</vt:lpstr>
      <vt:lpstr>Arial</vt:lpstr>
      <vt:lpstr>Montserrat Medium</vt:lpstr>
      <vt:lpstr>Calibri</vt:lpstr>
      <vt:lpstr>Georgia</vt:lpstr>
      <vt:lpstr>Proxima Nova</vt:lpstr>
      <vt:lpstr>Office Theme</vt:lpstr>
      <vt:lpstr>RECITATION 1</vt:lpstr>
      <vt:lpstr>AGENDA</vt:lpstr>
      <vt:lpstr>EG 1004 RECITATION  INTRO PRESENTATIONS OVERVIEW</vt:lpstr>
      <vt:lpstr>PowerPoint Presentation</vt:lpstr>
      <vt:lpstr>PowerPoint Presentation</vt:lpstr>
      <vt:lpstr>ENGINEERING CURRICULUM</vt:lpstr>
      <vt:lpstr>PowerPoint Presentation</vt:lpstr>
      <vt:lpstr>PowerPoint Presentation</vt:lpstr>
      <vt:lpstr>PowerPoint Presentation</vt:lpstr>
      <vt:lpstr>COURSE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1</dc:title>
  <dc:creator>Diya</dc:creator>
  <cp:lastModifiedBy>User</cp:lastModifiedBy>
  <cp:revision>2</cp:revision>
  <dcterms:created xsi:type="dcterms:W3CDTF">2020-08-22T05:24:58Z</dcterms:created>
  <dcterms:modified xsi:type="dcterms:W3CDTF">2022-09-02T17:27:43Z</dcterms:modified>
</cp:coreProperties>
</file>