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78" r:id="rId11"/>
  </p:sldIdLst>
  <p:sldSz cx="12192000" cy="6858000"/>
  <p:notesSz cx="6858000" cy="9144000"/>
  <p:embeddedFontLst>
    <p:embeddedFont>
      <p:font typeface="Gotham Medium" pitchFamily="50" charset="0"/>
      <p:regular r:id="rId13"/>
      <p:italic r:id="rId14"/>
    </p:embeddedFont>
    <p:embeddedFont>
      <p:font typeface="Montserrat Medium"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Proxima Nova"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pHbU5lf41TA10S5eEubWamq9K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381570-EEFE-44A4-B708-044962187DF9}">
  <a:tblStyle styleId="{97381570-EEFE-44A4-B708-044962187DF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b="off" i="off"/>
      <a:tcStyle>
        <a:tcBdr/>
        <a:fill>
          <a:solidFill>
            <a:srgbClr val="D4E2CE"/>
          </a:solidFill>
        </a:fill>
      </a:tcStyle>
    </a:band1H>
    <a:band2H>
      <a:tcTxStyle b="off" i="off"/>
      <a:tcStyle>
        <a:tcBdr/>
      </a:tcStyle>
    </a:band2H>
    <a:band1V>
      <a:tcTxStyle b="off" i="off"/>
      <a:tcStyle>
        <a:tcBdr/>
        <a:fill>
          <a:solidFill>
            <a:srgbClr val="D4E2CE"/>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78104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00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82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445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254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16568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1412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203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79" name="Google Shape;1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48638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engineering curriculum chart on the previous slide helps to create ’T’ shaped professional engineers. A professional engineer is someone who has a strong foundational science and mathematics background which greatly increases the scope of projects one can work on. An Engineering Technologist is someone who does not have a strong foundation in sciences and math (may not have a college degree) and focus instead on implementation and technical skills. </a:t>
            </a:r>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415141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Professional Engineers are those who come out of an ABET accredited engineering program. The ABET accreditation of each major in an engineering school helps provide engineers with the best education by implementing high programmatic standards created by the ABET board. Major programs are reassessed and audited often to ensure that the program adequately prepares engineers for the workforce. The outcomes above highlight some of the ABET accreditations and goals for engineers to develop through their studies. These outcomes are largely used to create curriculum, including in EG 1003.</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16610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1"/>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2"/>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3"/>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5"/>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6"/>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7"/>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8"/>
          <p:cNvSpPr>
            <a:spLocks noGrp="1"/>
          </p:cNvSpPr>
          <p:nvPr>
            <p:ph type="pic" idx="2"/>
          </p:nvPr>
        </p:nvSpPr>
        <p:spPr>
          <a:xfrm>
            <a:off x="5183188" y="987425"/>
            <a:ext cx="6172200" cy="4873625"/>
          </a:xfrm>
          <a:prstGeom prst="rect">
            <a:avLst/>
          </a:prstGeom>
          <a:noFill/>
          <a:ln>
            <a:noFill/>
          </a:ln>
        </p:spPr>
      </p:sp>
      <p:sp>
        <p:nvSpPr>
          <p:cNvPr id="69" name="Google Shape;69;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8"/>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
        <p:nvSpPr>
          <p:cNvPr id="15" name="Google Shape;15;p49"/>
          <p:cNvSpPr txBox="1"/>
          <p:nvPr/>
        </p:nvSpPr>
        <p:spPr>
          <a:xfrm>
            <a:off x="11718388" y="84405"/>
            <a:ext cx="4736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Proxima Nova"/>
                <a:ea typeface="Proxima Nova"/>
                <a:cs typeface="Proxima Nova"/>
                <a:sym typeface="Proxima Nova"/>
              </a:rPr>
              <a:t>‹#›</a:t>
            </a:fld>
            <a:endParaRPr sz="1800" b="1" i="0" u="none" strike="noStrike" cap="none">
              <a:solidFill>
                <a:schemeClr val="lt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2013439" y="1409013"/>
            <a:ext cx="812158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Gotham Medium" pitchFamily="50" charset="0"/>
                <a:ea typeface="Montserrat Medium"/>
                <a:cs typeface="Montserrat Medium"/>
                <a:sym typeface="Montserrat Medium"/>
              </a:rPr>
              <a:t>RECITATION 1</a:t>
            </a:r>
            <a:endParaRPr dirty="0">
              <a:latin typeface="Gotham Medium" pitchFamily="50" charset="0"/>
            </a:endParaRPr>
          </a:p>
        </p:txBody>
      </p:sp>
      <p:sp>
        <p:nvSpPr>
          <p:cNvPr id="90" name="Google Shape;90;p1"/>
          <p:cNvSpPr txBox="1">
            <a:spLocks noGrp="1"/>
          </p:cNvSpPr>
          <p:nvPr>
            <p:ph type="subTitle" idx="1"/>
          </p:nvPr>
        </p:nvSpPr>
        <p:spPr>
          <a:xfrm>
            <a:off x="1502229" y="4183746"/>
            <a:ext cx="9144000" cy="4735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latin typeface="Proxima Nova"/>
                <a:ea typeface="Proxima Nova"/>
                <a:cs typeface="Proxima Nova"/>
                <a:sym typeface="Proxima Nova"/>
              </a:rPr>
              <a:t>EG1004</a:t>
            </a:r>
            <a:endParaRPr/>
          </a:p>
        </p:txBody>
      </p:sp>
      <p:cxnSp>
        <p:nvCxnSpPr>
          <p:cNvPr id="91" name="Google Shape;91;p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92" name="Google Shape;92;p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95" name="Google Shape;95;p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2"/>
          <p:cNvSpPr txBox="1">
            <a:spLocks noGrp="1"/>
          </p:cNvSpPr>
          <p:nvPr>
            <p:ph type="ctrTitle"/>
          </p:nvPr>
        </p:nvSpPr>
        <p:spPr>
          <a:xfrm>
            <a:off x="892629" y="2834643"/>
            <a:ext cx="10406742" cy="923519"/>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QUESTIONS?</a:t>
            </a:r>
            <a:endParaRPr sz="5400" dirty="0">
              <a:latin typeface="Gotham Medium" pitchFamily="50" charset="0"/>
              <a:ea typeface="Montserrat Medium"/>
              <a:cs typeface="Montserrat Medium"/>
            </a:endParaRPr>
          </a:p>
        </p:txBody>
      </p:sp>
      <p:cxnSp>
        <p:nvCxnSpPr>
          <p:cNvPr id="419" name="Google Shape;419;p22"/>
          <p:cNvCxnSpPr/>
          <p:nvPr/>
        </p:nvCxnSpPr>
        <p:spPr>
          <a:xfrm>
            <a:off x="4669971" y="3989354"/>
            <a:ext cx="2852058" cy="0"/>
          </a:xfrm>
          <a:prstGeom prst="straightConnector1">
            <a:avLst/>
          </a:prstGeom>
          <a:noFill/>
          <a:ln w="9525" cap="flat" cmpd="sng">
            <a:solidFill>
              <a:srgbClr val="7030A0"/>
            </a:solidFill>
            <a:prstDash val="solid"/>
            <a:miter lim="800000"/>
            <a:headEnd type="none" w="sm" len="sm"/>
            <a:tailEnd type="none" w="sm" len="sm"/>
          </a:ln>
        </p:spPr>
      </p:cxnSp>
      <p:sp>
        <p:nvSpPr>
          <p:cNvPr id="420" name="Google Shape;420;p2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2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p2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423" name="Google Shape;423;p2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651379" y="631669"/>
            <a:ext cx="8889242" cy="965147"/>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AGENDA</a:t>
            </a:r>
            <a:endParaRPr sz="5400" dirty="0">
              <a:latin typeface="Gotham Medium" pitchFamily="50" charset="0"/>
              <a:ea typeface="Montserrat Medium"/>
              <a:cs typeface="Montserrat Medium"/>
            </a:endParaRPr>
          </a:p>
        </p:txBody>
      </p:sp>
      <p:sp>
        <p:nvSpPr>
          <p:cNvPr id="101" name="Google Shape;101;p2"/>
          <p:cNvSpPr txBox="1">
            <a:spLocks noGrp="1"/>
          </p:cNvSpPr>
          <p:nvPr>
            <p:ph type="subTitle" idx="1"/>
          </p:nvPr>
        </p:nvSpPr>
        <p:spPr>
          <a:xfrm>
            <a:off x="1378424" y="1968117"/>
            <a:ext cx="9435151" cy="3556324"/>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Recitation Presentation Overview</a:t>
            </a:r>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Engineering Curriculum</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Course Overview</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Academic Honesty &amp; Plagiarism</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How to Write a Lab Report</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How to Give a Recitation Presentation</a:t>
            </a:r>
            <a:endParaRPr/>
          </a:p>
        </p:txBody>
      </p:sp>
      <p:cxnSp>
        <p:nvCxnSpPr>
          <p:cNvPr id="102" name="Google Shape;102;p2"/>
          <p:cNvCxnSpPr/>
          <p:nvPr/>
        </p:nvCxnSpPr>
        <p:spPr>
          <a:xfrm>
            <a:off x="931362" y="2384981"/>
            <a:ext cx="0" cy="2722596"/>
          </a:xfrm>
          <a:prstGeom prst="straightConnector1">
            <a:avLst/>
          </a:prstGeom>
          <a:noFill/>
          <a:ln w="9525" cap="flat" cmpd="sng">
            <a:solidFill>
              <a:srgbClr val="7030A0"/>
            </a:solidFill>
            <a:prstDash val="solid"/>
            <a:miter lim="800000"/>
            <a:headEnd type="none" w="sm" len="sm"/>
            <a:tailEnd type="none" w="sm" len="sm"/>
          </a:ln>
        </p:spPr>
      </p:cxnSp>
      <p:sp>
        <p:nvSpPr>
          <p:cNvPr id="103" name="Google Shape;103;p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 name="Google Shape;104;p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5" name="Google Shape;105;p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06" name="Google Shape;106;p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07" name="Google Shape;107;p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EG 1004 RECITATION </a:t>
            </a:r>
            <a:br>
              <a:rPr lang="en-US" sz="5400" dirty="0">
                <a:latin typeface="Gotham Medium" pitchFamily="50" charset="0"/>
                <a:ea typeface="Montserrat Medium"/>
                <a:cs typeface="Montserrat Medium"/>
                <a:sym typeface="Montserrat Medium"/>
              </a:rPr>
            </a:br>
            <a:r>
              <a:rPr lang="en-US" sz="5400" dirty="0">
                <a:latin typeface="Gotham Medium" pitchFamily="50" charset="0"/>
                <a:ea typeface="Montserrat Medium"/>
                <a:cs typeface="Montserrat Medium"/>
                <a:sym typeface="Montserrat Medium"/>
              </a:rPr>
              <a:t>INTRO PRESENTATIONS</a:t>
            </a:r>
            <a:br>
              <a:rPr lang="en-US" sz="5400" dirty="0">
                <a:latin typeface="Gotham Medium" pitchFamily="50" charset="0"/>
                <a:ea typeface="Montserrat Medium"/>
                <a:cs typeface="Montserrat Medium"/>
                <a:sym typeface="Montserrat Medium"/>
              </a:rPr>
            </a:br>
            <a:r>
              <a:rPr lang="en-US" sz="5400" dirty="0">
                <a:latin typeface="Gotham Medium" pitchFamily="50" charset="0"/>
                <a:ea typeface="Montserrat Medium"/>
                <a:cs typeface="Montserrat Medium"/>
                <a:sym typeface="Montserrat Medium"/>
              </a:rPr>
              <a:t>OVERVIEW</a:t>
            </a:r>
            <a:endParaRPr sz="5400" dirty="0">
              <a:latin typeface="Gotham Medium" pitchFamily="50" charset="0"/>
              <a:ea typeface="Montserrat Medium"/>
              <a:cs typeface="Montserrat Medium"/>
            </a:endParaRPr>
          </a:p>
        </p:txBody>
      </p:sp>
      <p:cxnSp>
        <p:nvCxnSpPr>
          <p:cNvPr id="113" name="Google Shape;113;p3"/>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14" name="Google Shape;114;p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17" name="Google Shape;117;p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27" name="Google Shape;127;p4"/>
          <p:cNvSpPr txBox="1"/>
          <p:nvPr/>
        </p:nvSpPr>
        <p:spPr>
          <a:xfrm>
            <a:off x="1406324" y="535053"/>
            <a:ext cx="9379351"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4200" dirty="0">
                <a:sym typeface="Montserrat Medium"/>
              </a:rPr>
              <a:t>SKILLS FOR EG 1004</a:t>
            </a:r>
            <a:endParaRPr sz="4200" dirty="0">
              <a:sym typeface="Arial"/>
            </a:endParaRPr>
          </a:p>
        </p:txBody>
      </p:sp>
      <p:sp>
        <p:nvSpPr>
          <p:cNvPr id="128" name="Google Shape;128;p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4</a:t>
            </a:r>
            <a:endParaRPr sz="1400" b="0" i="0" u="none" strike="noStrike" cap="none">
              <a:solidFill>
                <a:srgbClr val="000000"/>
              </a:solidFill>
              <a:latin typeface="Arial"/>
              <a:ea typeface="Arial"/>
              <a:cs typeface="Arial"/>
              <a:sym typeface="Arial"/>
            </a:endParaRPr>
          </a:p>
        </p:txBody>
      </p:sp>
      <p:pic>
        <p:nvPicPr>
          <p:cNvPr id="130" name="Google Shape;130;p4"/>
          <p:cNvPicPr preferRelativeResize="0"/>
          <p:nvPr/>
        </p:nvPicPr>
        <p:blipFill rotWithShape="1">
          <a:blip r:embed="rId4">
            <a:alphaModFix/>
          </a:blip>
          <a:srcRect t="24516" b="49780"/>
          <a:stretch/>
        </p:blipFill>
        <p:spPr>
          <a:xfrm>
            <a:off x="468758" y="4177519"/>
            <a:ext cx="10972800" cy="2046525"/>
          </a:xfrm>
          <a:prstGeom prst="rect">
            <a:avLst/>
          </a:prstGeom>
          <a:noFill/>
          <a:ln>
            <a:noFill/>
          </a:ln>
        </p:spPr>
      </p:pic>
      <p:pic>
        <p:nvPicPr>
          <p:cNvPr id="133" name="Google Shape;133;p4"/>
          <p:cNvPicPr preferRelativeResize="0"/>
          <p:nvPr/>
        </p:nvPicPr>
        <p:blipFill rotWithShape="1">
          <a:blip r:embed="rId4">
            <a:alphaModFix/>
          </a:blip>
          <a:srcRect l="68051" b="76495"/>
          <a:stretch/>
        </p:blipFill>
        <p:spPr>
          <a:xfrm>
            <a:off x="4013102" y="4215479"/>
            <a:ext cx="3505760" cy="1871421"/>
          </a:xfrm>
          <a:prstGeom prst="rect">
            <a:avLst/>
          </a:prstGeom>
          <a:noFill/>
          <a:ln>
            <a:noFill/>
          </a:ln>
        </p:spPr>
      </p:pic>
      <p:sp>
        <p:nvSpPr>
          <p:cNvPr id="134" name="Google Shape;134;p4"/>
          <p:cNvSpPr txBox="1"/>
          <p:nvPr/>
        </p:nvSpPr>
        <p:spPr>
          <a:xfrm>
            <a:off x="4158316" y="5679126"/>
            <a:ext cx="3360546"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Ethics and Stakeholder Impact</a:t>
            </a:r>
            <a:endParaRPr sz="1450" b="0" i="0" u="none" strike="noStrike" cap="none">
              <a:solidFill>
                <a:srgbClr val="000000"/>
              </a:solidFill>
              <a:latin typeface="Montserrat Medium"/>
              <a:ea typeface="Montserrat Medium"/>
              <a:cs typeface="Montserrat Medium"/>
              <a:sym typeface="Montserrat Medium"/>
            </a:endParaRPr>
          </a:p>
        </p:txBody>
      </p:sp>
      <p:sp>
        <p:nvSpPr>
          <p:cNvPr id="135" name="Google Shape;135;p4"/>
          <p:cNvSpPr txBox="1"/>
          <p:nvPr/>
        </p:nvSpPr>
        <p:spPr>
          <a:xfrm>
            <a:off x="8116478" y="5679126"/>
            <a:ext cx="323339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Reflection</a:t>
            </a:r>
            <a:endParaRPr sz="1450" b="0" i="0" u="none" strike="noStrike" cap="none">
              <a:solidFill>
                <a:srgbClr val="000000"/>
              </a:solidFill>
              <a:latin typeface="Montserrat Medium"/>
              <a:ea typeface="Montserrat Medium"/>
              <a:cs typeface="Montserrat Medium"/>
              <a:sym typeface="Montserrat Medium"/>
            </a:endParaRPr>
          </a:p>
        </p:txBody>
      </p:sp>
      <p:sp>
        <p:nvSpPr>
          <p:cNvPr id="136" name="Google Shape;136;p4"/>
          <p:cNvSpPr txBox="1"/>
          <p:nvPr/>
        </p:nvSpPr>
        <p:spPr>
          <a:xfrm>
            <a:off x="755769" y="5637355"/>
            <a:ext cx="31654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Metacognition</a:t>
            </a:r>
            <a:endParaRPr sz="1450" b="0" i="0" u="none" strike="noStrike" cap="none">
              <a:solidFill>
                <a:srgbClr val="000000"/>
              </a:solidFill>
              <a:latin typeface="Montserrat Medium"/>
              <a:ea typeface="Montserrat Medium"/>
              <a:cs typeface="Montserrat Medium"/>
              <a:sym typeface="Montserrat Medium"/>
            </a:endParaRPr>
          </a:p>
        </p:txBody>
      </p:sp>
      <p:grpSp>
        <p:nvGrpSpPr>
          <p:cNvPr id="2" name="Group 1"/>
          <p:cNvGrpSpPr/>
          <p:nvPr/>
        </p:nvGrpSpPr>
        <p:grpSpPr>
          <a:xfrm>
            <a:off x="468758" y="1485460"/>
            <a:ext cx="10972800" cy="2046525"/>
            <a:chOff x="468758" y="1564299"/>
            <a:chExt cx="10972800" cy="2046525"/>
          </a:xfrm>
        </p:grpSpPr>
        <p:pic>
          <p:nvPicPr>
            <p:cNvPr id="129" name="Google Shape;129;p4"/>
            <p:cNvPicPr preferRelativeResize="0"/>
            <p:nvPr/>
          </p:nvPicPr>
          <p:blipFill rotWithShape="1">
            <a:blip r:embed="rId4">
              <a:alphaModFix/>
            </a:blip>
            <a:srcRect b="76495"/>
            <a:stretch/>
          </p:blipFill>
          <p:spPr>
            <a:xfrm>
              <a:off x="468758" y="1641665"/>
              <a:ext cx="10972800" cy="1871421"/>
            </a:xfrm>
            <a:prstGeom prst="rect">
              <a:avLst/>
            </a:prstGeom>
            <a:noFill/>
            <a:ln>
              <a:noFill/>
            </a:ln>
          </p:spPr>
        </p:pic>
        <p:pic>
          <p:nvPicPr>
            <p:cNvPr id="132" name="Google Shape;132;p4"/>
            <p:cNvPicPr preferRelativeResize="0"/>
            <p:nvPr/>
          </p:nvPicPr>
          <p:blipFill rotWithShape="1">
            <a:blip r:embed="rId4">
              <a:alphaModFix/>
            </a:blip>
            <a:srcRect l="33686" t="24516" r="34613" b="49780"/>
            <a:stretch/>
          </p:blipFill>
          <p:spPr>
            <a:xfrm>
              <a:off x="7871381" y="1564299"/>
              <a:ext cx="3478491" cy="2046525"/>
            </a:xfrm>
            <a:prstGeom prst="rect">
              <a:avLst/>
            </a:prstGeom>
            <a:noFill/>
            <a:ln>
              <a:noFill/>
            </a:ln>
          </p:spPr>
        </p:pic>
        <p:sp>
          <p:nvSpPr>
            <p:cNvPr id="137" name="Google Shape;137;p4"/>
            <p:cNvSpPr txBox="1"/>
            <p:nvPr/>
          </p:nvSpPr>
          <p:spPr>
            <a:xfrm>
              <a:off x="688969" y="3112136"/>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Technical Reports</a:t>
              </a:r>
              <a:endParaRPr sz="1450" b="0" i="0" u="none" strike="noStrike" cap="none">
                <a:solidFill>
                  <a:srgbClr val="000000"/>
                </a:solidFill>
                <a:latin typeface="Montserrat Medium"/>
                <a:ea typeface="Montserrat Medium"/>
                <a:cs typeface="Montserrat Medium"/>
                <a:sym typeface="Montserrat Medium"/>
              </a:endParaRPr>
            </a:p>
          </p:txBody>
        </p:sp>
        <p:sp>
          <p:nvSpPr>
            <p:cNvPr id="138" name="Google Shape;138;p4"/>
            <p:cNvSpPr txBox="1"/>
            <p:nvPr/>
          </p:nvSpPr>
          <p:spPr>
            <a:xfrm>
              <a:off x="4305641" y="310531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Professional Presentations</a:t>
              </a:r>
              <a:endParaRPr sz="1450" b="0" i="0" u="none" strike="noStrike" cap="none">
                <a:solidFill>
                  <a:srgbClr val="000000"/>
                </a:solidFill>
                <a:latin typeface="Montserrat Medium"/>
                <a:ea typeface="Montserrat Medium"/>
                <a:cs typeface="Montserrat Medium"/>
                <a:sym typeface="Montserrat Medium"/>
              </a:endParaRPr>
            </a:p>
          </p:txBody>
        </p:sp>
        <p:sp>
          <p:nvSpPr>
            <p:cNvPr id="139" name="Google Shape;139;p4"/>
            <p:cNvSpPr txBox="1"/>
            <p:nvPr/>
          </p:nvSpPr>
          <p:spPr>
            <a:xfrm>
              <a:off x="8142524" y="310531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Engineering Design Process</a:t>
              </a:r>
              <a:endParaRPr sz="1450" b="0" i="0" u="none" strike="noStrike" cap="none">
                <a:solidFill>
                  <a:srgbClr val="000000"/>
                </a:solidFill>
                <a:latin typeface="Montserrat Medium"/>
                <a:ea typeface="Montserrat Medium"/>
                <a:cs typeface="Montserrat Medium"/>
                <a:sym typeface="Montserrat Medium"/>
              </a:endParaRPr>
            </a:p>
          </p:txBody>
        </p:sp>
      </p:grpSp>
      <p:sp>
        <p:nvSpPr>
          <p:cNvPr id="131" name="Google Shape;131;p4"/>
          <p:cNvSpPr txBox="1"/>
          <p:nvPr/>
        </p:nvSpPr>
        <p:spPr>
          <a:xfrm>
            <a:off x="1611539" y="3220197"/>
            <a:ext cx="9379351"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4200" dirty="0">
                <a:sym typeface="Montserrat Medium"/>
              </a:rPr>
              <a:t>LEARNING</a:t>
            </a:r>
            <a:r>
              <a:rPr lang="en-US" sz="4200" dirty="0">
                <a:sym typeface="Arial"/>
              </a:rPr>
              <a:t> </a:t>
            </a:r>
            <a:r>
              <a:rPr lang="en-US" sz="4200" dirty="0">
                <a:sym typeface="Montserrat Medium"/>
              </a:rPr>
              <a:t>ENGINEERING</a:t>
            </a:r>
            <a:endParaRPr sz="4200" dirty="0">
              <a:sym typeface="Arial"/>
            </a:endParaRPr>
          </a:p>
        </p:txBody>
      </p:sp>
      <p:pic>
        <p:nvPicPr>
          <p:cNvPr id="20" name="Google Shape;117;p3"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p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49" name="Google Shape;149;p5"/>
          <p:cNvSpPr txBox="1"/>
          <p:nvPr/>
        </p:nvSpPr>
        <p:spPr>
          <a:xfrm>
            <a:off x="395927" y="453737"/>
            <a:ext cx="11400146" cy="965147"/>
          </a:xfrm>
          <a:prstGeom prst="rect">
            <a:avLst/>
          </a:prstGeom>
          <a:noFill/>
          <a:ln>
            <a:noFill/>
          </a:ln>
        </p:spPr>
        <p:txBody>
          <a:bodyPr spcFirstLastPara="1" wrap="square" lIns="91425" tIns="45700" rIns="91425" bIns="45700" anchor="b" anchorCtr="0">
            <a:normAutofit fontScale="77500" lnSpcReduction="2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ACADEMIC &amp; PROFESSIONAL GROWTH </a:t>
            </a:r>
            <a:endParaRPr dirty="0">
              <a:sym typeface="Arial"/>
            </a:endParaRPr>
          </a:p>
        </p:txBody>
      </p:sp>
      <p:sp>
        <p:nvSpPr>
          <p:cNvPr id="150" name="Google Shape;150;p5"/>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5</a:t>
            </a:r>
            <a:endParaRPr sz="1400" b="0" i="0" u="none" strike="noStrike" cap="none">
              <a:solidFill>
                <a:srgbClr val="000000"/>
              </a:solidFill>
              <a:latin typeface="Arial"/>
              <a:ea typeface="Arial"/>
              <a:cs typeface="Arial"/>
              <a:sym typeface="Arial"/>
            </a:endParaRPr>
          </a:p>
        </p:txBody>
      </p:sp>
      <p:pic>
        <p:nvPicPr>
          <p:cNvPr id="151" name="Google Shape;151;p5"/>
          <p:cNvPicPr preferRelativeResize="0"/>
          <p:nvPr/>
        </p:nvPicPr>
        <p:blipFill rotWithShape="1">
          <a:blip r:embed="rId4">
            <a:alphaModFix/>
          </a:blip>
          <a:srcRect t="50309" b="25980"/>
          <a:stretch/>
        </p:blipFill>
        <p:spPr>
          <a:xfrm>
            <a:off x="721302" y="1495635"/>
            <a:ext cx="10972799" cy="1887819"/>
          </a:xfrm>
          <a:prstGeom prst="rect">
            <a:avLst/>
          </a:prstGeom>
          <a:noFill/>
          <a:ln>
            <a:noFill/>
          </a:ln>
        </p:spPr>
      </p:pic>
      <p:pic>
        <p:nvPicPr>
          <p:cNvPr id="152" name="Google Shape;152;p5"/>
          <p:cNvPicPr preferRelativeResize="0"/>
          <p:nvPr/>
        </p:nvPicPr>
        <p:blipFill rotWithShape="1">
          <a:blip r:embed="rId4">
            <a:alphaModFix/>
          </a:blip>
          <a:srcRect t="74058"/>
          <a:stretch/>
        </p:blipFill>
        <p:spPr>
          <a:xfrm>
            <a:off x="721302" y="3888497"/>
            <a:ext cx="10972800" cy="2065437"/>
          </a:xfrm>
          <a:prstGeom prst="rect">
            <a:avLst/>
          </a:prstGeom>
          <a:noFill/>
          <a:ln>
            <a:noFill/>
          </a:ln>
        </p:spPr>
      </p:pic>
      <p:sp>
        <p:nvSpPr>
          <p:cNvPr id="153" name="Google Shape;153;p5"/>
          <p:cNvSpPr txBox="1"/>
          <p:nvPr/>
        </p:nvSpPr>
        <p:spPr>
          <a:xfrm>
            <a:off x="1302297" y="3033398"/>
            <a:ext cx="9379351" cy="965147"/>
          </a:xfrm>
          <a:prstGeom prst="rect">
            <a:avLst/>
          </a:prstGeom>
          <a:noFill/>
          <a:ln>
            <a:noFill/>
          </a:ln>
        </p:spPr>
        <p:txBody>
          <a:bodyPr spcFirstLastPara="1" wrap="square" lIns="91425" tIns="45700" rIns="91425" bIns="45700" anchor="b" anchorCtr="0">
            <a:normAutofit fontScale="77500" lnSpcReduction="2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THE FUTURE OF ENGINEERING</a:t>
            </a:r>
            <a:endParaRPr dirty="0">
              <a:sym typeface="Arial"/>
            </a:endParaRPr>
          </a:p>
        </p:txBody>
      </p:sp>
      <p:sp>
        <p:nvSpPr>
          <p:cNvPr id="154" name="Google Shape;154;p5"/>
          <p:cNvSpPr/>
          <p:nvPr/>
        </p:nvSpPr>
        <p:spPr>
          <a:xfrm>
            <a:off x="8295588" y="4157383"/>
            <a:ext cx="3596639" cy="12704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p5" descr="Engineering Unleashed"/>
          <p:cNvPicPr preferRelativeResize="0"/>
          <p:nvPr/>
        </p:nvPicPr>
        <p:blipFill rotWithShape="1">
          <a:blip r:embed="rId5">
            <a:alphaModFix/>
          </a:blip>
          <a:srcRect/>
          <a:stretch/>
        </p:blipFill>
        <p:spPr>
          <a:xfrm>
            <a:off x="8073688" y="4330741"/>
            <a:ext cx="3125355" cy="925430"/>
          </a:xfrm>
          <a:prstGeom prst="rect">
            <a:avLst/>
          </a:prstGeom>
          <a:noFill/>
          <a:ln>
            <a:noFill/>
          </a:ln>
        </p:spPr>
      </p:pic>
      <p:pic>
        <p:nvPicPr>
          <p:cNvPr id="156" name="Google Shape;156;p5"/>
          <p:cNvPicPr preferRelativeResize="0"/>
          <p:nvPr/>
        </p:nvPicPr>
        <p:blipFill rotWithShape="1">
          <a:blip r:embed="rId4">
            <a:alphaModFix/>
          </a:blip>
          <a:srcRect l="33437" t="50309" r="34585" b="25979"/>
          <a:stretch/>
        </p:blipFill>
        <p:spPr>
          <a:xfrm>
            <a:off x="8073701" y="1495625"/>
            <a:ext cx="3508675" cy="1887825"/>
          </a:xfrm>
          <a:prstGeom prst="rect">
            <a:avLst/>
          </a:prstGeom>
          <a:noFill/>
          <a:ln>
            <a:noFill/>
          </a:ln>
        </p:spPr>
      </p:pic>
      <p:pic>
        <p:nvPicPr>
          <p:cNvPr id="157" name="Google Shape;157;p5"/>
          <p:cNvPicPr preferRelativeResize="0"/>
          <p:nvPr/>
        </p:nvPicPr>
        <p:blipFill rotWithShape="1">
          <a:blip r:embed="rId4">
            <a:alphaModFix/>
          </a:blip>
          <a:srcRect l="68818" t="50309" b="25979"/>
          <a:stretch/>
        </p:blipFill>
        <p:spPr>
          <a:xfrm>
            <a:off x="4542700" y="1495625"/>
            <a:ext cx="3421499" cy="1887825"/>
          </a:xfrm>
          <a:prstGeom prst="rect">
            <a:avLst/>
          </a:prstGeom>
          <a:noFill/>
          <a:ln>
            <a:noFill/>
          </a:ln>
        </p:spPr>
      </p:pic>
      <p:sp>
        <p:nvSpPr>
          <p:cNvPr id="158" name="Google Shape;158;p5"/>
          <p:cNvSpPr txBox="1"/>
          <p:nvPr/>
        </p:nvSpPr>
        <p:spPr>
          <a:xfrm>
            <a:off x="894900" y="5487300"/>
            <a:ext cx="2923200" cy="4080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Georgia"/>
                <a:ea typeface="Georgia"/>
                <a:cs typeface="Georgia"/>
                <a:sym typeface="Georgia"/>
              </a:rPr>
              <a:t>Engineering and Social Justice</a:t>
            </a:r>
            <a:endParaRPr sz="1450" b="0" i="0" u="none" strike="noStrike" cap="none">
              <a:solidFill>
                <a:srgbClr val="000000"/>
              </a:solidFill>
              <a:latin typeface="Georgia"/>
              <a:ea typeface="Georgia"/>
              <a:cs typeface="Georgia"/>
              <a:sym typeface="Georgia"/>
            </a:endParaRPr>
          </a:p>
        </p:txBody>
      </p:sp>
      <p:pic>
        <p:nvPicPr>
          <p:cNvPr id="159" name="Google Shape;159;p5"/>
          <p:cNvPicPr preferRelativeResize="0"/>
          <p:nvPr/>
        </p:nvPicPr>
        <p:blipFill rotWithShape="1">
          <a:blip r:embed="rId6">
            <a:alphaModFix/>
          </a:blip>
          <a:srcRect b="6533"/>
          <a:stretch/>
        </p:blipFill>
        <p:spPr>
          <a:xfrm>
            <a:off x="1012925" y="3998550"/>
            <a:ext cx="3155626" cy="1493900"/>
          </a:xfrm>
          <a:prstGeom prst="rect">
            <a:avLst/>
          </a:prstGeom>
          <a:noFill/>
          <a:ln>
            <a:noFill/>
          </a:ln>
        </p:spPr>
      </p:pic>
      <p:sp>
        <p:nvSpPr>
          <p:cNvPr id="160" name="Google Shape;160;p5"/>
          <p:cNvSpPr txBox="1"/>
          <p:nvPr/>
        </p:nvSpPr>
        <p:spPr>
          <a:xfrm>
            <a:off x="941221" y="2853077"/>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Undergraduate Resources</a:t>
            </a:r>
            <a:endParaRPr sz="1450" b="0" i="0" u="none" strike="noStrike" cap="none">
              <a:solidFill>
                <a:srgbClr val="000000"/>
              </a:solidFill>
              <a:latin typeface="Montserrat Medium"/>
              <a:ea typeface="Montserrat Medium"/>
              <a:cs typeface="Montserrat Medium"/>
              <a:sym typeface="Montserrat Medium"/>
            </a:endParaRPr>
          </a:p>
        </p:txBody>
      </p:sp>
      <p:sp>
        <p:nvSpPr>
          <p:cNvPr id="161" name="Google Shape;161;p5"/>
          <p:cNvSpPr txBox="1"/>
          <p:nvPr/>
        </p:nvSpPr>
        <p:spPr>
          <a:xfrm>
            <a:off x="4558184" y="2851208"/>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Graduate School</a:t>
            </a:r>
            <a:endParaRPr sz="1450" b="0" i="0" u="none" strike="noStrike" cap="none">
              <a:solidFill>
                <a:srgbClr val="000000"/>
              </a:solidFill>
              <a:latin typeface="Montserrat Medium"/>
              <a:ea typeface="Montserrat Medium"/>
              <a:cs typeface="Montserrat Medium"/>
              <a:sym typeface="Montserrat Medium"/>
            </a:endParaRPr>
          </a:p>
        </p:txBody>
      </p:sp>
      <p:sp>
        <p:nvSpPr>
          <p:cNvPr id="162" name="Google Shape;162;p5"/>
          <p:cNvSpPr txBox="1"/>
          <p:nvPr/>
        </p:nvSpPr>
        <p:spPr>
          <a:xfrm>
            <a:off x="8339205" y="2853804"/>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Career Development</a:t>
            </a:r>
            <a:endParaRPr sz="1450" b="0" i="0" u="none" strike="noStrike" cap="none">
              <a:solidFill>
                <a:srgbClr val="000000"/>
              </a:solidFill>
              <a:latin typeface="Montserrat Medium"/>
              <a:ea typeface="Montserrat Medium"/>
              <a:cs typeface="Montserrat Medium"/>
              <a:sym typeface="Montserrat Medium"/>
            </a:endParaRPr>
          </a:p>
        </p:txBody>
      </p:sp>
      <p:sp>
        <p:nvSpPr>
          <p:cNvPr id="163" name="Google Shape;163;p5"/>
          <p:cNvSpPr txBox="1"/>
          <p:nvPr/>
        </p:nvSpPr>
        <p:spPr>
          <a:xfrm>
            <a:off x="814800" y="547365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Engineering &amp; Social Justice</a:t>
            </a:r>
            <a:endParaRPr sz="1450" b="0" i="0" u="none" strike="noStrike" cap="none">
              <a:solidFill>
                <a:srgbClr val="000000"/>
              </a:solidFill>
              <a:latin typeface="Montserrat Medium"/>
              <a:ea typeface="Montserrat Medium"/>
              <a:cs typeface="Montserrat Medium"/>
              <a:sym typeface="Montserrat Medium"/>
            </a:endParaRPr>
          </a:p>
        </p:txBody>
      </p:sp>
      <p:sp>
        <p:nvSpPr>
          <p:cNvPr id="164" name="Google Shape;164;p5"/>
          <p:cNvSpPr txBox="1"/>
          <p:nvPr/>
        </p:nvSpPr>
        <p:spPr>
          <a:xfrm>
            <a:off x="4446483" y="5477723"/>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Emerging Global Topics</a:t>
            </a:r>
            <a:endParaRPr sz="1450" b="0" i="0" u="none" strike="noStrike" cap="none">
              <a:solidFill>
                <a:srgbClr val="000000"/>
              </a:solidFill>
              <a:latin typeface="Montserrat Medium"/>
              <a:ea typeface="Montserrat Medium"/>
              <a:cs typeface="Montserrat Medium"/>
              <a:sym typeface="Montserrat Medium"/>
            </a:endParaRPr>
          </a:p>
        </p:txBody>
      </p:sp>
      <p:sp>
        <p:nvSpPr>
          <p:cNvPr id="165" name="Google Shape;165;p5"/>
          <p:cNvSpPr txBox="1"/>
          <p:nvPr/>
        </p:nvSpPr>
        <p:spPr>
          <a:xfrm>
            <a:off x="7987590" y="5477723"/>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Entrepreneurial Mindset</a:t>
            </a:r>
            <a:endParaRPr sz="1450" b="0" i="0" u="none" strike="noStrike" cap="none">
              <a:solidFill>
                <a:srgbClr val="000000"/>
              </a:solidFill>
              <a:latin typeface="Montserrat Medium"/>
              <a:ea typeface="Montserrat Medium"/>
              <a:cs typeface="Montserrat Medium"/>
              <a:sym typeface="Montserrat Medium"/>
            </a:endParaRPr>
          </a:p>
        </p:txBody>
      </p:sp>
      <p:pic>
        <p:nvPicPr>
          <p:cNvPr id="23" name="Google Shape;117;p3" descr="A picture containing drawing&#10;&#10;Description automatically generated"/>
          <p:cNvPicPr preferRelativeResize="0"/>
          <p:nvPr/>
        </p:nvPicPr>
        <p:blipFill rotWithShape="1">
          <a:blip r:embed="rId7">
            <a:alphaModFix/>
          </a:blip>
          <a:srcRect/>
          <a:stretch/>
        </p:blipFill>
        <p:spPr>
          <a:xfrm>
            <a:off x="10782301" y="6409360"/>
            <a:ext cx="1313093" cy="3594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ENGINEERING CURRICULUM</a:t>
            </a:r>
            <a:endParaRPr sz="5400" dirty="0">
              <a:latin typeface="Gotham Medium" pitchFamily="50" charset="0"/>
              <a:ea typeface="Montserrat Medium"/>
              <a:cs typeface="Montserrat Medium"/>
            </a:endParaRPr>
          </a:p>
        </p:txBody>
      </p:sp>
      <p:cxnSp>
        <p:nvCxnSpPr>
          <p:cNvPr id="171" name="Google Shape;171;p7"/>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72" name="Google Shape;172;p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7"/>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75" name="Google Shape;175;p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8"/>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p8"/>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85" name="Google Shape;185;p8"/>
          <p:cNvSpPr txBox="1"/>
          <p:nvPr/>
        </p:nvSpPr>
        <p:spPr>
          <a:xfrm>
            <a:off x="1406324" y="453737"/>
            <a:ext cx="9379351" cy="965147"/>
          </a:xfrm>
          <a:prstGeom prst="rect">
            <a:avLst/>
          </a:prstGeom>
          <a:noFill/>
          <a:ln>
            <a:noFill/>
          </a:ln>
        </p:spPr>
        <p:txBody>
          <a:bodyPr spcFirstLastPara="1" wrap="square" lIns="91425" tIns="45700" rIns="91425" bIns="45700" anchor="b" anchorCtr="0">
            <a:normAutofit fontScale="85000" lnSpcReduction="1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ENGINEERING CURRICULUM</a:t>
            </a:r>
            <a:endParaRPr dirty="0">
              <a:sym typeface="Arial"/>
            </a:endParaRPr>
          </a:p>
        </p:txBody>
      </p:sp>
      <p:pic>
        <p:nvPicPr>
          <p:cNvPr id="186" name="Google Shape;186;p8" descr="Image result for engineering curriculum"/>
          <p:cNvPicPr preferRelativeResize="0"/>
          <p:nvPr/>
        </p:nvPicPr>
        <p:blipFill rotWithShape="1">
          <a:blip r:embed="rId4">
            <a:alphaModFix/>
          </a:blip>
          <a:srcRect t="6616"/>
          <a:stretch/>
        </p:blipFill>
        <p:spPr>
          <a:xfrm>
            <a:off x="3112217" y="1609159"/>
            <a:ext cx="6262693" cy="4493481"/>
          </a:xfrm>
          <a:prstGeom prst="rect">
            <a:avLst/>
          </a:prstGeom>
          <a:noFill/>
          <a:ln>
            <a:noFill/>
          </a:ln>
        </p:spPr>
      </p:pic>
      <p:sp>
        <p:nvSpPr>
          <p:cNvPr id="187" name="Google Shape;187;p8"/>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7</a:t>
            </a:r>
            <a:endParaRPr sz="1400" b="0" i="0" u="none" strike="noStrike" cap="none">
              <a:solidFill>
                <a:srgbClr val="000000"/>
              </a:solidFill>
              <a:latin typeface="Arial"/>
              <a:ea typeface="Arial"/>
              <a:cs typeface="Arial"/>
              <a:sym typeface="Arial"/>
            </a:endParaRPr>
          </a:p>
        </p:txBody>
      </p:sp>
      <p:pic>
        <p:nvPicPr>
          <p:cNvPr id="9" name="Google Shape;117;p3"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9"/>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9"/>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96" name="Google Shape;196;p9"/>
          <p:cNvSpPr txBox="1"/>
          <p:nvPr/>
        </p:nvSpPr>
        <p:spPr>
          <a:xfrm>
            <a:off x="564107" y="498459"/>
            <a:ext cx="11063786"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smtClean="0">
                <a:sym typeface="Montserrat Medium"/>
              </a:rPr>
              <a:t>PROFESSIONAL READINESS</a:t>
            </a:r>
            <a:endParaRPr dirty="0">
              <a:sym typeface="Arial"/>
            </a:endParaRPr>
          </a:p>
        </p:txBody>
      </p:sp>
      <p:pic>
        <p:nvPicPr>
          <p:cNvPr id="197" name="Google Shape;197;p9" descr="T-shaped professional engineers and t-shaped engineering technologistsÂ "/>
          <p:cNvPicPr preferRelativeResize="0"/>
          <p:nvPr/>
        </p:nvPicPr>
        <p:blipFill rotWithShape="1">
          <a:blip r:embed="rId4">
            <a:alphaModFix/>
          </a:blip>
          <a:srcRect/>
          <a:stretch/>
        </p:blipFill>
        <p:spPr>
          <a:xfrm>
            <a:off x="711200" y="1593491"/>
            <a:ext cx="5357092" cy="3995761"/>
          </a:xfrm>
          <a:prstGeom prst="rect">
            <a:avLst/>
          </a:prstGeom>
          <a:noFill/>
          <a:ln>
            <a:noFill/>
          </a:ln>
        </p:spPr>
      </p:pic>
      <p:sp>
        <p:nvSpPr>
          <p:cNvPr id="198" name="Google Shape;198;p9"/>
          <p:cNvSpPr/>
          <p:nvPr/>
        </p:nvSpPr>
        <p:spPr>
          <a:xfrm>
            <a:off x="6888382" y="2074730"/>
            <a:ext cx="429636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6"/>
                </a:solidFill>
                <a:latin typeface="Proxima Nova"/>
                <a:ea typeface="Proxima Nova"/>
                <a:cs typeface="Proxima Nova"/>
                <a:sym typeface="Proxima Nova"/>
              </a:rPr>
              <a:t>The ‘T’ Shaped Engineer: </a:t>
            </a:r>
            <a:endParaRPr sz="1400" b="0" i="0" u="none" strike="noStrike" cap="none">
              <a:solidFill>
                <a:srgbClr val="000000"/>
              </a:solidFill>
              <a:latin typeface="Arial"/>
              <a:ea typeface="Arial"/>
              <a:cs typeface="Arial"/>
              <a:sym typeface="Arial"/>
            </a:endParaRPr>
          </a:p>
        </p:txBody>
      </p:sp>
      <p:sp>
        <p:nvSpPr>
          <p:cNvPr id="199" name="Google Shape;199;p9"/>
          <p:cNvSpPr txBox="1"/>
          <p:nvPr/>
        </p:nvSpPr>
        <p:spPr>
          <a:xfrm>
            <a:off x="6888382" y="2128796"/>
            <a:ext cx="5313088" cy="40510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Height represents expertise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Width represents breadth of general knowledge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‘T’ shape enables engineers to solve a wide range of problems </a:t>
            </a:r>
            <a:r>
              <a:rPr lang="en-US" sz="2400" b="1" i="0" u="none" strike="noStrike" cap="none">
                <a:solidFill>
                  <a:schemeClr val="dk1"/>
                </a:solidFill>
                <a:latin typeface="Proxima Nova"/>
                <a:ea typeface="Proxima Nova"/>
                <a:cs typeface="Proxima Nova"/>
                <a:sym typeface="Proxima Nova"/>
              </a:rPr>
              <a:t>	</a:t>
            </a:r>
            <a:endParaRPr sz="1400" b="0" i="0" u="none" strike="noStrike" cap="none">
              <a:solidFill>
                <a:srgbClr val="000000"/>
              </a:solidFill>
              <a:latin typeface="Arial"/>
              <a:ea typeface="Arial"/>
              <a:cs typeface="Arial"/>
              <a:sym typeface="Arial"/>
            </a:endParaRPr>
          </a:p>
        </p:txBody>
      </p:sp>
      <p:pic>
        <p:nvPicPr>
          <p:cNvPr id="200" name="Google Shape;200;p9"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201" name="Google Shape;201;p9"/>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8</a:t>
            </a:r>
            <a:endParaRPr sz="1600" b="0"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10"/>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9" name="Google Shape;209;p1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10" name="Google Shape;210;p10"/>
          <p:cNvSpPr txBox="1"/>
          <p:nvPr/>
        </p:nvSpPr>
        <p:spPr>
          <a:xfrm>
            <a:off x="768738" y="483750"/>
            <a:ext cx="10949650"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ABET OUTCOMES</a:t>
            </a:r>
            <a:endParaRPr dirty="0">
              <a:sym typeface="Arial"/>
            </a:endParaRPr>
          </a:p>
        </p:txBody>
      </p:sp>
      <p:pic>
        <p:nvPicPr>
          <p:cNvPr id="211" name="Google Shape;211;p1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12" name="Google Shape;212;p1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9</a:t>
            </a:r>
            <a:endParaRPr sz="1400" b="0" i="0" u="none" strike="noStrike" cap="none">
              <a:solidFill>
                <a:srgbClr val="000000"/>
              </a:solidFill>
              <a:latin typeface="Arial"/>
              <a:ea typeface="Arial"/>
              <a:cs typeface="Arial"/>
              <a:sym typeface="Arial"/>
            </a:endParaRPr>
          </a:p>
        </p:txBody>
      </p:sp>
      <p:pic>
        <p:nvPicPr>
          <p:cNvPr id="213" name="Google Shape;213;p10"/>
          <p:cNvPicPr preferRelativeResize="0"/>
          <p:nvPr/>
        </p:nvPicPr>
        <p:blipFill rotWithShape="1">
          <a:blip r:embed="rId5">
            <a:alphaModFix/>
          </a:blip>
          <a:srcRect/>
          <a:stretch/>
        </p:blipFill>
        <p:spPr>
          <a:xfrm>
            <a:off x="1051815" y="1532247"/>
            <a:ext cx="10088370" cy="45310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359</Words>
  <Application>Microsoft Office PowerPoint</Application>
  <PresentationFormat>Widescreen</PresentationFormat>
  <Paragraphs>52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Gotham Medium</vt:lpstr>
      <vt:lpstr>Montserrat Medium</vt:lpstr>
      <vt:lpstr>Calibri</vt:lpstr>
      <vt:lpstr>Georgia</vt:lpstr>
      <vt:lpstr>Proxima Nova</vt:lpstr>
      <vt:lpstr>Arial</vt:lpstr>
      <vt:lpstr>Office Theme</vt:lpstr>
      <vt:lpstr>RECITATION 1</vt:lpstr>
      <vt:lpstr>AGENDA</vt:lpstr>
      <vt:lpstr>EG 1004 RECITATION  INTRO PRESENTATIONS OVERVIEW</vt:lpstr>
      <vt:lpstr>PowerPoint Presentation</vt:lpstr>
      <vt:lpstr>PowerPoint Presentation</vt:lpstr>
      <vt:lpstr>ENGINEERING CURRICULUM</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1</dc:title>
  <dc:creator>Diya</dc:creator>
  <cp:lastModifiedBy>User</cp:lastModifiedBy>
  <cp:revision>4</cp:revision>
  <dcterms:created xsi:type="dcterms:W3CDTF">2020-08-22T05:24:58Z</dcterms:created>
  <dcterms:modified xsi:type="dcterms:W3CDTF">2022-09-05T20:27:53Z</dcterms:modified>
</cp:coreProperties>
</file>