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  <p:sldMasterId id="2147483722" r:id="rId2"/>
  </p:sldMasterIdLst>
  <p:notesMasterIdLst>
    <p:notesMasterId r:id="rId25"/>
  </p:notesMasterIdLst>
  <p:sldIdLst>
    <p:sldId id="257" r:id="rId3"/>
    <p:sldId id="301" r:id="rId4"/>
    <p:sldId id="302" r:id="rId5"/>
    <p:sldId id="303" r:id="rId6"/>
    <p:sldId id="304" r:id="rId7"/>
    <p:sldId id="305" r:id="rId8"/>
    <p:sldId id="306" r:id="rId9"/>
    <p:sldId id="307" r:id="rId10"/>
    <p:sldId id="308" r:id="rId11"/>
    <p:sldId id="309" r:id="rId12"/>
    <p:sldId id="310" r:id="rId13"/>
    <p:sldId id="311" r:id="rId14"/>
    <p:sldId id="312" r:id="rId15"/>
    <p:sldId id="313" r:id="rId16"/>
    <p:sldId id="314" r:id="rId17"/>
    <p:sldId id="315" r:id="rId18"/>
    <p:sldId id="316" r:id="rId19"/>
    <p:sldId id="317" r:id="rId20"/>
    <p:sldId id="318" r:id="rId21"/>
    <p:sldId id="319" r:id="rId22"/>
    <p:sldId id="320" r:id="rId23"/>
    <p:sldId id="321" r:id="rId24"/>
  </p:sldIdLst>
  <p:sldSz cx="9144000" cy="6858000" type="screen4x3"/>
  <p:notesSz cx="6858000" cy="9144000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DDD"/>
    <a:srgbClr val="FFFFFF"/>
    <a:srgbClr val="000066"/>
    <a:srgbClr val="000000"/>
    <a:srgbClr val="CC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818" autoAdjust="0"/>
    <p:restoredTop sz="95388" autoAdjust="0"/>
  </p:normalViewPr>
  <p:slideViewPr>
    <p:cSldViewPr>
      <p:cViewPr>
        <p:scale>
          <a:sx n="100" d="100"/>
          <a:sy n="100" d="100"/>
        </p:scale>
        <p:origin x="-834" y="-2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9.xml"/><Relationship Id="rId2" Type="http://schemas.openxmlformats.org/officeDocument/2006/relationships/slide" Target="slides/slide8.xml"/><Relationship Id="rId1" Type="http://schemas.openxmlformats.org/officeDocument/2006/relationships/slide" Target="slides/slide7.xml"/><Relationship Id="rId5" Type="http://schemas.openxmlformats.org/officeDocument/2006/relationships/slide" Target="slides/slide11.xml"/><Relationship Id="rId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73938B-2298-4C00-A6F8-20DCFF020E36}" type="datetimeFigureOut">
              <a:rPr lang="en-US" smtClean="0"/>
              <a:pPr/>
              <a:t>9/6/2009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038E97-8AB3-419F-A3E1-BD8EA914413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L.Mexhitaj</a:t>
            </a:r>
            <a:r>
              <a:rPr lang="en-US" dirty="0" smtClean="0"/>
              <a:t> 2009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038E97-8AB3-419F-A3E1-BD8EA914413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Fix:</a:t>
            </a:r>
            <a:r>
              <a:rPr lang="en-US" baseline="0" dirty="0" smtClean="0"/>
              <a:t> gear ratio = output/input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038E97-8AB3-419F-A3E1-BD8EA9144133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00200" y="3429000"/>
            <a:ext cx="6705600" cy="866775"/>
          </a:xfrm>
        </p:spPr>
        <p:txBody>
          <a:bodyPr anchor="b"/>
          <a:lstStyle>
            <a:lvl1pPr algn="l">
              <a:defRPr sz="4000"/>
            </a:lvl1pPr>
          </a:lstStyle>
          <a:p>
            <a:r>
              <a:rPr lang="en-AU"/>
              <a:t>Click to edit title style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4267200"/>
            <a:ext cx="6705600" cy="68580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AU"/>
              <a:t>Click to edit subtitle style</a:t>
            </a:r>
          </a:p>
        </p:txBody>
      </p:sp>
      <p:pic>
        <p:nvPicPr>
          <p:cNvPr id="4" name="Picture 3" descr="NYU-Poly_RGB.jpg"/>
          <p:cNvPicPr>
            <a:picLocks noChangeAspect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2400" y="152400"/>
            <a:ext cx="27432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 userDrawn="1"/>
        </p:nvSpPr>
        <p:spPr>
          <a:xfrm>
            <a:off x="1371600" y="5638800"/>
            <a:ext cx="6400800" cy="40011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/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EG1003: Introduction to Engineering and Design 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29450" y="304800"/>
            <a:ext cx="188595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304800"/>
            <a:ext cx="550545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304800"/>
            <a:ext cx="7543800" cy="8747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371600" y="1524000"/>
            <a:ext cx="36957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219700" y="1524000"/>
            <a:ext cx="369570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219700" y="4076700"/>
            <a:ext cx="369570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00200" y="3429000"/>
            <a:ext cx="6705600" cy="866775"/>
          </a:xfrm>
        </p:spPr>
        <p:txBody>
          <a:bodyPr anchor="b"/>
          <a:lstStyle>
            <a:lvl1pPr algn="l">
              <a:defRPr sz="4000"/>
            </a:lvl1pPr>
          </a:lstStyle>
          <a:p>
            <a:r>
              <a:rPr lang="en-AU"/>
              <a:t>Click to edit title style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4267200"/>
            <a:ext cx="6705600" cy="68580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AU"/>
              <a:t>Click to edit subtitle style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1524000"/>
            <a:ext cx="36957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19700" y="1524000"/>
            <a:ext cx="36957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29450" y="304800"/>
            <a:ext cx="188595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304800"/>
            <a:ext cx="550545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304800"/>
            <a:ext cx="7543800" cy="8747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371600" y="1524000"/>
            <a:ext cx="7543800" cy="49530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304800"/>
            <a:ext cx="7543800" cy="8747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371600" y="1524000"/>
            <a:ext cx="36957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19700" y="1524000"/>
            <a:ext cx="36957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1524000"/>
            <a:ext cx="36957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19700" y="1524000"/>
            <a:ext cx="36957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4.jpe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blipFill dpi="0" rotWithShape="0">
          <a:blip r:embed="rId14" cstate="print"/>
          <a:srcRect/>
          <a:stretch>
            <a:fillRect/>
          </a:stretch>
        </a:blip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304800"/>
            <a:ext cx="7543800" cy="874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title style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1600" y="1524000"/>
            <a:ext cx="75438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		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blipFill dpi="0" rotWithShape="0">
          <a:blip r:embed="rId15"/>
          <a:srcRect/>
          <a:stretch>
            <a:fillRect/>
          </a:stretch>
        </a:blip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304800"/>
            <a:ext cx="7543800" cy="874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title style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1600" y="1524000"/>
            <a:ext cx="75438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		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  <p:sldLayoutId id="2147483734" r:id="rId12"/>
    <p:sldLayoutId id="2147483735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581400"/>
            <a:ext cx="7772400" cy="1219200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Product Evaluation &amp;</a:t>
            </a:r>
            <a:b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</a:b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Quality Improvement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874713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Gears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</a:endParaRPr>
          </a:p>
        </p:txBody>
      </p:sp>
      <p:sp>
        <p:nvSpPr>
          <p:cNvPr id="2826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12700" cap="sq" cmpd="sng" algn="ctr">
            <a:noFill/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2630" name="Rectangle 6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 w="12700" cap="sq" cmpd="sng" algn="ctr">
            <a:noFill/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838200" y="1447800"/>
            <a:ext cx="75438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itchFamily="2" charset="2"/>
              <a:buChar char="t"/>
              <a:tabLst/>
              <a:defRPr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Used to manipulate torque and speed.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itchFamily="2" charset="2"/>
              <a:buChar char="t"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ahoma" charset="0"/>
                <a:ea typeface="+mn-ea"/>
                <a:cs typeface="+mn-cs"/>
              </a:rPr>
              <a:t>Torque</a:t>
            </a:r>
            <a:r>
              <a:rPr kumimoji="0" lang="en-US" b="0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ahoma" charset="0"/>
                <a:ea typeface="+mn-ea"/>
                <a:cs typeface="+mn-cs"/>
              </a:rPr>
              <a:t> &amp; speed are inversely proportional.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itchFamily="2" charset="2"/>
              <a:buChar char="t"/>
              <a:tabLst/>
              <a:defRPr/>
            </a:pPr>
            <a:endParaRPr lang="en-US" b="0" kern="0" dirty="0" smtClean="0">
              <a:solidFill>
                <a:schemeClr val="bg1"/>
              </a:solidFill>
              <a:latin typeface="Tahoma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itchFamily="2" charset="2"/>
              <a:buChar char="t"/>
              <a:tabLst/>
              <a:defRPr/>
            </a:pPr>
            <a:endParaRPr kumimoji="0" lang="en-US" b="0" i="0" u="none" strike="noStrike" kern="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ahoma" charset="0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itchFamily="2" charset="2"/>
              <a:buChar char="t"/>
              <a:tabLst/>
              <a:defRPr/>
            </a:pPr>
            <a:endParaRPr lang="en-US" b="0" kern="0" dirty="0" smtClean="0">
              <a:solidFill>
                <a:schemeClr val="bg1"/>
              </a:solidFill>
              <a:latin typeface="Tahoma" charset="0"/>
            </a:endParaRPr>
          </a:p>
          <a:p>
            <a:pPr marL="342900" lvl="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Velocity ratio equals inverse of gear ratio.</a:t>
            </a:r>
          </a:p>
          <a:p>
            <a:pPr marL="342900" lvl="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Values for Output and Input are the diameters (or the number of teeth) of the respective gears.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tabLst/>
              <a:defRPr/>
            </a:pPr>
            <a:r>
              <a:rPr kumimoji="0" lang="en-US" b="0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ahoma" charset="0"/>
                <a:ea typeface="+mn-ea"/>
                <a:cs typeface="+mn-cs"/>
              </a:rPr>
              <a:t> </a:t>
            </a:r>
            <a:endParaRPr kumimoji="0" lang="en-US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ahoma" charset="0"/>
              <a:ea typeface="+mn-ea"/>
              <a:cs typeface="+mn-cs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95400" y="2895600"/>
            <a:ext cx="3048000" cy="733425"/>
          </a:xfrm>
          <a:prstGeom prst="roundRect">
            <a:avLst/>
          </a:prstGeom>
          <a:solidFill>
            <a:srgbClr val="FFFFFF"/>
          </a:solidFill>
          <a:ln w="28575">
            <a:solidFill>
              <a:schemeClr val="tx1"/>
            </a:solidFill>
          </a:ln>
        </p:spPr>
      </p:pic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1190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76800" y="2895600"/>
            <a:ext cx="2619375" cy="733425"/>
          </a:xfrm>
          <a:prstGeom prst="roundRect">
            <a:avLst/>
          </a:prstGeom>
          <a:solidFill>
            <a:srgbClr val="FFFFFF"/>
          </a:solidFill>
          <a:ln w="28575">
            <a:solidFill>
              <a:schemeClr val="tx1"/>
            </a:solidFill>
          </a:ln>
        </p:spPr>
      </p:pic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1190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874713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Gears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</a:endParaRPr>
          </a:p>
        </p:txBody>
      </p:sp>
      <p:sp>
        <p:nvSpPr>
          <p:cNvPr id="2826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12700" cap="sq" cmpd="sng" algn="ctr">
            <a:noFill/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2630" name="Rectangle 6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 w="12700" cap="sq" cmpd="sng" algn="ctr">
            <a:noFill/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838200" y="1447800"/>
            <a:ext cx="75438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There are many different types of gears. </a:t>
            </a:r>
          </a:p>
          <a:p>
            <a:pPr marL="800100" lvl="1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Crown, worm, spur, rack, idler gears. </a:t>
            </a:r>
          </a:p>
          <a:p>
            <a:pPr marL="800100" lvl="1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</a:pPr>
            <a:endParaRPr lang="en-US" b="0" kern="0" dirty="0" smtClean="0">
              <a:solidFill>
                <a:schemeClr val="bg1"/>
              </a:solidFill>
              <a:latin typeface="Tahoma" charset="0"/>
            </a:endParaRPr>
          </a:p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Full description of each type of gear can be found on EG Manual. 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1190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1190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874713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Materials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838200" y="1447800"/>
            <a:ext cx="75438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r>
              <a:rPr lang="en-US" sz="3200" b="0" kern="0" dirty="0" err="1" smtClean="0">
                <a:solidFill>
                  <a:schemeClr val="bg1"/>
                </a:solidFill>
                <a:latin typeface="Tahoma" charset="0"/>
              </a:rPr>
              <a:t>Mindstorms</a:t>
            </a:r>
            <a:r>
              <a:rPr lang="en-US" sz="3200" b="0" kern="0" dirty="0" smtClean="0">
                <a:solidFill>
                  <a:schemeClr val="bg1"/>
                </a:solidFill>
                <a:latin typeface="Tahoma" charset="0"/>
              </a:rPr>
              <a:t> Kit</a:t>
            </a:r>
          </a:p>
          <a:p>
            <a:pPr marL="342900" lvl="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r>
              <a:rPr lang="en-US" sz="3200" b="0" kern="0" dirty="0" smtClean="0">
                <a:solidFill>
                  <a:schemeClr val="bg1"/>
                </a:solidFill>
                <a:latin typeface="Tahoma" charset="0"/>
              </a:rPr>
              <a:t>Computer with </a:t>
            </a:r>
            <a:r>
              <a:rPr lang="en-US" sz="3200" b="0" kern="0" dirty="0" err="1" smtClean="0">
                <a:solidFill>
                  <a:schemeClr val="bg1"/>
                </a:solidFill>
                <a:latin typeface="Tahoma" charset="0"/>
              </a:rPr>
              <a:t>Mindstorms</a:t>
            </a:r>
            <a:r>
              <a:rPr lang="en-US" sz="3200" b="0" kern="0" dirty="0" smtClean="0">
                <a:solidFill>
                  <a:schemeClr val="bg1"/>
                </a:solidFill>
                <a:latin typeface="Tahoma" charset="0"/>
              </a:rPr>
              <a:t> Software</a:t>
            </a:r>
          </a:p>
          <a:p>
            <a:pPr marL="342900" lvl="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r>
              <a:rPr lang="en-US" sz="3200" b="0" kern="0" dirty="0" smtClean="0">
                <a:solidFill>
                  <a:schemeClr val="bg1"/>
                </a:solidFill>
                <a:latin typeface="Tahoma" charset="0"/>
              </a:rPr>
              <a:t>Protractor and Ruler</a:t>
            </a:r>
          </a:p>
          <a:p>
            <a:pPr marL="342900" lvl="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r>
              <a:rPr lang="en-US" sz="3200" b="0" kern="0" dirty="0" smtClean="0">
                <a:solidFill>
                  <a:schemeClr val="bg1"/>
                </a:solidFill>
                <a:latin typeface="Tahoma" charset="0"/>
              </a:rPr>
              <a:t>Graph Paper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874713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Procedure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838200" y="1447800"/>
            <a:ext cx="75438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Build a robot according to the lab handout provided by your TA.</a:t>
            </a:r>
          </a:p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Program robot to perform three tests</a:t>
            </a:r>
          </a:p>
          <a:p>
            <a:pPr marL="800100" lvl="1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Distance</a:t>
            </a:r>
          </a:p>
          <a:p>
            <a:pPr marL="800100" lvl="1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Angle of Deviation</a:t>
            </a:r>
          </a:p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Determine whether or not robot meets the 80% EG Standard.</a:t>
            </a:r>
          </a:p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Reverse engineer the robot and make quality improvements to the design.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874713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Procedure – Distance/Angle Test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838200" y="1447800"/>
            <a:ext cx="75438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r>
              <a:rPr lang="en-US" b="0" i="1" u="sng" kern="0" dirty="0" smtClean="0">
                <a:solidFill>
                  <a:schemeClr val="bg1"/>
                </a:solidFill>
                <a:latin typeface="Tahoma" charset="0"/>
              </a:rPr>
              <a:t>Distance &amp; Angle tests are performed at the same time</a:t>
            </a:r>
          </a:p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endParaRPr lang="en-US" b="0" kern="0" dirty="0" smtClean="0">
              <a:solidFill>
                <a:schemeClr val="bg1"/>
              </a:solidFill>
              <a:latin typeface="Tahoma" charset="0"/>
            </a:endParaRPr>
          </a:p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Create distance/angle test program.</a:t>
            </a:r>
          </a:p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Download distance program to NXT</a:t>
            </a:r>
          </a:p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Run program for 5 seconds on testing paper to determine testing standard</a:t>
            </a:r>
          </a:p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Change program to run for 4 seconds</a:t>
            </a:r>
          </a:p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Record five trials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874713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Procedure – Distance/Angle Test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</a:endParaRPr>
          </a:p>
        </p:txBody>
      </p:sp>
      <p:pic>
        <p:nvPicPr>
          <p:cNvPr id="26" name="Picture 25" descr="Picture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2832" y="1371600"/>
            <a:ext cx="6498336" cy="5029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874713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Procedure – Quality Improvement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838200" y="1447800"/>
            <a:ext cx="75438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endParaRPr lang="en-US" b="0" kern="0" dirty="0" smtClean="0">
              <a:solidFill>
                <a:schemeClr val="bg1"/>
              </a:solidFill>
              <a:latin typeface="Tahoma" charset="0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990600" y="1600200"/>
            <a:ext cx="75438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Assess Robot design from data collected and from observations.</a:t>
            </a:r>
          </a:p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Make necessary adjustments.</a:t>
            </a:r>
          </a:p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Retest robot and collect data.</a:t>
            </a:r>
          </a:p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Take pictures of both original design and finalized design.</a:t>
            </a:r>
          </a:p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defRPr/>
            </a:pPr>
            <a:endParaRPr lang="en-US" b="0" kern="0" dirty="0" smtClean="0">
              <a:solidFill>
                <a:schemeClr val="bg1"/>
              </a:solidFill>
              <a:latin typeface="Tahom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874713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Procedure – Reverse Engineering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838200" y="1447800"/>
            <a:ext cx="75438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endParaRPr lang="en-US" b="0" kern="0" dirty="0" smtClean="0">
              <a:solidFill>
                <a:schemeClr val="bg1"/>
              </a:solidFill>
              <a:latin typeface="Tahoma" charset="0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990600" y="1600200"/>
            <a:ext cx="75438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800" b="0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143000" y="1752600"/>
            <a:ext cx="75438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Visually assess the robot's design. Consider how it works.</a:t>
            </a:r>
          </a:p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Sketch the front, top, and most detailed side of the robot. Be sure to include dimensions in your sketch. Also sketch the most detailed view of the gear train.</a:t>
            </a:r>
          </a:p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Before disassembling the robot, ask the TA to take a picture of it. </a:t>
            </a:r>
          </a:p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endParaRPr lang="en-US" b="0" kern="0" dirty="0" smtClean="0">
              <a:solidFill>
                <a:schemeClr val="bg1"/>
              </a:solidFill>
              <a:latin typeface="Tahoma" charset="0"/>
            </a:endParaRPr>
          </a:p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defRPr/>
            </a:pPr>
            <a:endParaRPr lang="en-US" b="0" kern="0" dirty="0" smtClean="0">
              <a:solidFill>
                <a:schemeClr val="bg1"/>
              </a:solidFill>
              <a:latin typeface="Tahom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874713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Procedure – Reverse Engineering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838200" y="1447800"/>
            <a:ext cx="75438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endParaRPr lang="en-US" b="0" kern="0" dirty="0" smtClean="0">
              <a:solidFill>
                <a:schemeClr val="bg1"/>
              </a:solidFill>
              <a:latin typeface="Tahoma" charset="0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990600" y="1600200"/>
            <a:ext cx="75438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800" b="0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143000" y="1752600"/>
            <a:ext cx="75438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Disassemble the robot. Analyze its inner workings and sketch the gear train(s). </a:t>
            </a:r>
          </a:p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r>
              <a:rPr lang="en-US" b="0" i="1" u="sng" kern="0" dirty="0" smtClean="0">
                <a:solidFill>
                  <a:schemeClr val="bg1"/>
                </a:solidFill>
                <a:latin typeface="Tahoma" charset="0"/>
              </a:rPr>
              <a:t>All sketches in </a:t>
            </a:r>
            <a:r>
              <a:rPr lang="en-US" b="0" i="1" u="sng" kern="0" dirty="0" smtClean="0">
                <a:solidFill>
                  <a:schemeClr val="bg1"/>
                </a:solidFill>
                <a:latin typeface="Tahoma" charset="0"/>
              </a:rPr>
              <a:t>EG1003 </a:t>
            </a:r>
            <a:r>
              <a:rPr lang="en-US" b="0" i="1" u="sng" kern="0" dirty="0" smtClean="0">
                <a:solidFill>
                  <a:schemeClr val="bg1"/>
                </a:solidFill>
                <a:latin typeface="Tahoma" charset="0"/>
              </a:rPr>
              <a:t>must be done in pencil.</a:t>
            </a:r>
          </a:p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  <a:defRPr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Have all sketches and original data signed by your TA.</a:t>
            </a:r>
          </a:p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defRPr/>
            </a:pPr>
            <a:endParaRPr lang="en-US" b="0" kern="0" dirty="0" smtClean="0">
              <a:solidFill>
                <a:schemeClr val="bg1"/>
              </a:solidFill>
              <a:latin typeface="Tahoma" charset="0"/>
            </a:endParaRPr>
          </a:p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defRPr/>
            </a:pPr>
            <a:endParaRPr lang="en-US" b="0" kern="0" dirty="0" smtClean="0">
              <a:solidFill>
                <a:schemeClr val="bg1"/>
              </a:solidFill>
              <a:latin typeface="Tahom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371600" y="1524000"/>
            <a:ext cx="6781800" cy="4953000"/>
          </a:xfrm>
        </p:spPr>
        <p:txBody>
          <a:bodyPr/>
          <a:lstStyle/>
          <a:p>
            <a:r>
              <a:rPr lang="en-US" sz="2800" dirty="0" smtClean="0">
                <a:solidFill>
                  <a:schemeClr val="bg1"/>
                </a:solidFill>
                <a:latin typeface="Tahoma" charset="0"/>
                <a:cs typeface="Times New Roman" pitchFamily="18" charset="0"/>
              </a:rPr>
              <a:t>Tabulate </a:t>
            </a:r>
            <a:r>
              <a:rPr lang="en-US" sz="2800" dirty="0">
                <a:solidFill>
                  <a:schemeClr val="bg1"/>
                </a:solidFill>
                <a:latin typeface="Tahoma" charset="0"/>
                <a:cs typeface="Times New Roman" pitchFamily="18" charset="0"/>
              </a:rPr>
              <a:t>Results in a chart</a:t>
            </a:r>
            <a:r>
              <a:rPr lang="en-US" sz="2000" dirty="0">
                <a:solidFill>
                  <a:schemeClr val="bg1"/>
                </a:solidFill>
                <a:latin typeface="Tahoma" charset="0"/>
                <a:cs typeface="Times New Roman" pitchFamily="18" charset="0"/>
              </a:rPr>
              <a:t>:</a:t>
            </a:r>
          </a:p>
          <a:p>
            <a:endParaRPr lang="en-US" sz="2000" dirty="0">
              <a:solidFill>
                <a:schemeClr val="bg1"/>
              </a:solidFill>
              <a:latin typeface="Tahoma" charset="0"/>
              <a:cs typeface="Times New Roman" pitchFamily="18" charset="0"/>
            </a:endParaRPr>
          </a:p>
          <a:p>
            <a:endParaRPr lang="en-US" sz="2000" dirty="0">
              <a:solidFill>
                <a:schemeClr val="bg1"/>
              </a:solidFill>
              <a:latin typeface="Tahoma" charset="0"/>
              <a:cs typeface="Times New Roman" pitchFamily="18" charset="0"/>
            </a:endParaRPr>
          </a:p>
          <a:p>
            <a:endParaRPr lang="en-US" sz="2000" dirty="0">
              <a:solidFill>
                <a:schemeClr val="bg1"/>
              </a:solidFill>
              <a:latin typeface="Tahoma" charset="0"/>
              <a:cs typeface="Times New Roman" pitchFamily="18" charset="0"/>
            </a:endParaRPr>
          </a:p>
          <a:p>
            <a:endParaRPr lang="en-US" sz="2000" dirty="0">
              <a:solidFill>
                <a:schemeClr val="bg1"/>
              </a:solidFill>
              <a:latin typeface="Tahoma" charset="0"/>
              <a:cs typeface="Times New Roman" pitchFamily="18" charset="0"/>
            </a:endParaRPr>
          </a:p>
          <a:p>
            <a:endParaRPr lang="en-US" sz="2000" dirty="0">
              <a:solidFill>
                <a:schemeClr val="bg1"/>
              </a:solidFill>
              <a:latin typeface="Tahoma" charset="0"/>
              <a:cs typeface="Times New Roman" pitchFamily="18" charset="0"/>
            </a:endParaRPr>
          </a:p>
          <a:p>
            <a:endParaRPr lang="en-US" sz="2800" dirty="0">
              <a:solidFill>
                <a:schemeClr val="bg1"/>
              </a:solidFill>
              <a:latin typeface="Tahoma" charset="0"/>
              <a:cs typeface="Times New Roman" pitchFamily="18" charset="0"/>
            </a:endParaRPr>
          </a:p>
          <a:p>
            <a:endParaRPr lang="en-US" sz="2800" dirty="0">
              <a:solidFill>
                <a:schemeClr val="bg1"/>
              </a:solidFill>
              <a:latin typeface="Tahoma" charset="0"/>
              <a:cs typeface="Times New Roman" pitchFamily="18" charset="0"/>
            </a:endParaRPr>
          </a:p>
          <a:p>
            <a:r>
              <a:rPr lang="en-US" sz="2800" dirty="0" smtClean="0">
                <a:solidFill>
                  <a:schemeClr val="bg1"/>
                </a:solidFill>
                <a:latin typeface="Tahoma" charset="0"/>
                <a:cs typeface="Times New Roman" pitchFamily="18" charset="0"/>
              </a:rPr>
              <a:t>It must pass all the tests at a rate of at least 80%. </a:t>
            </a:r>
            <a:endParaRPr lang="en-US" sz="2400" dirty="0">
              <a:solidFill>
                <a:schemeClr val="bg1"/>
              </a:solidFill>
              <a:latin typeface="Tahoma" charset="0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874713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Tabulation of Results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685800" y="2514600"/>
          <a:ext cx="7924486" cy="1828800"/>
        </p:xfrm>
        <a:graphic>
          <a:graphicData uri="http://schemas.openxmlformats.org/drawingml/2006/table">
            <a:tbl>
              <a:tblPr/>
              <a:tblGrid>
                <a:gridCol w="2272348"/>
                <a:gridCol w="992823"/>
                <a:gridCol w="764223"/>
                <a:gridCol w="1018223"/>
                <a:gridCol w="1008698"/>
                <a:gridCol w="849948"/>
                <a:gridCol w="1018223"/>
              </a:tblGrid>
              <a:tr h="6096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Accuracy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1">
                          <a:solidFill>
                            <a:schemeClr val="bg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% Acc</a:t>
                      </a:r>
                      <a:endParaRPr lang="en-US" sz="1400" b="1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Pass/Fail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Precision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1">
                          <a:solidFill>
                            <a:schemeClr val="bg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% Prec</a:t>
                      </a:r>
                      <a:endParaRPr lang="en-US" sz="1400" b="1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Pass/Fail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Distance Test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Angle of Deviation Test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874713"/>
          </a:xfrm>
        </p:spPr>
        <p:txBody>
          <a:bodyPr/>
          <a:lstStyle/>
          <a:p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Overview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838200" y="1447800"/>
            <a:ext cx="75438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itchFamily="2" charset="2"/>
              <a:buChar char="t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ahoma" charset="0"/>
                <a:ea typeface="+mn-ea"/>
                <a:cs typeface="+mn-cs"/>
              </a:rPr>
              <a:t>Objectives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itchFamily="2" charset="2"/>
              <a:buChar char="t"/>
              <a:tabLst/>
              <a:defRPr/>
            </a:pPr>
            <a:r>
              <a:rPr lang="en-US" sz="3200" b="0" kern="0" dirty="0" smtClean="0">
                <a:solidFill>
                  <a:schemeClr val="bg1"/>
                </a:solidFill>
                <a:latin typeface="Tahoma" charset="0"/>
              </a:rPr>
              <a:t>Background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itchFamily="2" charset="2"/>
              <a:buChar char="t"/>
              <a:tabLst/>
              <a:defRPr/>
            </a:pPr>
            <a:r>
              <a:rPr lang="en-US" sz="3200" b="0" kern="0" dirty="0" smtClean="0">
                <a:solidFill>
                  <a:schemeClr val="bg1"/>
                </a:solidFill>
                <a:latin typeface="Tahoma" charset="0"/>
              </a:rPr>
              <a:t>Materials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itchFamily="2" charset="2"/>
              <a:buChar char="t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ahoma" charset="0"/>
                <a:ea typeface="+mn-ea"/>
                <a:cs typeface="+mn-cs"/>
              </a:rPr>
              <a:t>Procedure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itchFamily="2" charset="2"/>
              <a:buChar char="t"/>
              <a:tabLst/>
              <a:defRPr/>
            </a:pPr>
            <a:r>
              <a:rPr lang="en-US" sz="3200" b="0" kern="0" dirty="0" smtClean="0">
                <a:solidFill>
                  <a:schemeClr val="bg1"/>
                </a:solidFill>
                <a:latin typeface="Tahoma" charset="0"/>
              </a:rPr>
              <a:t>Report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itchFamily="2" charset="2"/>
              <a:buChar char="t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ahoma" charset="0"/>
                <a:ea typeface="+mn-ea"/>
                <a:cs typeface="+mn-cs"/>
              </a:rPr>
              <a:t>Closing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1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ahoma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7543800" cy="874713"/>
          </a:xfrm>
        </p:spPr>
        <p:txBody>
          <a:bodyPr/>
          <a:lstStyle/>
          <a:p>
            <a:r>
              <a:rPr lang="en-US"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Report</a:t>
            </a:r>
          </a:p>
        </p:txBody>
      </p:sp>
      <p:sp>
        <p:nvSpPr>
          <p:cNvPr id="254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Tahoma" charset="0"/>
              </a:rPr>
              <a:t>Individual Lab Report</a:t>
            </a:r>
          </a:p>
          <a:p>
            <a:r>
              <a:rPr lang="en-US" dirty="0" smtClean="0">
                <a:solidFill>
                  <a:schemeClr val="bg1"/>
                </a:solidFill>
                <a:latin typeface="Tahoma" charset="0"/>
              </a:rPr>
              <a:t>Title page</a:t>
            </a:r>
          </a:p>
          <a:p>
            <a:r>
              <a:rPr lang="en-US" dirty="0" smtClean="0">
                <a:solidFill>
                  <a:schemeClr val="bg1"/>
                </a:solidFill>
                <a:latin typeface="Tahoma" charset="0"/>
              </a:rPr>
              <a:t>Discussion topics in the manual</a:t>
            </a:r>
          </a:p>
          <a:p>
            <a:r>
              <a:rPr lang="en-US" dirty="0" smtClean="0">
                <a:solidFill>
                  <a:schemeClr val="bg1"/>
                </a:solidFill>
                <a:latin typeface="Tahoma" charset="0"/>
              </a:rPr>
              <a:t>Include original data with TA’s signature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Tahoma" charset="0"/>
              </a:rPr>
              <a:t>MUST </a:t>
            </a:r>
            <a:r>
              <a:rPr lang="en-US" dirty="0" smtClean="0">
                <a:solidFill>
                  <a:schemeClr val="bg1"/>
                </a:solidFill>
                <a:latin typeface="Tahoma" charset="0"/>
              </a:rPr>
              <a:t>include spreadsheet with test results, standard, average, accuracy, and precision of each test</a:t>
            </a:r>
            <a:endParaRPr lang="en-US" dirty="0">
              <a:solidFill>
                <a:schemeClr val="bg1"/>
              </a:solidFill>
              <a:latin typeface="Tahom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5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304800"/>
            <a:ext cx="7543800" cy="874713"/>
          </a:xfrm>
        </p:spPr>
        <p:txBody>
          <a:bodyPr/>
          <a:lstStyle/>
          <a:p>
            <a:r>
              <a:rPr lang="en-US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Presentation</a:t>
            </a:r>
          </a:p>
        </p:txBody>
      </p:sp>
      <p:sp>
        <p:nvSpPr>
          <p:cNvPr id="279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524000"/>
            <a:ext cx="7543800" cy="49530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Tahoma" charset="0"/>
              </a:rPr>
              <a:t>Team presentation</a:t>
            </a:r>
          </a:p>
          <a:p>
            <a:endParaRPr lang="en-US" dirty="0" smtClean="0">
              <a:solidFill>
                <a:schemeClr val="bg1"/>
              </a:solidFill>
              <a:latin typeface="Tahoma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Tahoma" charset="0"/>
              </a:rPr>
              <a:t>Follow “Your Assignment” guidelines on EG Manual</a:t>
            </a:r>
          </a:p>
          <a:p>
            <a:endParaRPr lang="en-US" dirty="0">
              <a:solidFill>
                <a:schemeClr val="bg1"/>
              </a:solidFill>
              <a:latin typeface="Tahoma" charset="0"/>
            </a:endParaRPr>
          </a:p>
          <a:p>
            <a:r>
              <a:rPr lang="en-US" dirty="0">
                <a:solidFill>
                  <a:schemeClr val="bg1"/>
                </a:solidFill>
                <a:latin typeface="Tahoma" charset="0"/>
              </a:rPr>
              <a:t> Include photos of robot </a:t>
            </a:r>
          </a:p>
          <a:p>
            <a:pPr lvl="1"/>
            <a:r>
              <a:rPr lang="en-US" dirty="0">
                <a:solidFill>
                  <a:schemeClr val="bg1"/>
                </a:solidFill>
                <a:latin typeface="Tahoma" charset="0"/>
              </a:rPr>
              <a:t>TA will assist with digital camera</a:t>
            </a:r>
          </a:p>
          <a:p>
            <a:pPr>
              <a:buNone/>
            </a:pPr>
            <a:endParaRPr lang="en-US" dirty="0">
              <a:solidFill>
                <a:schemeClr val="bg1"/>
              </a:solidFill>
              <a:latin typeface="Tahom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28600"/>
            <a:ext cx="7543800" cy="874713"/>
          </a:xfrm>
        </p:spPr>
        <p:txBody>
          <a:bodyPr/>
          <a:lstStyle/>
          <a:p>
            <a:r>
              <a:rPr lang="en-US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Closing</a:t>
            </a:r>
          </a:p>
        </p:txBody>
      </p:sp>
      <p:sp>
        <p:nvSpPr>
          <p:cNvPr id="256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47800"/>
            <a:ext cx="8839200" cy="54102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Tahoma" charset="0"/>
              </a:rPr>
              <a:t>Share tasks – </a:t>
            </a:r>
            <a:r>
              <a:rPr lang="en-US" dirty="0">
                <a:solidFill>
                  <a:schemeClr val="bg1"/>
                </a:solidFill>
                <a:latin typeface="Tahoma" charset="0"/>
              </a:rPr>
              <a:t>one </a:t>
            </a:r>
            <a:r>
              <a:rPr lang="en-US" dirty="0" smtClean="0">
                <a:solidFill>
                  <a:schemeClr val="bg1"/>
                </a:solidFill>
                <a:latin typeface="Tahoma" charset="0"/>
              </a:rPr>
              <a:t>team member to program; </a:t>
            </a:r>
            <a:r>
              <a:rPr lang="en-US" dirty="0">
                <a:solidFill>
                  <a:schemeClr val="bg1"/>
                </a:solidFill>
                <a:latin typeface="Tahoma" charset="0"/>
              </a:rPr>
              <a:t>another to </a:t>
            </a:r>
            <a:r>
              <a:rPr lang="en-US" dirty="0" smtClean="0">
                <a:solidFill>
                  <a:schemeClr val="bg1"/>
                </a:solidFill>
                <a:latin typeface="Tahoma" charset="0"/>
              </a:rPr>
              <a:t>build.</a:t>
            </a:r>
            <a:endParaRPr lang="en-US" dirty="0">
              <a:solidFill>
                <a:schemeClr val="bg1"/>
              </a:solidFill>
              <a:latin typeface="Tahoma" charset="0"/>
            </a:endParaRPr>
          </a:p>
          <a:p>
            <a:r>
              <a:rPr lang="en-US" dirty="0">
                <a:solidFill>
                  <a:schemeClr val="bg1"/>
                </a:solidFill>
                <a:latin typeface="Tahoma" charset="0"/>
              </a:rPr>
              <a:t>Have </a:t>
            </a:r>
            <a:r>
              <a:rPr lang="en-US" dirty="0" smtClean="0">
                <a:solidFill>
                  <a:schemeClr val="bg1"/>
                </a:solidFill>
                <a:latin typeface="Tahoma" charset="0"/>
              </a:rPr>
              <a:t>all original data signed </a:t>
            </a:r>
            <a:r>
              <a:rPr lang="en-US" dirty="0">
                <a:solidFill>
                  <a:schemeClr val="bg1"/>
                </a:solidFill>
                <a:latin typeface="Tahoma" charset="0"/>
              </a:rPr>
              <a:t>by TA</a:t>
            </a:r>
          </a:p>
          <a:p>
            <a:r>
              <a:rPr lang="en-US" dirty="0">
                <a:solidFill>
                  <a:schemeClr val="bg1"/>
                </a:solidFill>
                <a:latin typeface="Tahoma" charset="0"/>
              </a:rPr>
              <a:t>Remember to submit all work electronically</a:t>
            </a:r>
          </a:p>
          <a:p>
            <a:pPr lvl="1"/>
            <a:r>
              <a:rPr lang="en-US" dirty="0">
                <a:solidFill>
                  <a:schemeClr val="bg1"/>
                </a:solidFill>
                <a:latin typeface="Tahoma" charset="0"/>
              </a:rPr>
              <a:t>Submit testing paper to TA at beginning of next </a:t>
            </a:r>
            <a:r>
              <a:rPr lang="en-US" dirty="0" smtClean="0">
                <a:solidFill>
                  <a:schemeClr val="bg1"/>
                </a:solidFill>
                <a:latin typeface="Tahoma" charset="0"/>
              </a:rPr>
              <a:t>lab</a:t>
            </a:r>
          </a:p>
          <a:p>
            <a:r>
              <a:rPr lang="en-US" dirty="0" smtClean="0">
                <a:solidFill>
                  <a:schemeClr val="bg1"/>
                </a:solidFill>
                <a:latin typeface="Tahoma" charset="0"/>
              </a:rPr>
              <a:t>Disassemble robot and sort parts into the kits. </a:t>
            </a:r>
            <a:endParaRPr lang="en-US" dirty="0">
              <a:solidFill>
                <a:schemeClr val="bg1"/>
              </a:solidFill>
              <a:latin typeface="Tahoma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Tahoma" charset="0"/>
              </a:rPr>
              <a:t>Return </a:t>
            </a:r>
            <a:r>
              <a:rPr lang="en-US" dirty="0">
                <a:solidFill>
                  <a:schemeClr val="bg1"/>
                </a:solidFill>
                <a:latin typeface="Tahoma" charset="0"/>
              </a:rPr>
              <a:t>all unused materials to TAs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874713"/>
          </a:xfrm>
        </p:spPr>
        <p:txBody>
          <a:bodyPr/>
          <a:lstStyle/>
          <a:p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Objectives</a:t>
            </a:r>
          </a:p>
        </p:txBody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447800"/>
            <a:ext cx="7543800" cy="4953000"/>
          </a:xfrm>
        </p:spPr>
        <p:txBody>
          <a:bodyPr/>
          <a:lstStyle/>
          <a:p>
            <a:r>
              <a:rPr kumimoji="0" lang="en-US" dirty="0">
                <a:solidFill>
                  <a:schemeClr val="bg1"/>
                </a:solidFill>
                <a:latin typeface="Tahoma" charset="0"/>
              </a:rPr>
              <a:t>Build a robot and test it against the EG </a:t>
            </a:r>
            <a:r>
              <a:rPr kumimoji="0" lang="en-US" dirty="0" smtClean="0">
                <a:solidFill>
                  <a:schemeClr val="bg1"/>
                </a:solidFill>
                <a:latin typeface="Tahoma" charset="0"/>
              </a:rPr>
              <a:t>standards for accuracy and precision.</a:t>
            </a:r>
            <a:endParaRPr kumimoji="0" lang="en-US" dirty="0">
              <a:solidFill>
                <a:schemeClr val="bg1"/>
              </a:solidFill>
              <a:latin typeface="Tahoma" charset="0"/>
            </a:endParaRPr>
          </a:p>
          <a:p>
            <a:endParaRPr kumimoji="0" lang="en-US" dirty="0">
              <a:solidFill>
                <a:schemeClr val="bg1"/>
              </a:solidFill>
              <a:latin typeface="Tahoma" charset="0"/>
            </a:endParaRPr>
          </a:p>
          <a:p>
            <a:r>
              <a:rPr kumimoji="0" lang="en-US" dirty="0" smtClean="0">
                <a:solidFill>
                  <a:schemeClr val="bg1"/>
                </a:solidFill>
                <a:latin typeface="Tahoma" charset="0"/>
              </a:rPr>
              <a:t>Demonstrate </a:t>
            </a:r>
            <a:r>
              <a:rPr kumimoji="0" lang="en-US" dirty="0">
                <a:solidFill>
                  <a:schemeClr val="bg1"/>
                </a:solidFill>
                <a:latin typeface="Tahoma" charset="0"/>
              </a:rPr>
              <a:t>the importance of product </a:t>
            </a:r>
            <a:r>
              <a:rPr kumimoji="0" lang="en-US" dirty="0" smtClean="0">
                <a:solidFill>
                  <a:schemeClr val="bg1"/>
                </a:solidFill>
                <a:latin typeface="Tahoma" charset="0"/>
              </a:rPr>
              <a:t>evaluation.</a:t>
            </a:r>
          </a:p>
          <a:p>
            <a:endParaRPr kumimoji="0" lang="en-US" dirty="0" smtClean="0">
              <a:solidFill>
                <a:schemeClr val="bg1"/>
              </a:solidFill>
              <a:latin typeface="Tahoma" charset="0"/>
            </a:endParaRPr>
          </a:p>
          <a:p>
            <a:r>
              <a:rPr kumimoji="0" lang="en-US" dirty="0" smtClean="0">
                <a:solidFill>
                  <a:schemeClr val="bg1"/>
                </a:solidFill>
                <a:latin typeface="Tahoma" charset="0"/>
              </a:rPr>
              <a:t>Disassemble the robot and make quality improvements to the design. </a:t>
            </a:r>
            <a:endParaRPr kumimoji="0" lang="en-US" dirty="0">
              <a:solidFill>
                <a:schemeClr val="bg1"/>
              </a:solidFill>
              <a:latin typeface="Tahoma" charset="0"/>
            </a:endParaRPr>
          </a:p>
          <a:p>
            <a:pPr eaLnBrk="1" hangingPunct="1">
              <a:spcBef>
                <a:spcPct val="50000"/>
              </a:spcBef>
              <a:buClrTx/>
              <a:buSzTx/>
              <a:buFontTx/>
              <a:buChar char="•"/>
            </a:pPr>
            <a:endParaRPr lang="en-US" dirty="0">
              <a:solidFill>
                <a:schemeClr val="bg1"/>
              </a:solidFill>
              <a:latin typeface="Tahom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874713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Design Analysis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</a:endParaRPr>
          </a:p>
        </p:txBody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447800"/>
            <a:ext cx="7543800" cy="495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kumimoji="0" lang="en-US" dirty="0" smtClean="0">
                <a:solidFill>
                  <a:schemeClr val="bg1"/>
                </a:solidFill>
                <a:latin typeface="Tahoma" charset="0"/>
              </a:rPr>
              <a:t>Engineers perform prototype testing </a:t>
            </a:r>
          </a:p>
          <a:p>
            <a:pPr lvl="1">
              <a:lnSpc>
                <a:spcPct val="90000"/>
              </a:lnSpc>
            </a:pPr>
            <a:r>
              <a:rPr kumimoji="0" lang="en-US" dirty="0" smtClean="0">
                <a:solidFill>
                  <a:schemeClr val="bg1"/>
                </a:solidFill>
                <a:latin typeface="Tahoma" charset="0"/>
              </a:rPr>
              <a:t>Look for improvement suggestions</a:t>
            </a:r>
          </a:p>
          <a:p>
            <a:pPr lvl="1">
              <a:lnSpc>
                <a:spcPct val="90000"/>
              </a:lnSpc>
            </a:pPr>
            <a:r>
              <a:rPr kumimoji="0" lang="en-US" dirty="0" smtClean="0">
                <a:solidFill>
                  <a:schemeClr val="bg1"/>
                </a:solidFill>
                <a:latin typeface="Tahoma" charset="0"/>
              </a:rPr>
              <a:t>Continuously improves product quality</a:t>
            </a:r>
          </a:p>
          <a:p>
            <a:pPr lvl="1">
              <a:lnSpc>
                <a:spcPct val="90000"/>
              </a:lnSpc>
            </a:pPr>
            <a:endParaRPr kumimoji="0" lang="en-US" dirty="0" smtClean="0">
              <a:solidFill>
                <a:schemeClr val="bg1"/>
              </a:solidFill>
              <a:latin typeface="Tahoma" charset="0"/>
            </a:endParaRPr>
          </a:p>
          <a:p>
            <a:pPr>
              <a:lnSpc>
                <a:spcPct val="90000"/>
              </a:lnSpc>
            </a:pPr>
            <a:r>
              <a:rPr kumimoji="0" lang="en-US" dirty="0" smtClean="0">
                <a:solidFill>
                  <a:schemeClr val="bg1"/>
                </a:solidFill>
                <a:latin typeface="Tahoma" charset="0"/>
              </a:rPr>
              <a:t>Tests are performed to a company standard </a:t>
            </a:r>
          </a:p>
          <a:p>
            <a:pPr lvl="1">
              <a:lnSpc>
                <a:spcPct val="90000"/>
              </a:lnSpc>
            </a:pPr>
            <a:r>
              <a:rPr kumimoji="0" lang="en-US" dirty="0" smtClean="0">
                <a:solidFill>
                  <a:schemeClr val="bg1"/>
                </a:solidFill>
                <a:latin typeface="Tahoma" charset="0"/>
              </a:rPr>
              <a:t>If the standard is met, the product is acceptable</a:t>
            </a:r>
          </a:p>
          <a:p>
            <a:pPr lvl="1">
              <a:lnSpc>
                <a:spcPct val="90000"/>
              </a:lnSpc>
            </a:pPr>
            <a:r>
              <a:rPr kumimoji="0" lang="en-US" dirty="0" smtClean="0">
                <a:solidFill>
                  <a:schemeClr val="bg1"/>
                </a:solidFill>
                <a:latin typeface="Tahoma" charset="0"/>
              </a:rPr>
              <a:t>If standard not met, product may be redesigned or withdrawn</a:t>
            </a:r>
            <a:endParaRPr kumimoji="0" lang="en-US" dirty="0">
              <a:solidFill>
                <a:schemeClr val="bg1"/>
              </a:solidFill>
              <a:latin typeface="Tahom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874713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Accuracy &amp; Precision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</a:endParaRPr>
          </a:p>
        </p:txBody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447800"/>
            <a:ext cx="7543800" cy="4953000"/>
          </a:xfrm>
        </p:spPr>
        <p:txBody>
          <a:bodyPr/>
          <a:lstStyle/>
          <a:p>
            <a:r>
              <a:rPr kumimoji="0" lang="en-US" b="1" dirty="0" smtClean="0">
                <a:solidFill>
                  <a:schemeClr val="bg1"/>
                </a:solidFill>
                <a:latin typeface="Tahoma" charset="0"/>
              </a:rPr>
              <a:t>Accuracy</a:t>
            </a:r>
            <a:r>
              <a:rPr kumimoji="0" lang="en-US" dirty="0" smtClean="0">
                <a:solidFill>
                  <a:schemeClr val="bg1"/>
                </a:solidFill>
                <a:latin typeface="Tahoma" charset="0"/>
              </a:rPr>
              <a:t>: </a:t>
            </a:r>
          </a:p>
          <a:p>
            <a:pPr lvl="1"/>
            <a:r>
              <a:rPr kumimoji="0" lang="en-US" dirty="0" smtClean="0">
                <a:solidFill>
                  <a:schemeClr val="bg1"/>
                </a:solidFill>
                <a:latin typeface="Tahoma" charset="0"/>
              </a:rPr>
              <a:t>Comparison of the average of the results to the </a:t>
            </a:r>
            <a:r>
              <a:rPr kumimoji="0" lang="en-US" i="1" dirty="0" smtClean="0">
                <a:solidFill>
                  <a:schemeClr val="bg1"/>
                </a:solidFill>
                <a:latin typeface="Tahoma" charset="0"/>
              </a:rPr>
              <a:t>standard</a:t>
            </a:r>
          </a:p>
          <a:p>
            <a:pPr lvl="1">
              <a:buNone/>
            </a:pPr>
            <a:endParaRPr kumimoji="0" lang="en-US" i="1" dirty="0" smtClean="0">
              <a:solidFill>
                <a:schemeClr val="bg1"/>
              </a:solidFill>
              <a:latin typeface="Tahoma" charset="0"/>
            </a:endParaRPr>
          </a:p>
          <a:p>
            <a:r>
              <a:rPr kumimoji="0" lang="en-US" b="1" dirty="0" smtClean="0">
                <a:solidFill>
                  <a:schemeClr val="bg1"/>
                </a:solidFill>
                <a:latin typeface="Tahoma" charset="0"/>
              </a:rPr>
              <a:t>Precision</a:t>
            </a:r>
            <a:r>
              <a:rPr kumimoji="0" lang="en-US" dirty="0" smtClean="0">
                <a:solidFill>
                  <a:schemeClr val="bg1"/>
                </a:solidFill>
                <a:latin typeface="Tahoma" charset="0"/>
              </a:rPr>
              <a:t>:</a:t>
            </a:r>
          </a:p>
          <a:p>
            <a:pPr lvl="1"/>
            <a:r>
              <a:rPr kumimoji="0" lang="en-US" dirty="0" smtClean="0">
                <a:solidFill>
                  <a:schemeClr val="bg1"/>
                </a:solidFill>
                <a:latin typeface="Tahoma" charset="0"/>
              </a:rPr>
              <a:t>Repeatability of the results</a:t>
            </a:r>
          </a:p>
          <a:p>
            <a:pPr lvl="1"/>
            <a:r>
              <a:rPr kumimoji="0" lang="en-US" dirty="0" smtClean="0">
                <a:solidFill>
                  <a:schemeClr val="bg1"/>
                </a:solidFill>
                <a:latin typeface="Tahoma" charset="0"/>
              </a:rPr>
              <a:t>How close are the results to each other?</a:t>
            </a:r>
            <a:endParaRPr kumimoji="0" lang="en-US" dirty="0">
              <a:solidFill>
                <a:schemeClr val="bg1"/>
              </a:solidFill>
              <a:latin typeface="Tahom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874713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Accuracy &amp; Precision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</a:endParaRPr>
          </a:p>
        </p:txBody>
      </p:sp>
      <p:grpSp>
        <p:nvGrpSpPr>
          <p:cNvPr id="2" name="Group 45"/>
          <p:cNvGrpSpPr>
            <a:grpSpLocks/>
          </p:cNvGrpSpPr>
          <p:nvPr/>
        </p:nvGrpSpPr>
        <p:grpSpPr bwMode="auto">
          <a:xfrm>
            <a:off x="4648200" y="1447800"/>
            <a:ext cx="3962400" cy="1828800"/>
            <a:chOff x="2928" y="912"/>
            <a:chExt cx="2496" cy="1152"/>
          </a:xfrm>
        </p:grpSpPr>
        <p:grpSp>
          <p:nvGrpSpPr>
            <p:cNvPr id="3" name="Group 42"/>
            <p:cNvGrpSpPr>
              <a:grpSpLocks/>
            </p:cNvGrpSpPr>
            <p:nvPr/>
          </p:nvGrpSpPr>
          <p:grpSpPr bwMode="auto">
            <a:xfrm>
              <a:off x="2928" y="912"/>
              <a:ext cx="1536" cy="1152"/>
              <a:chOff x="2928" y="912"/>
              <a:chExt cx="1536" cy="1152"/>
            </a:xfrm>
          </p:grpSpPr>
          <p:pic>
            <p:nvPicPr>
              <p:cNvPr id="8" name="Picture 12" descr="dart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 l="7001" t="2000" r="86000" b="88667"/>
              <a:stretch>
                <a:fillRect/>
              </a:stretch>
            </p:blipFill>
            <p:spPr bwMode="auto">
              <a:xfrm>
                <a:off x="3888" y="912"/>
                <a:ext cx="576" cy="576"/>
              </a:xfrm>
              <a:prstGeom prst="rect">
                <a:avLst/>
              </a:prstGeom>
              <a:noFill/>
            </p:spPr>
          </p:pic>
          <p:grpSp>
            <p:nvGrpSpPr>
              <p:cNvPr id="4" name="Group 7"/>
              <p:cNvGrpSpPr>
                <a:grpSpLocks/>
              </p:cNvGrpSpPr>
              <p:nvPr/>
            </p:nvGrpSpPr>
            <p:grpSpPr bwMode="auto">
              <a:xfrm>
                <a:off x="2928" y="960"/>
                <a:ext cx="1104" cy="1104"/>
                <a:chOff x="2208" y="2832"/>
                <a:chExt cx="1104" cy="1104"/>
              </a:xfrm>
            </p:grpSpPr>
            <p:sp>
              <p:nvSpPr>
                <p:cNvPr id="12" name="Oval 8"/>
                <p:cNvSpPr>
                  <a:spLocks noChangeArrowheads="1"/>
                </p:cNvSpPr>
                <p:nvPr/>
              </p:nvSpPr>
              <p:spPr bwMode="auto">
                <a:xfrm>
                  <a:off x="2256" y="2880"/>
                  <a:ext cx="1008" cy="100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" name="Oval 9"/>
                <p:cNvSpPr>
                  <a:spLocks noChangeArrowheads="1"/>
                </p:cNvSpPr>
                <p:nvPr/>
              </p:nvSpPr>
              <p:spPr bwMode="auto">
                <a:xfrm>
                  <a:off x="2688" y="3312"/>
                  <a:ext cx="141" cy="146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" name="AutoShape 10"/>
                <p:cNvSpPr>
                  <a:spLocks noChangeArrowheads="1"/>
                </p:cNvSpPr>
                <p:nvPr/>
              </p:nvSpPr>
              <p:spPr bwMode="auto">
                <a:xfrm>
                  <a:off x="2448" y="3072"/>
                  <a:ext cx="624" cy="624"/>
                </a:xfrm>
                <a:custGeom>
                  <a:avLst/>
                  <a:gdLst>
                    <a:gd name="G0" fmla="+- 3857 0 0"/>
                    <a:gd name="G1" fmla="+- 21600 0 3857"/>
                    <a:gd name="G2" fmla="+- 21600 0 3857"/>
                    <a:gd name="G3" fmla="*/ G0 2929 10000"/>
                    <a:gd name="G4" fmla="+- 21600 0 G3"/>
                    <a:gd name="G5" fmla="+- 21600 0 G3"/>
                    <a:gd name="T0" fmla="*/ 10800 w 21600"/>
                    <a:gd name="T1" fmla="*/ 0 h 21600"/>
                    <a:gd name="T2" fmla="*/ 3163 w 21600"/>
                    <a:gd name="T3" fmla="*/ 3163 h 21600"/>
                    <a:gd name="T4" fmla="*/ 0 w 21600"/>
                    <a:gd name="T5" fmla="*/ 10800 h 21600"/>
                    <a:gd name="T6" fmla="*/ 3163 w 21600"/>
                    <a:gd name="T7" fmla="*/ 18437 h 21600"/>
                    <a:gd name="T8" fmla="*/ 10800 w 21600"/>
                    <a:gd name="T9" fmla="*/ 21600 h 21600"/>
                    <a:gd name="T10" fmla="*/ 18437 w 21600"/>
                    <a:gd name="T11" fmla="*/ 18437 h 21600"/>
                    <a:gd name="T12" fmla="*/ 21600 w 21600"/>
                    <a:gd name="T13" fmla="*/ 10800 h 21600"/>
                    <a:gd name="T14" fmla="*/ 18437 w 21600"/>
                    <a:gd name="T15" fmla="*/ 3163 h 21600"/>
                    <a:gd name="T16" fmla="*/ 3163 w 21600"/>
                    <a:gd name="T17" fmla="*/ 3163 h 21600"/>
                    <a:gd name="T18" fmla="*/ 18437 w 21600"/>
                    <a:gd name="T19" fmla="*/ 18437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T16" t="T17" r="T18" b="T19"/>
                  <a:pathLst>
                    <a:path w="21600" h="21600">
                      <a:moveTo>
                        <a:pt x="0" y="10800"/>
                      </a:moveTo>
                      <a:cubicBezTo>
                        <a:pt x="0" y="4835"/>
                        <a:pt x="4835" y="0"/>
                        <a:pt x="10800" y="0"/>
                      </a:cubicBezTo>
                      <a:cubicBezTo>
                        <a:pt x="16765" y="0"/>
                        <a:pt x="21600" y="4835"/>
                        <a:pt x="21600" y="10800"/>
                      </a:cubicBezTo>
                      <a:cubicBezTo>
                        <a:pt x="21600" y="16765"/>
                        <a:pt x="16765" y="21600"/>
                        <a:pt x="10800" y="21600"/>
                      </a:cubicBezTo>
                      <a:cubicBezTo>
                        <a:pt x="4835" y="21600"/>
                        <a:pt x="0" y="16765"/>
                        <a:pt x="0" y="10800"/>
                      </a:cubicBezTo>
                      <a:close/>
                      <a:moveTo>
                        <a:pt x="3857" y="10800"/>
                      </a:moveTo>
                      <a:cubicBezTo>
                        <a:pt x="3857" y="14635"/>
                        <a:pt x="6965" y="17743"/>
                        <a:pt x="10800" y="17743"/>
                      </a:cubicBezTo>
                      <a:cubicBezTo>
                        <a:pt x="14635" y="17743"/>
                        <a:pt x="17743" y="14635"/>
                        <a:pt x="17743" y="10800"/>
                      </a:cubicBezTo>
                      <a:cubicBezTo>
                        <a:pt x="17743" y="6965"/>
                        <a:pt x="14635" y="3857"/>
                        <a:pt x="10800" y="3857"/>
                      </a:cubicBezTo>
                      <a:cubicBezTo>
                        <a:pt x="6965" y="3857"/>
                        <a:pt x="3857" y="6965"/>
                        <a:pt x="3857" y="10800"/>
                      </a:cubicBezTo>
                      <a:close/>
                    </a:path>
                  </a:pathLst>
                </a:custGeom>
                <a:solidFill>
                  <a:srgbClr val="0000FF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" name="AutoShape 11"/>
                <p:cNvSpPr>
                  <a:spLocks noChangeArrowheads="1"/>
                </p:cNvSpPr>
                <p:nvPr/>
              </p:nvSpPr>
              <p:spPr bwMode="auto">
                <a:xfrm>
                  <a:off x="2208" y="2832"/>
                  <a:ext cx="1104" cy="1104"/>
                </a:xfrm>
                <a:custGeom>
                  <a:avLst/>
                  <a:gdLst>
                    <a:gd name="G0" fmla="+- 2288 0 0"/>
                    <a:gd name="G1" fmla="+- 21600 0 2288"/>
                    <a:gd name="G2" fmla="+- 21600 0 2288"/>
                    <a:gd name="G3" fmla="*/ G0 2929 10000"/>
                    <a:gd name="G4" fmla="+- 21600 0 G3"/>
                    <a:gd name="G5" fmla="+- 21600 0 G3"/>
                    <a:gd name="T0" fmla="*/ 10800 w 21600"/>
                    <a:gd name="T1" fmla="*/ 0 h 21600"/>
                    <a:gd name="T2" fmla="*/ 3163 w 21600"/>
                    <a:gd name="T3" fmla="*/ 3163 h 21600"/>
                    <a:gd name="T4" fmla="*/ 0 w 21600"/>
                    <a:gd name="T5" fmla="*/ 10800 h 21600"/>
                    <a:gd name="T6" fmla="*/ 3163 w 21600"/>
                    <a:gd name="T7" fmla="*/ 18437 h 21600"/>
                    <a:gd name="T8" fmla="*/ 10800 w 21600"/>
                    <a:gd name="T9" fmla="*/ 21600 h 21600"/>
                    <a:gd name="T10" fmla="*/ 18437 w 21600"/>
                    <a:gd name="T11" fmla="*/ 18437 h 21600"/>
                    <a:gd name="T12" fmla="*/ 21600 w 21600"/>
                    <a:gd name="T13" fmla="*/ 10800 h 21600"/>
                    <a:gd name="T14" fmla="*/ 18437 w 21600"/>
                    <a:gd name="T15" fmla="*/ 3163 h 21600"/>
                    <a:gd name="T16" fmla="*/ 3163 w 21600"/>
                    <a:gd name="T17" fmla="*/ 3163 h 21600"/>
                    <a:gd name="T18" fmla="*/ 18437 w 21600"/>
                    <a:gd name="T19" fmla="*/ 18437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T16" t="T17" r="T18" b="T19"/>
                  <a:pathLst>
                    <a:path w="21600" h="21600">
                      <a:moveTo>
                        <a:pt x="0" y="10800"/>
                      </a:moveTo>
                      <a:cubicBezTo>
                        <a:pt x="0" y="4835"/>
                        <a:pt x="4835" y="0"/>
                        <a:pt x="10800" y="0"/>
                      </a:cubicBezTo>
                      <a:cubicBezTo>
                        <a:pt x="16765" y="0"/>
                        <a:pt x="21600" y="4835"/>
                        <a:pt x="21600" y="10800"/>
                      </a:cubicBezTo>
                      <a:cubicBezTo>
                        <a:pt x="21600" y="16765"/>
                        <a:pt x="16765" y="21600"/>
                        <a:pt x="10800" y="21600"/>
                      </a:cubicBezTo>
                      <a:cubicBezTo>
                        <a:pt x="4835" y="21600"/>
                        <a:pt x="0" y="16765"/>
                        <a:pt x="0" y="10800"/>
                      </a:cubicBezTo>
                      <a:close/>
                      <a:moveTo>
                        <a:pt x="2288" y="10800"/>
                      </a:moveTo>
                      <a:cubicBezTo>
                        <a:pt x="2288" y="15501"/>
                        <a:pt x="6099" y="19312"/>
                        <a:pt x="10800" y="19312"/>
                      </a:cubicBezTo>
                      <a:cubicBezTo>
                        <a:pt x="15501" y="19312"/>
                        <a:pt x="19312" y="15501"/>
                        <a:pt x="19312" y="10800"/>
                      </a:cubicBezTo>
                      <a:cubicBezTo>
                        <a:pt x="19312" y="6099"/>
                        <a:pt x="15501" y="2288"/>
                        <a:pt x="10800" y="2288"/>
                      </a:cubicBezTo>
                      <a:cubicBezTo>
                        <a:pt x="6099" y="2288"/>
                        <a:pt x="2288" y="6099"/>
                        <a:pt x="2288" y="10800"/>
                      </a:cubicBez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pic>
            <p:nvPicPr>
              <p:cNvPr id="10" name="Picture 13" descr="dart2"/>
              <p:cNvPicPr>
                <a:picLocks noChangeAspect="1" noChangeArrowheads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 l="6999" t="2000" r="86000" b="88667"/>
              <a:stretch>
                <a:fillRect/>
              </a:stretch>
            </p:blipFill>
            <p:spPr bwMode="auto">
              <a:xfrm>
                <a:off x="3408" y="1008"/>
                <a:ext cx="576" cy="576"/>
              </a:xfrm>
              <a:prstGeom prst="rect">
                <a:avLst/>
              </a:prstGeom>
              <a:noFill/>
            </p:spPr>
          </p:pic>
          <p:pic>
            <p:nvPicPr>
              <p:cNvPr id="11" name="Picture 14" descr="dart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 l="7001" t="2000" r="86000" b="88667"/>
              <a:stretch>
                <a:fillRect/>
              </a:stretch>
            </p:blipFill>
            <p:spPr bwMode="auto">
              <a:xfrm>
                <a:off x="2928" y="1152"/>
                <a:ext cx="576" cy="576"/>
              </a:xfrm>
              <a:prstGeom prst="rect">
                <a:avLst/>
              </a:prstGeom>
              <a:noFill/>
            </p:spPr>
          </p:pic>
        </p:grpSp>
        <p:sp>
          <p:nvSpPr>
            <p:cNvPr id="7" name="Text Box 30"/>
            <p:cNvSpPr txBox="1">
              <a:spLocks noChangeArrowheads="1"/>
            </p:cNvSpPr>
            <p:nvPr/>
          </p:nvSpPr>
          <p:spPr bwMode="auto">
            <a:xfrm>
              <a:off x="4080" y="1248"/>
              <a:ext cx="1344" cy="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0" hangingPunct="0"/>
              <a:r>
                <a:rPr lang="en-US" sz="3600">
                  <a:solidFill>
                    <a:schemeClr val="folHlink"/>
                  </a:solidFill>
                </a:rPr>
                <a:t>Accurate</a:t>
              </a:r>
              <a:endParaRPr lang="en-US" sz="3600">
                <a:solidFill>
                  <a:srgbClr val="FF3300"/>
                </a:solidFill>
              </a:endParaRPr>
            </a:p>
            <a:p>
              <a:pPr algn="l" eaLnBrk="0" hangingPunct="0"/>
              <a:r>
                <a:rPr lang="en-US" sz="3600">
                  <a:solidFill>
                    <a:srgbClr val="FF0000"/>
                  </a:solidFill>
                </a:rPr>
                <a:t>Imprecise</a:t>
              </a:r>
              <a:endParaRPr lang="en-US" sz="3600">
                <a:solidFill>
                  <a:srgbClr val="FF3300"/>
                </a:solidFill>
              </a:endParaRPr>
            </a:p>
          </p:txBody>
        </p:sp>
      </p:grpSp>
      <p:grpSp>
        <p:nvGrpSpPr>
          <p:cNvPr id="5" name="Group 47"/>
          <p:cNvGrpSpPr>
            <a:grpSpLocks/>
          </p:cNvGrpSpPr>
          <p:nvPr/>
        </p:nvGrpSpPr>
        <p:grpSpPr bwMode="auto">
          <a:xfrm>
            <a:off x="3962400" y="3276600"/>
            <a:ext cx="4953000" cy="2362200"/>
            <a:chOff x="2496" y="2064"/>
            <a:chExt cx="3120" cy="1488"/>
          </a:xfrm>
        </p:grpSpPr>
        <p:grpSp>
          <p:nvGrpSpPr>
            <p:cNvPr id="6" name="Group 43"/>
            <p:cNvGrpSpPr>
              <a:grpSpLocks/>
            </p:cNvGrpSpPr>
            <p:nvPr/>
          </p:nvGrpSpPr>
          <p:grpSpPr bwMode="auto">
            <a:xfrm>
              <a:off x="2496" y="2064"/>
              <a:ext cx="1728" cy="1488"/>
              <a:chOff x="2496" y="2064"/>
              <a:chExt cx="1728" cy="1488"/>
            </a:xfrm>
          </p:grpSpPr>
          <p:grpSp>
            <p:nvGrpSpPr>
              <p:cNvPr id="9" name="Group 18"/>
              <p:cNvGrpSpPr>
                <a:grpSpLocks/>
              </p:cNvGrpSpPr>
              <p:nvPr/>
            </p:nvGrpSpPr>
            <p:grpSpPr bwMode="auto">
              <a:xfrm>
                <a:off x="2928" y="2448"/>
                <a:ext cx="1104" cy="1104"/>
                <a:chOff x="2208" y="2832"/>
                <a:chExt cx="1104" cy="1104"/>
              </a:xfrm>
            </p:grpSpPr>
            <p:sp>
              <p:nvSpPr>
                <p:cNvPr id="23" name="Oval 16"/>
                <p:cNvSpPr>
                  <a:spLocks noChangeArrowheads="1"/>
                </p:cNvSpPr>
                <p:nvPr/>
              </p:nvSpPr>
              <p:spPr bwMode="auto">
                <a:xfrm>
                  <a:off x="2256" y="2880"/>
                  <a:ext cx="1008" cy="100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" name="Oval 17"/>
                <p:cNvSpPr>
                  <a:spLocks noChangeArrowheads="1"/>
                </p:cNvSpPr>
                <p:nvPr/>
              </p:nvSpPr>
              <p:spPr bwMode="auto">
                <a:xfrm>
                  <a:off x="2688" y="3312"/>
                  <a:ext cx="141" cy="146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" name="AutoShape 18"/>
                <p:cNvSpPr>
                  <a:spLocks noChangeArrowheads="1"/>
                </p:cNvSpPr>
                <p:nvPr/>
              </p:nvSpPr>
              <p:spPr bwMode="auto">
                <a:xfrm>
                  <a:off x="2448" y="3072"/>
                  <a:ext cx="624" cy="624"/>
                </a:xfrm>
                <a:custGeom>
                  <a:avLst/>
                  <a:gdLst>
                    <a:gd name="G0" fmla="+- 3857 0 0"/>
                    <a:gd name="G1" fmla="+- 21600 0 3857"/>
                    <a:gd name="G2" fmla="+- 21600 0 3857"/>
                    <a:gd name="G3" fmla="*/ G0 2929 10000"/>
                    <a:gd name="G4" fmla="+- 21600 0 G3"/>
                    <a:gd name="G5" fmla="+- 21600 0 G3"/>
                    <a:gd name="T0" fmla="*/ 10800 w 21600"/>
                    <a:gd name="T1" fmla="*/ 0 h 21600"/>
                    <a:gd name="T2" fmla="*/ 3163 w 21600"/>
                    <a:gd name="T3" fmla="*/ 3163 h 21600"/>
                    <a:gd name="T4" fmla="*/ 0 w 21600"/>
                    <a:gd name="T5" fmla="*/ 10800 h 21600"/>
                    <a:gd name="T6" fmla="*/ 3163 w 21600"/>
                    <a:gd name="T7" fmla="*/ 18437 h 21600"/>
                    <a:gd name="T8" fmla="*/ 10800 w 21600"/>
                    <a:gd name="T9" fmla="*/ 21600 h 21600"/>
                    <a:gd name="T10" fmla="*/ 18437 w 21600"/>
                    <a:gd name="T11" fmla="*/ 18437 h 21600"/>
                    <a:gd name="T12" fmla="*/ 21600 w 21600"/>
                    <a:gd name="T13" fmla="*/ 10800 h 21600"/>
                    <a:gd name="T14" fmla="*/ 18437 w 21600"/>
                    <a:gd name="T15" fmla="*/ 3163 h 21600"/>
                    <a:gd name="T16" fmla="*/ 3163 w 21600"/>
                    <a:gd name="T17" fmla="*/ 3163 h 21600"/>
                    <a:gd name="T18" fmla="*/ 18437 w 21600"/>
                    <a:gd name="T19" fmla="*/ 18437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T16" t="T17" r="T18" b="T19"/>
                  <a:pathLst>
                    <a:path w="21600" h="21600">
                      <a:moveTo>
                        <a:pt x="0" y="10800"/>
                      </a:moveTo>
                      <a:cubicBezTo>
                        <a:pt x="0" y="4835"/>
                        <a:pt x="4835" y="0"/>
                        <a:pt x="10800" y="0"/>
                      </a:cubicBezTo>
                      <a:cubicBezTo>
                        <a:pt x="16765" y="0"/>
                        <a:pt x="21600" y="4835"/>
                        <a:pt x="21600" y="10800"/>
                      </a:cubicBezTo>
                      <a:cubicBezTo>
                        <a:pt x="21600" y="16765"/>
                        <a:pt x="16765" y="21600"/>
                        <a:pt x="10800" y="21600"/>
                      </a:cubicBezTo>
                      <a:cubicBezTo>
                        <a:pt x="4835" y="21600"/>
                        <a:pt x="0" y="16765"/>
                        <a:pt x="0" y="10800"/>
                      </a:cubicBezTo>
                      <a:close/>
                      <a:moveTo>
                        <a:pt x="3857" y="10800"/>
                      </a:moveTo>
                      <a:cubicBezTo>
                        <a:pt x="3857" y="14635"/>
                        <a:pt x="6965" y="17743"/>
                        <a:pt x="10800" y="17743"/>
                      </a:cubicBezTo>
                      <a:cubicBezTo>
                        <a:pt x="14635" y="17743"/>
                        <a:pt x="17743" y="14635"/>
                        <a:pt x="17743" y="10800"/>
                      </a:cubicBezTo>
                      <a:cubicBezTo>
                        <a:pt x="17743" y="6965"/>
                        <a:pt x="14635" y="3857"/>
                        <a:pt x="10800" y="3857"/>
                      </a:cubicBezTo>
                      <a:cubicBezTo>
                        <a:pt x="6965" y="3857"/>
                        <a:pt x="3857" y="6965"/>
                        <a:pt x="3857" y="10800"/>
                      </a:cubicBezTo>
                      <a:close/>
                    </a:path>
                  </a:pathLst>
                </a:custGeom>
                <a:solidFill>
                  <a:srgbClr val="0000FF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" name="AutoShape 19"/>
                <p:cNvSpPr>
                  <a:spLocks noChangeArrowheads="1"/>
                </p:cNvSpPr>
                <p:nvPr/>
              </p:nvSpPr>
              <p:spPr bwMode="auto">
                <a:xfrm>
                  <a:off x="2208" y="2832"/>
                  <a:ext cx="1104" cy="1104"/>
                </a:xfrm>
                <a:custGeom>
                  <a:avLst/>
                  <a:gdLst>
                    <a:gd name="G0" fmla="+- 2288 0 0"/>
                    <a:gd name="G1" fmla="+- 21600 0 2288"/>
                    <a:gd name="G2" fmla="+- 21600 0 2288"/>
                    <a:gd name="G3" fmla="*/ G0 2929 10000"/>
                    <a:gd name="G4" fmla="+- 21600 0 G3"/>
                    <a:gd name="G5" fmla="+- 21600 0 G3"/>
                    <a:gd name="T0" fmla="*/ 10800 w 21600"/>
                    <a:gd name="T1" fmla="*/ 0 h 21600"/>
                    <a:gd name="T2" fmla="*/ 3163 w 21600"/>
                    <a:gd name="T3" fmla="*/ 3163 h 21600"/>
                    <a:gd name="T4" fmla="*/ 0 w 21600"/>
                    <a:gd name="T5" fmla="*/ 10800 h 21600"/>
                    <a:gd name="T6" fmla="*/ 3163 w 21600"/>
                    <a:gd name="T7" fmla="*/ 18437 h 21600"/>
                    <a:gd name="T8" fmla="*/ 10800 w 21600"/>
                    <a:gd name="T9" fmla="*/ 21600 h 21600"/>
                    <a:gd name="T10" fmla="*/ 18437 w 21600"/>
                    <a:gd name="T11" fmla="*/ 18437 h 21600"/>
                    <a:gd name="T12" fmla="*/ 21600 w 21600"/>
                    <a:gd name="T13" fmla="*/ 10800 h 21600"/>
                    <a:gd name="T14" fmla="*/ 18437 w 21600"/>
                    <a:gd name="T15" fmla="*/ 3163 h 21600"/>
                    <a:gd name="T16" fmla="*/ 3163 w 21600"/>
                    <a:gd name="T17" fmla="*/ 3163 h 21600"/>
                    <a:gd name="T18" fmla="*/ 18437 w 21600"/>
                    <a:gd name="T19" fmla="*/ 18437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T16" t="T17" r="T18" b="T19"/>
                  <a:pathLst>
                    <a:path w="21600" h="21600">
                      <a:moveTo>
                        <a:pt x="0" y="10800"/>
                      </a:moveTo>
                      <a:cubicBezTo>
                        <a:pt x="0" y="4835"/>
                        <a:pt x="4835" y="0"/>
                        <a:pt x="10800" y="0"/>
                      </a:cubicBezTo>
                      <a:cubicBezTo>
                        <a:pt x="16765" y="0"/>
                        <a:pt x="21600" y="4835"/>
                        <a:pt x="21600" y="10800"/>
                      </a:cubicBezTo>
                      <a:cubicBezTo>
                        <a:pt x="21600" y="16765"/>
                        <a:pt x="16765" y="21600"/>
                        <a:pt x="10800" y="21600"/>
                      </a:cubicBezTo>
                      <a:cubicBezTo>
                        <a:pt x="4835" y="21600"/>
                        <a:pt x="0" y="16765"/>
                        <a:pt x="0" y="10800"/>
                      </a:cubicBezTo>
                      <a:close/>
                      <a:moveTo>
                        <a:pt x="2288" y="10800"/>
                      </a:moveTo>
                      <a:cubicBezTo>
                        <a:pt x="2288" y="15501"/>
                        <a:pt x="6099" y="19312"/>
                        <a:pt x="10800" y="19312"/>
                      </a:cubicBezTo>
                      <a:cubicBezTo>
                        <a:pt x="15501" y="19312"/>
                        <a:pt x="19312" y="15501"/>
                        <a:pt x="19312" y="10800"/>
                      </a:cubicBezTo>
                      <a:cubicBezTo>
                        <a:pt x="19312" y="6099"/>
                        <a:pt x="15501" y="2288"/>
                        <a:pt x="10800" y="2288"/>
                      </a:cubicBezTo>
                      <a:cubicBezTo>
                        <a:pt x="6099" y="2288"/>
                        <a:pt x="2288" y="6099"/>
                        <a:pt x="2288" y="10800"/>
                      </a:cubicBez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pic>
            <p:nvPicPr>
              <p:cNvPr id="20" name="Picture 20" descr="dart2"/>
              <p:cNvPicPr>
                <a:picLocks noChangeAspect="1" noChangeArrowheads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 l="6999" t="2000" r="86000" b="88667"/>
              <a:stretch>
                <a:fillRect/>
              </a:stretch>
            </p:blipFill>
            <p:spPr bwMode="auto">
              <a:xfrm>
                <a:off x="3168" y="2304"/>
                <a:ext cx="576" cy="576"/>
              </a:xfrm>
              <a:prstGeom prst="rect">
                <a:avLst/>
              </a:prstGeom>
              <a:noFill/>
            </p:spPr>
          </p:pic>
          <p:pic>
            <p:nvPicPr>
              <p:cNvPr id="21" name="Picture 21" descr="dart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 l="7001" t="2000" r="86000" b="88667"/>
              <a:stretch>
                <a:fillRect/>
              </a:stretch>
            </p:blipFill>
            <p:spPr bwMode="auto">
              <a:xfrm>
                <a:off x="2496" y="2112"/>
                <a:ext cx="576" cy="576"/>
              </a:xfrm>
              <a:prstGeom prst="rect">
                <a:avLst/>
              </a:prstGeom>
              <a:noFill/>
            </p:spPr>
          </p:pic>
          <p:pic>
            <p:nvPicPr>
              <p:cNvPr id="22" name="Picture 22" descr="dart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 l="7001" t="2000" r="86000" b="88667"/>
              <a:stretch>
                <a:fillRect/>
              </a:stretch>
            </p:blipFill>
            <p:spPr bwMode="auto">
              <a:xfrm>
                <a:off x="3648" y="2064"/>
                <a:ext cx="576" cy="576"/>
              </a:xfrm>
              <a:prstGeom prst="rect">
                <a:avLst/>
              </a:prstGeom>
              <a:noFill/>
            </p:spPr>
          </p:pic>
        </p:grpSp>
        <p:sp>
          <p:nvSpPr>
            <p:cNvPr id="18" name="Text Box 31"/>
            <p:cNvSpPr txBox="1">
              <a:spLocks noChangeArrowheads="1"/>
            </p:cNvSpPr>
            <p:nvPr/>
          </p:nvSpPr>
          <p:spPr bwMode="auto">
            <a:xfrm>
              <a:off x="4080" y="2754"/>
              <a:ext cx="1536" cy="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0" hangingPunct="0"/>
              <a:r>
                <a:rPr lang="en-US" sz="3600">
                  <a:solidFill>
                    <a:srgbClr val="FF0000"/>
                  </a:solidFill>
                </a:rPr>
                <a:t>Inaccurate</a:t>
              </a:r>
            </a:p>
            <a:p>
              <a:pPr algn="l" eaLnBrk="0" hangingPunct="0"/>
              <a:r>
                <a:rPr lang="en-US" sz="3600">
                  <a:solidFill>
                    <a:srgbClr val="FF0000"/>
                  </a:solidFill>
                </a:rPr>
                <a:t>Imprecise</a:t>
              </a:r>
            </a:p>
          </p:txBody>
        </p:sp>
      </p:grpSp>
      <p:grpSp>
        <p:nvGrpSpPr>
          <p:cNvPr id="16" name="Group 46"/>
          <p:cNvGrpSpPr>
            <a:grpSpLocks/>
          </p:cNvGrpSpPr>
          <p:nvPr/>
        </p:nvGrpSpPr>
        <p:grpSpPr bwMode="auto">
          <a:xfrm>
            <a:off x="304800" y="3382963"/>
            <a:ext cx="4267200" cy="2255837"/>
            <a:chOff x="192" y="2131"/>
            <a:chExt cx="2688" cy="1421"/>
          </a:xfrm>
        </p:grpSpPr>
        <p:sp>
          <p:nvSpPr>
            <p:cNvPr id="28" name="Text Box 29"/>
            <p:cNvSpPr txBox="1">
              <a:spLocks noChangeArrowheads="1"/>
            </p:cNvSpPr>
            <p:nvPr/>
          </p:nvSpPr>
          <p:spPr bwMode="auto">
            <a:xfrm>
              <a:off x="1344" y="2754"/>
              <a:ext cx="1536" cy="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0" hangingPunct="0"/>
              <a:r>
                <a:rPr lang="en-US" sz="3600" dirty="0">
                  <a:solidFill>
                    <a:srgbClr val="FF0000"/>
                  </a:solidFill>
                </a:rPr>
                <a:t>Inaccurate</a:t>
              </a:r>
              <a:endParaRPr lang="en-US" sz="3600" dirty="0">
                <a:solidFill>
                  <a:srgbClr val="FF3300"/>
                </a:solidFill>
              </a:endParaRPr>
            </a:p>
            <a:p>
              <a:pPr algn="l" eaLnBrk="0" hangingPunct="0"/>
              <a:r>
                <a:rPr lang="en-US" sz="3600" dirty="0">
                  <a:solidFill>
                    <a:schemeClr val="folHlink"/>
                  </a:solidFill>
                </a:rPr>
                <a:t>Precise</a:t>
              </a:r>
              <a:endParaRPr lang="en-US" sz="3600" dirty="0">
                <a:solidFill>
                  <a:srgbClr val="FF3300"/>
                </a:solidFill>
              </a:endParaRPr>
            </a:p>
          </p:txBody>
        </p:sp>
        <p:grpSp>
          <p:nvGrpSpPr>
            <p:cNvPr id="17" name="Group 40"/>
            <p:cNvGrpSpPr>
              <a:grpSpLocks/>
            </p:cNvGrpSpPr>
            <p:nvPr/>
          </p:nvGrpSpPr>
          <p:grpSpPr bwMode="auto">
            <a:xfrm>
              <a:off x="192" y="2131"/>
              <a:ext cx="1536" cy="1421"/>
              <a:chOff x="192" y="2131"/>
              <a:chExt cx="1536" cy="1421"/>
            </a:xfrm>
          </p:grpSpPr>
          <p:sp>
            <p:nvSpPr>
              <p:cNvPr id="30" name="Oval 3"/>
              <p:cNvSpPr>
                <a:spLocks noChangeArrowheads="1"/>
              </p:cNvSpPr>
              <p:nvPr/>
            </p:nvSpPr>
            <p:spPr bwMode="auto">
              <a:xfrm>
                <a:off x="240" y="2496"/>
                <a:ext cx="1008" cy="1008"/>
              </a:xfrm>
              <a:prstGeom prst="ellipse">
                <a:avLst/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" name="Oval 4"/>
              <p:cNvSpPr>
                <a:spLocks noChangeArrowheads="1"/>
              </p:cNvSpPr>
              <p:nvPr/>
            </p:nvSpPr>
            <p:spPr bwMode="auto">
              <a:xfrm>
                <a:off x="672" y="2928"/>
                <a:ext cx="141" cy="14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" name="AutoShape 5"/>
              <p:cNvSpPr>
                <a:spLocks noChangeArrowheads="1"/>
              </p:cNvSpPr>
              <p:nvPr/>
            </p:nvSpPr>
            <p:spPr bwMode="auto">
              <a:xfrm>
                <a:off x="432" y="2688"/>
                <a:ext cx="624" cy="624"/>
              </a:xfrm>
              <a:custGeom>
                <a:avLst/>
                <a:gdLst>
                  <a:gd name="G0" fmla="+- 3857 0 0"/>
                  <a:gd name="G1" fmla="+- 21600 0 3857"/>
                  <a:gd name="G2" fmla="+- 21600 0 3857"/>
                  <a:gd name="G3" fmla="*/ G0 2929 10000"/>
                  <a:gd name="G4" fmla="+- 21600 0 G3"/>
                  <a:gd name="G5" fmla="+- 21600 0 G3"/>
                  <a:gd name="T0" fmla="*/ 10800 w 21600"/>
                  <a:gd name="T1" fmla="*/ 0 h 21600"/>
                  <a:gd name="T2" fmla="*/ 3163 w 21600"/>
                  <a:gd name="T3" fmla="*/ 3163 h 21600"/>
                  <a:gd name="T4" fmla="*/ 0 w 21600"/>
                  <a:gd name="T5" fmla="*/ 10800 h 21600"/>
                  <a:gd name="T6" fmla="*/ 3163 w 21600"/>
                  <a:gd name="T7" fmla="*/ 18437 h 21600"/>
                  <a:gd name="T8" fmla="*/ 10800 w 21600"/>
                  <a:gd name="T9" fmla="*/ 21600 h 21600"/>
                  <a:gd name="T10" fmla="*/ 18437 w 21600"/>
                  <a:gd name="T11" fmla="*/ 18437 h 21600"/>
                  <a:gd name="T12" fmla="*/ 21600 w 21600"/>
                  <a:gd name="T13" fmla="*/ 10800 h 21600"/>
                  <a:gd name="T14" fmla="*/ 18437 w 21600"/>
                  <a:gd name="T15" fmla="*/ 3163 h 21600"/>
                  <a:gd name="T16" fmla="*/ 3163 w 21600"/>
                  <a:gd name="T17" fmla="*/ 3163 h 21600"/>
                  <a:gd name="T18" fmla="*/ 18437 w 21600"/>
                  <a:gd name="T19" fmla="*/ 18437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T16" t="T17" r="T18" b="T19"/>
                <a:pathLst>
                  <a:path w="21600" h="2160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  <a:moveTo>
                      <a:pt x="3857" y="10800"/>
                    </a:moveTo>
                    <a:cubicBezTo>
                      <a:pt x="3857" y="14635"/>
                      <a:pt x="6965" y="17743"/>
                      <a:pt x="10800" y="17743"/>
                    </a:cubicBezTo>
                    <a:cubicBezTo>
                      <a:pt x="14635" y="17743"/>
                      <a:pt x="17743" y="14635"/>
                      <a:pt x="17743" y="10800"/>
                    </a:cubicBezTo>
                    <a:cubicBezTo>
                      <a:pt x="17743" y="6965"/>
                      <a:pt x="14635" y="3857"/>
                      <a:pt x="10800" y="3857"/>
                    </a:cubicBezTo>
                    <a:cubicBezTo>
                      <a:pt x="6965" y="3857"/>
                      <a:pt x="3857" y="6965"/>
                      <a:pt x="3857" y="10800"/>
                    </a:cubicBezTo>
                    <a:close/>
                  </a:path>
                </a:pathLst>
              </a:cu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" name="AutoShape 6"/>
              <p:cNvSpPr>
                <a:spLocks noChangeArrowheads="1"/>
              </p:cNvSpPr>
              <p:nvPr/>
            </p:nvSpPr>
            <p:spPr bwMode="auto">
              <a:xfrm>
                <a:off x="192" y="2448"/>
                <a:ext cx="1104" cy="1104"/>
              </a:xfrm>
              <a:custGeom>
                <a:avLst/>
                <a:gdLst>
                  <a:gd name="G0" fmla="+- 2288 0 0"/>
                  <a:gd name="G1" fmla="+- 21600 0 2288"/>
                  <a:gd name="G2" fmla="+- 21600 0 2288"/>
                  <a:gd name="G3" fmla="*/ G0 2929 10000"/>
                  <a:gd name="G4" fmla="+- 21600 0 G3"/>
                  <a:gd name="G5" fmla="+- 21600 0 G3"/>
                  <a:gd name="T0" fmla="*/ 10800 w 21600"/>
                  <a:gd name="T1" fmla="*/ 0 h 21600"/>
                  <a:gd name="T2" fmla="*/ 3163 w 21600"/>
                  <a:gd name="T3" fmla="*/ 3163 h 21600"/>
                  <a:gd name="T4" fmla="*/ 0 w 21600"/>
                  <a:gd name="T5" fmla="*/ 10800 h 21600"/>
                  <a:gd name="T6" fmla="*/ 3163 w 21600"/>
                  <a:gd name="T7" fmla="*/ 18437 h 21600"/>
                  <a:gd name="T8" fmla="*/ 10800 w 21600"/>
                  <a:gd name="T9" fmla="*/ 21600 h 21600"/>
                  <a:gd name="T10" fmla="*/ 18437 w 21600"/>
                  <a:gd name="T11" fmla="*/ 18437 h 21600"/>
                  <a:gd name="T12" fmla="*/ 21600 w 21600"/>
                  <a:gd name="T13" fmla="*/ 10800 h 21600"/>
                  <a:gd name="T14" fmla="*/ 18437 w 21600"/>
                  <a:gd name="T15" fmla="*/ 3163 h 21600"/>
                  <a:gd name="T16" fmla="*/ 3163 w 21600"/>
                  <a:gd name="T17" fmla="*/ 3163 h 21600"/>
                  <a:gd name="T18" fmla="*/ 18437 w 21600"/>
                  <a:gd name="T19" fmla="*/ 18437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T16" t="T17" r="T18" b="T19"/>
                <a:pathLst>
                  <a:path w="21600" h="2160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  <a:moveTo>
                      <a:pt x="2288" y="10800"/>
                    </a:moveTo>
                    <a:cubicBezTo>
                      <a:pt x="2288" y="15501"/>
                      <a:pt x="6099" y="19312"/>
                      <a:pt x="10800" y="19312"/>
                    </a:cubicBezTo>
                    <a:cubicBezTo>
                      <a:pt x="15501" y="19312"/>
                      <a:pt x="19312" y="15501"/>
                      <a:pt x="19312" y="10800"/>
                    </a:cubicBezTo>
                    <a:cubicBezTo>
                      <a:pt x="19312" y="6099"/>
                      <a:pt x="15501" y="2288"/>
                      <a:pt x="10800" y="2288"/>
                    </a:cubicBezTo>
                    <a:cubicBezTo>
                      <a:pt x="6099" y="2288"/>
                      <a:pt x="2288" y="6099"/>
                      <a:pt x="2288" y="1080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pic>
            <p:nvPicPr>
              <p:cNvPr id="34" name="Picture 32" descr="dart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 l="7001" t="2000" r="86000" b="88667"/>
              <a:stretch>
                <a:fillRect/>
              </a:stretch>
            </p:blipFill>
            <p:spPr bwMode="auto">
              <a:xfrm>
                <a:off x="1008" y="2131"/>
                <a:ext cx="576" cy="576"/>
              </a:xfrm>
              <a:prstGeom prst="rect">
                <a:avLst/>
              </a:prstGeom>
              <a:noFill/>
            </p:spPr>
          </p:pic>
          <p:pic>
            <p:nvPicPr>
              <p:cNvPr id="35" name="Picture 33" descr="dartg"/>
              <p:cNvPicPr>
                <a:picLocks noChangeAspect="1" noChangeArrowheads="1"/>
              </p:cNvPicPr>
              <p:nvPr/>
            </p:nvPicPr>
            <p:blipFill>
              <a:blip r:embed="rId4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 r="36885" b="50000"/>
              <a:stretch>
                <a:fillRect/>
              </a:stretch>
            </p:blipFill>
            <p:spPr bwMode="auto">
              <a:xfrm>
                <a:off x="912" y="2176"/>
                <a:ext cx="768" cy="608"/>
              </a:xfrm>
              <a:prstGeom prst="rect">
                <a:avLst/>
              </a:prstGeom>
              <a:noFill/>
            </p:spPr>
          </p:pic>
          <p:pic>
            <p:nvPicPr>
              <p:cNvPr id="36" name="Picture 34" descr="darty"/>
              <p:cNvPicPr>
                <a:picLocks noChangeAspect="1" noChangeArrowheads="1"/>
              </p:cNvPicPr>
              <p:nvPr/>
            </p:nvPicPr>
            <p:blipFill>
              <a:blip r:embed="rId5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 l="14999" t="12000" r="71001" b="76668"/>
              <a:stretch>
                <a:fillRect/>
              </a:stretch>
            </p:blipFill>
            <p:spPr bwMode="auto">
              <a:xfrm>
                <a:off x="1104" y="2400"/>
                <a:ext cx="624" cy="379"/>
              </a:xfrm>
              <a:prstGeom prst="rect">
                <a:avLst/>
              </a:prstGeom>
              <a:noFill/>
            </p:spPr>
          </p:pic>
        </p:grpSp>
      </p:grpSp>
      <p:grpSp>
        <p:nvGrpSpPr>
          <p:cNvPr id="19" name="Group 44"/>
          <p:cNvGrpSpPr>
            <a:grpSpLocks/>
          </p:cNvGrpSpPr>
          <p:nvPr/>
        </p:nvGrpSpPr>
        <p:grpSpPr bwMode="auto">
          <a:xfrm>
            <a:off x="304800" y="1600200"/>
            <a:ext cx="3810000" cy="1752600"/>
            <a:chOff x="192" y="960"/>
            <a:chExt cx="2400" cy="1104"/>
          </a:xfrm>
        </p:grpSpPr>
        <p:sp>
          <p:nvSpPr>
            <p:cNvPr id="38" name="Text Box 28"/>
            <p:cNvSpPr txBox="1">
              <a:spLocks noChangeArrowheads="1"/>
            </p:cNvSpPr>
            <p:nvPr/>
          </p:nvSpPr>
          <p:spPr bwMode="auto">
            <a:xfrm>
              <a:off x="1344" y="1248"/>
              <a:ext cx="1248" cy="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0" hangingPunct="0"/>
              <a:r>
                <a:rPr lang="en-US" sz="3600" dirty="0">
                  <a:solidFill>
                    <a:schemeClr val="folHlink"/>
                  </a:solidFill>
                </a:rPr>
                <a:t>Accurate</a:t>
              </a:r>
            </a:p>
            <a:p>
              <a:pPr algn="l" eaLnBrk="0" hangingPunct="0"/>
              <a:r>
                <a:rPr lang="en-US" sz="3600" dirty="0">
                  <a:solidFill>
                    <a:schemeClr val="folHlink"/>
                  </a:solidFill>
                </a:rPr>
                <a:t>Precise</a:t>
              </a:r>
            </a:p>
          </p:txBody>
        </p:sp>
        <p:grpSp>
          <p:nvGrpSpPr>
            <p:cNvPr id="27" name="Group 41"/>
            <p:cNvGrpSpPr>
              <a:grpSpLocks/>
            </p:cNvGrpSpPr>
            <p:nvPr/>
          </p:nvGrpSpPr>
          <p:grpSpPr bwMode="auto">
            <a:xfrm>
              <a:off x="192" y="960"/>
              <a:ext cx="1150" cy="1104"/>
              <a:chOff x="192" y="960"/>
              <a:chExt cx="1150" cy="1104"/>
            </a:xfrm>
          </p:grpSpPr>
          <p:grpSp>
            <p:nvGrpSpPr>
              <p:cNvPr id="29" name="Group 23"/>
              <p:cNvGrpSpPr>
                <a:grpSpLocks/>
              </p:cNvGrpSpPr>
              <p:nvPr/>
            </p:nvGrpSpPr>
            <p:grpSpPr bwMode="auto">
              <a:xfrm>
                <a:off x="192" y="960"/>
                <a:ext cx="1104" cy="1104"/>
                <a:chOff x="2208" y="2832"/>
                <a:chExt cx="1104" cy="1104"/>
              </a:xfrm>
            </p:grpSpPr>
            <p:sp>
              <p:nvSpPr>
                <p:cNvPr id="44" name="Oval 24"/>
                <p:cNvSpPr>
                  <a:spLocks noChangeArrowheads="1"/>
                </p:cNvSpPr>
                <p:nvPr/>
              </p:nvSpPr>
              <p:spPr bwMode="auto">
                <a:xfrm>
                  <a:off x="2256" y="2880"/>
                  <a:ext cx="1008" cy="100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5" name="Oval 25"/>
                <p:cNvSpPr>
                  <a:spLocks noChangeArrowheads="1"/>
                </p:cNvSpPr>
                <p:nvPr/>
              </p:nvSpPr>
              <p:spPr bwMode="auto">
                <a:xfrm>
                  <a:off x="2688" y="3312"/>
                  <a:ext cx="141" cy="146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6" name="AutoShape 26"/>
                <p:cNvSpPr>
                  <a:spLocks noChangeArrowheads="1"/>
                </p:cNvSpPr>
                <p:nvPr/>
              </p:nvSpPr>
              <p:spPr bwMode="auto">
                <a:xfrm>
                  <a:off x="2448" y="3072"/>
                  <a:ext cx="624" cy="624"/>
                </a:xfrm>
                <a:custGeom>
                  <a:avLst/>
                  <a:gdLst>
                    <a:gd name="G0" fmla="+- 3857 0 0"/>
                    <a:gd name="G1" fmla="+- 21600 0 3857"/>
                    <a:gd name="G2" fmla="+- 21600 0 3857"/>
                    <a:gd name="G3" fmla="*/ G0 2929 10000"/>
                    <a:gd name="G4" fmla="+- 21600 0 G3"/>
                    <a:gd name="G5" fmla="+- 21600 0 G3"/>
                    <a:gd name="T0" fmla="*/ 10800 w 21600"/>
                    <a:gd name="T1" fmla="*/ 0 h 21600"/>
                    <a:gd name="T2" fmla="*/ 3163 w 21600"/>
                    <a:gd name="T3" fmla="*/ 3163 h 21600"/>
                    <a:gd name="T4" fmla="*/ 0 w 21600"/>
                    <a:gd name="T5" fmla="*/ 10800 h 21600"/>
                    <a:gd name="T6" fmla="*/ 3163 w 21600"/>
                    <a:gd name="T7" fmla="*/ 18437 h 21600"/>
                    <a:gd name="T8" fmla="*/ 10800 w 21600"/>
                    <a:gd name="T9" fmla="*/ 21600 h 21600"/>
                    <a:gd name="T10" fmla="*/ 18437 w 21600"/>
                    <a:gd name="T11" fmla="*/ 18437 h 21600"/>
                    <a:gd name="T12" fmla="*/ 21600 w 21600"/>
                    <a:gd name="T13" fmla="*/ 10800 h 21600"/>
                    <a:gd name="T14" fmla="*/ 18437 w 21600"/>
                    <a:gd name="T15" fmla="*/ 3163 h 21600"/>
                    <a:gd name="T16" fmla="*/ 3163 w 21600"/>
                    <a:gd name="T17" fmla="*/ 3163 h 21600"/>
                    <a:gd name="T18" fmla="*/ 18437 w 21600"/>
                    <a:gd name="T19" fmla="*/ 18437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T16" t="T17" r="T18" b="T19"/>
                  <a:pathLst>
                    <a:path w="21600" h="21600">
                      <a:moveTo>
                        <a:pt x="0" y="10800"/>
                      </a:moveTo>
                      <a:cubicBezTo>
                        <a:pt x="0" y="4835"/>
                        <a:pt x="4835" y="0"/>
                        <a:pt x="10800" y="0"/>
                      </a:cubicBezTo>
                      <a:cubicBezTo>
                        <a:pt x="16765" y="0"/>
                        <a:pt x="21600" y="4835"/>
                        <a:pt x="21600" y="10800"/>
                      </a:cubicBezTo>
                      <a:cubicBezTo>
                        <a:pt x="21600" y="16765"/>
                        <a:pt x="16765" y="21600"/>
                        <a:pt x="10800" y="21600"/>
                      </a:cubicBezTo>
                      <a:cubicBezTo>
                        <a:pt x="4835" y="21600"/>
                        <a:pt x="0" y="16765"/>
                        <a:pt x="0" y="10800"/>
                      </a:cubicBezTo>
                      <a:close/>
                      <a:moveTo>
                        <a:pt x="3857" y="10800"/>
                      </a:moveTo>
                      <a:cubicBezTo>
                        <a:pt x="3857" y="14635"/>
                        <a:pt x="6965" y="17743"/>
                        <a:pt x="10800" y="17743"/>
                      </a:cubicBezTo>
                      <a:cubicBezTo>
                        <a:pt x="14635" y="17743"/>
                        <a:pt x="17743" y="14635"/>
                        <a:pt x="17743" y="10800"/>
                      </a:cubicBezTo>
                      <a:cubicBezTo>
                        <a:pt x="17743" y="6965"/>
                        <a:pt x="14635" y="3857"/>
                        <a:pt x="10800" y="3857"/>
                      </a:cubicBezTo>
                      <a:cubicBezTo>
                        <a:pt x="6965" y="3857"/>
                        <a:pt x="3857" y="6965"/>
                        <a:pt x="3857" y="10800"/>
                      </a:cubicBezTo>
                      <a:close/>
                    </a:path>
                  </a:pathLst>
                </a:custGeom>
                <a:solidFill>
                  <a:srgbClr val="0000FF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7" name="AutoShape 27"/>
                <p:cNvSpPr>
                  <a:spLocks noChangeArrowheads="1"/>
                </p:cNvSpPr>
                <p:nvPr/>
              </p:nvSpPr>
              <p:spPr bwMode="auto">
                <a:xfrm>
                  <a:off x="2208" y="2832"/>
                  <a:ext cx="1104" cy="1104"/>
                </a:xfrm>
                <a:custGeom>
                  <a:avLst/>
                  <a:gdLst>
                    <a:gd name="G0" fmla="+- 2288 0 0"/>
                    <a:gd name="G1" fmla="+- 21600 0 2288"/>
                    <a:gd name="G2" fmla="+- 21600 0 2288"/>
                    <a:gd name="G3" fmla="*/ G0 2929 10000"/>
                    <a:gd name="G4" fmla="+- 21600 0 G3"/>
                    <a:gd name="G5" fmla="+- 21600 0 G3"/>
                    <a:gd name="T0" fmla="*/ 10800 w 21600"/>
                    <a:gd name="T1" fmla="*/ 0 h 21600"/>
                    <a:gd name="T2" fmla="*/ 3163 w 21600"/>
                    <a:gd name="T3" fmla="*/ 3163 h 21600"/>
                    <a:gd name="T4" fmla="*/ 0 w 21600"/>
                    <a:gd name="T5" fmla="*/ 10800 h 21600"/>
                    <a:gd name="T6" fmla="*/ 3163 w 21600"/>
                    <a:gd name="T7" fmla="*/ 18437 h 21600"/>
                    <a:gd name="T8" fmla="*/ 10800 w 21600"/>
                    <a:gd name="T9" fmla="*/ 21600 h 21600"/>
                    <a:gd name="T10" fmla="*/ 18437 w 21600"/>
                    <a:gd name="T11" fmla="*/ 18437 h 21600"/>
                    <a:gd name="T12" fmla="*/ 21600 w 21600"/>
                    <a:gd name="T13" fmla="*/ 10800 h 21600"/>
                    <a:gd name="T14" fmla="*/ 18437 w 21600"/>
                    <a:gd name="T15" fmla="*/ 3163 h 21600"/>
                    <a:gd name="T16" fmla="*/ 3163 w 21600"/>
                    <a:gd name="T17" fmla="*/ 3163 h 21600"/>
                    <a:gd name="T18" fmla="*/ 18437 w 21600"/>
                    <a:gd name="T19" fmla="*/ 18437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T16" t="T17" r="T18" b="T19"/>
                  <a:pathLst>
                    <a:path w="21600" h="21600">
                      <a:moveTo>
                        <a:pt x="0" y="10800"/>
                      </a:moveTo>
                      <a:cubicBezTo>
                        <a:pt x="0" y="4835"/>
                        <a:pt x="4835" y="0"/>
                        <a:pt x="10800" y="0"/>
                      </a:cubicBezTo>
                      <a:cubicBezTo>
                        <a:pt x="16765" y="0"/>
                        <a:pt x="21600" y="4835"/>
                        <a:pt x="21600" y="10800"/>
                      </a:cubicBezTo>
                      <a:cubicBezTo>
                        <a:pt x="21600" y="16765"/>
                        <a:pt x="16765" y="21600"/>
                        <a:pt x="10800" y="21600"/>
                      </a:cubicBezTo>
                      <a:cubicBezTo>
                        <a:pt x="4835" y="21600"/>
                        <a:pt x="0" y="16765"/>
                        <a:pt x="0" y="10800"/>
                      </a:cubicBezTo>
                      <a:close/>
                      <a:moveTo>
                        <a:pt x="2288" y="10800"/>
                      </a:moveTo>
                      <a:cubicBezTo>
                        <a:pt x="2288" y="15501"/>
                        <a:pt x="6099" y="19312"/>
                        <a:pt x="10800" y="19312"/>
                      </a:cubicBezTo>
                      <a:cubicBezTo>
                        <a:pt x="15501" y="19312"/>
                        <a:pt x="19312" y="15501"/>
                        <a:pt x="19312" y="10800"/>
                      </a:cubicBezTo>
                      <a:cubicBezTo>
                        <a:pt x="19312" y="6099"/>
                        <a:pt x="15501" y="2288"/>
                        <a:pt x="10800" y="2288"/>
                      </a:cubicBezTo>
                      <a:cubicBezTo>
                        <a:pt x="6099" y="2288"/>
                        <a:pt x="2288" y="6099"/>
                        <a:pt x="2288" y="10800"/>
                      </a:cubicBez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pic>
            <p:nvPicPr>
              <p:cNvPr id="41" name="Picture 35" descr="dart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 l="7001" t="2000" r="86000" b="88667"/>
              <a:stretch>
                <a:fillRect/>
              </a:stretch>
            </p:blipFill>
            <p:spPr bwMode="auto">
              <a:xfrm>
                <a:off x="624" y="979"/>
                <a:ext cx="576" cy="576"/>
              </a:xfrm>
              <a:prstGeom prst="rect">
                <a:avLst/>
              </a:prstGeom>
              <a:noFill/>
            </p:spPr>
          </p:pic>
          <p:pic>
            <p:nvPicPr>
              <p:cNvPr id="42" name="Picture 36" descr="dartg"/>
              <p:cNvPicPr>
                <a:picLocks noChangeAspect="1" noChangeArrowheads="1"/>
              </p:cNvPicPr>
              <p:nvPr/>
            </p:nvPicPr>
            <p:blipFill>
              <a:blip r:embed="rId4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 r="36885" b="50000"/>
              <a:stretch>
                <a:fillRect/>
              </a:stretch>
            </p:blipFill>
            <p:spPr bwMode="auto">
              <a:xfrm>
                <a:off x="528" y="1024"/>
                <a:ext cx="768" cy="608"/>
              </a:xfrm>
              <a:prstGeom prst="rect">
                <a:avLst/>
              </a:prstGeom>
              <a:noFill/>
            </p:spPr>
          </p:pic>
          <p:pic>
            <p:nvPicPr>
              <p:cNvPr id="43" name="Picture 37" descr="darty"/>
              <p:cNvPicPr>
                <a:picLocks noChangeAspect="1" noChangeArrowheads="1"/>
              </p:cNvPicPr>
              <p:nvPr/>
            </p:nvPicPr>
            <p:blipFill>
              <a:blip r:embed="rId5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 l="15002" t="12001" r="71049" b="76649"/>
              <a:stretch>
                <a:fillRect/>
              </a:stretch>
            </p:blipFill>
            <p:spPr bwMode="auto">
              <a:xfrm>
                <a:off x="720" y="1248"/>
                <a:ext cx="622" cy="380"/>
              </a:xfrm>
              <a:prstGeom prst="rect">
                <a:avLst/>
              </a:prstGeom>
              <a:noFill/>
            </p:spPr>
          </p:pic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3886200" y="4876800"/>
            <a:ext cx="4495800" cy="1123712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FFFFFF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US" sz="2000" b="0" dirty="0" smtClean="0">
                <a:solidFill>
                  <a:srgbClr val="FFFFFF"/>
                </a:solidFill>
                <a:latin typeface="Cambria Math" pitchFamily="18" charset="0"/>
                <a:ea typeface="Cambria Math" pitchFamily="18" charset="0"/>
              </a:rPr>
              <a:t>    Distance test 		B=0.0972</a:t>
            </a:r>
          </a:p>
          <a:p>
            <a:pPr algn="l"/>
            <a:r>
              <a:rPr lang="en-US" sz="2000" b="0" dirty="0" smtClean="0">
                <a:solidFill>
                  <a:srgbClr val="FFFFFF"/>
                </a:solidFill>
                <a:latin typeface="Cambria Math" pitchFamily="18" charset="0"/>
                <a:ea typeface="Cambria Math" pitchFamily="18" charset="0"/>
              </a:rPr>
              <a:t>    Angle of Deviation test 	B=0.0323</a:t>
            </a:r>
          </a:p>
          <a:p>
            <a:pPr algn="l"/>
            <a:r>
              <a:rPr lang="en-US" sz="2000" b="0" dirty="0" smtClean="0">
                <a:solidFill>
                  <a:srgbClr val="FFFFFF"/>
                </a:solidFill>
                <a:latin typeface="Cambria Math" pitchFamily="18" charset="0"/>
                <a:ea typeface="Cambria Math" pitchFamily="18" charset="0"/>
              </a:rPr>
              <a:t>    Rotation test 		B=0.0093</a:t>
            </a:r>
            <a:endParaRPr lang="en-US" sz="2000" b="0" dirty="0">
              <a:solidFill>
                <a:srgbClr val="FFFFFF"/>
              </a:solidFill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2314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874713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Accuracy &amp; </a:t>
            </a: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Precision</a:t>
            </a:r>
          </a:p>
        </p:txBody>
      </p:sp>
      <p:sp>
        <p:nvSpPr>
          <p:cNvPr id="2826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12700" cap="sq" cmpd="sng" algn="ctr">
            <a:noFill/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2630" name="Rectangle 6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 w="12700" cap="sq" cmpd="sng" algn="ctr">
            <a:noFill/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257800" y="2286000"/>
            <a:ext cx="3200400" cy="1123712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FFFFFF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0" i="1" dirty="0" smtClean="0">
                <a:solidFill>
                  <a:srgbClr val="FFFFFF"/>
                </a:solidFill>
                <a:latin typeface="Cambria Math" pitchFamily="18" charset="0"/>
                <a:ea typeface="Cambria Math" pitchFamily="18" charset="0"/>
              </a:rPr>
              <a:t>%Acc </a:t>
            </a:r>
            <a:r>
              <a:rPr lang="en-US" sz="2000" b="0" dirty="0" smtClean="0">
                <a:solidFill>
                  <a:srgbClr val="FFFFFF"/>
                </a:solidFill>
                <a:latin typeface="Cambria Math" pitchFamily="18" charset="0"/>
                <a:ea typeface="Cambria Math" pitchFamily="18" charset="0"/>
              </a:rPr>
              <a:t>= Percent Accuracy</a:t>
            </a:r>
            <a:br>
              <a:rPr lang="en-US" sz="2000" b="0" dirty="0" smtClean="0">
                <a:solidFill>
                  <a:srgbClr val="FFFFFF"/>
                </a:solidFill>
                <a:latin typeface="Cambria Math" pitchFamily="18" charset="0"/>
                <a:ea typeface="Cambria Math" pitchFamily="18" charset="0"/>
              </a:rPr>
            </a:br>
            <a:r>
              <a:rPr lang="en-US" sz="2000" b="0" i="1" dirty="0" smtClean="0">
                <a:solidFill>
                  <a:srgbClr val="FFFFFF"/>
                </a:solidFill>
                <a:latin typeface="Cambria Math" pitchFamily="18" charset="0"/>
                <a:ea typeface="Cambria Math" pitchFamily="18" charset="0"/>
              </a:rPr>
              <a:t>P</a:t>
            </a:r>
            <a:r>
              <a:rPr lang="en-US" sz="2000" b="0" i="1" baseline="-25000" dirty="0" smtClean="0">
                <a:solidFill>
                  <a:srgbClr val="FFFFFF"/>
                </a:solidFill>
                <a:latin typeface="Cambria Math" pitchFamily="18" charset="0"/>
                <a:ea typeface="Cambria Math" pitchFamily="18" charset="0"/>
              </a:rPr>
              <a:t>s</a:t>
            </a:r>
            <a:r>
              <a:rPr lang="en-US" sz="2000" b="0" dirty="0" smtClean="0">
                <a:solidFill>
                  <a:srgbClr val="FFFFFF"/>
                </a:solidFill>
                <a:latin typeface="Cambria Math" pitchFamily="18" charset="0"/>
                <a:ea typeface="Cambria Math" pitchFamily="18" charset="0"/>
              </a:rPr>
              <a:t> = Standard Value</a:t>
            </a:r>
            <a:br>
              <a:rPr lang="en-US" sz="2000" b="0" dirty="0" smtClean="0">
                <a:solidFill>
                  <a:srgbClr val="FFFFFF"/>
                </a:solidFill>
                <a:latin typeface="Cambria Math" pitchFamily="18" charset="0"/>
                <a:ea typeface="Cambria Math" pitchFamily="18" charset="0"/>
              </a:rPr>
            </a:br>
            <a:r>
              <a:rPr lang="en-US" sz="2000" b="0" i="1" dirty="0" err="1" smtClean="0">
                <a:solidFill>
                  <a:srgbClr val="FFFFFF"/>
                </a:solidFill>
                <a:latin typeface="Cambria Math" pitchFamily="18" charset="0"/>
                <a:ea typeface="Cambria Math" pitchFamily="18" charset="0"/>
              </a:rPr>
              <a:t>A</a:t>
            </a:r>
            <a:r>
              <a:rPr lang="en-US" sz="2000" b="0" i="1" baseline="-25000" dirty="0" err="1" smtClean="0">
                <a:solidFill>
                  <a:srgbClr val="FFFFFF"/>
                </a:solidFill>
                <a:latin typeface="Cambria Math" pitchFamily="18" charset="0"/>
                <a:ea typeface="Cambria Math" pitchFamily="18" charset="0"/>
              </a:rPr>
              <a:t>p</a:t>
            </a:r>
            <a:r>
              <a:rPr lang="en-US" sz="2000" b="0" dirty="0" smtClean="0">
                <a:solidFill>
                  <a:srgbClr val="FFFFFF"/>
                </a:solidFill>
                <a:latin typeface="Cambria Math" pitchFamily="18" charset="0"/>
                <a:ea typeface="Cambria Math" pitchFamily="18" charset="0"/>
              </a:rPr>
              <a:t> = Value Measured</a:t>
            </a:r>
            <a:endParaRPr lang="en-US" sz="2000" b="0" dirty="0">
              <a:solidFill>
                <a:srgbClr val="FFFFFF"/>
              </a:solidFill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04800" y="4495800"/>
            <a:ext cx="3733800" cy="1123712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FFFFFF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0" i="1" dirty="0" smtClean="0">
                <a:solidFill>
                  <a:srgbClr val="FFFFFF"/>
                </a:solidFill>
                <a:latin typeface="Cambria Math" pitchFamily="18" charset="0"/>
                <a:ea typeface="Cambria Math" pitchFamily="18" charset="0"/>
              </a:rPr>
              <a:t>%</a:t>
            </a:r>
            <a:r>
              <a:rPr lang="en-US" sz="2000" b="0" i="1" dirty="0" err="1" smtClean="0">
                <a:solidFill>
                  <a:srgbClr val="FFFFFF"/>
                </a:solidFill>
                <a:latin typeface="Cambria Math" pitchFamily="18" charset="0"/>
                <a:ea typeface="Cambria Math" pitchFamily="18" charset="0"/>
              </a:rPr>
              <a:t>Prec</a:t>
            </a:r>
            <a:r>
              <a:rPr lang="en-US" sz="2000" b="0" i="1" dirty="0" smtClean="0">
                <a:solidFill>
                  <a:srgbClr val="FFFFFF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b="0" dirty="0" smtClean="0">
                <a:solidFill>
                  <a:srgbClr val="FFFFFF"/>
                </a:solidFill>
                <a:latin typeface="Cambria Math" pitchFamily="18" charset="0"/>
                <a:ea typeface="Cambria Math" pitchFamily="18" charset="0"/>
              </a:rPr>
              <a:t>= Percent Precision</a:t>
            </a:r>
            <a:br>
              <a:rPr lang="en-US" sz="2000" b="0" dirty="0" smtClean="0">
                <a:solidFill>
                  <a:srgbClr val="FFFFFF"/>
                </a:solidFill>
                <a:latin typeface="Cambria Math" pitchFamily="18" charset="0"/>
                <a:ea typeface="Cambria Math" pitchFamily="18" charset="0"/>
              </a:rPr>
            </a:br>
            <a:r>
              <a:rPr lang="en-US" sz="2000" b="0" i="1" dirty="0" smtClean="0">
                <a:solidFill>
                  <a:srgbClr val="FFFFFF"/>
                </a:solidFill>
                <a:latin typeface="Cambria Math" pitchFamily="18" charset="0"/>
                <a:ea typeface="Cambria Math" pitchFamily="18" charset="0"/>
              </a:rPr>
              <a:t>B </a:t>
            </a:r>
            <a:r>
              <a:rPr lang="en-US" sz="2000" b="0" dirty="0" smtClean="0">
                <a:solidFill>
                  <a:srgbClr val="FFFFFF"/>
                </a:solidFill>
                <a:latin typeface="Cambria Math" pitchFamily="18" charset="0"/>
                <a:ea typeface="Cambria Math" pitchFamily="18" charset="0"/>
              </a:rPr>
              <a:t>= Exponential Decay Factor</a:t>
            </a:r>
            <a:br>
              <a:rPr lang="en-US" sz="2000" b="0" dirty="0" smtClean="0">
                <a:solidFill>
                  <a:srgbClr val="FFFFFF"/>
                </a:solidFill>
                <a:latin typeface="Cambria Math" pitchFamily="18" charset="0"/>
                <a:ea typeface="Cambria Math" pitchFamily="18" charset="0"/>
              </a:rPr>
            </a:br>
            <a:r>
              <a:rPr lang="en-US" sz="2000" b="0" i="1" dirty="0" smtClean="0">
                <a:solidFill>
                  <a:srgbClr val="FFFFFF"/>
                </a:solidFill>
                <a:latin typeface="Cambria Math" pitchFamily="18" charset="0"/>
                <a:ea typeface="Cambria Math" pitchFamily="18" charset="0"/>
              </a:rPr>
              <a:t>P </a:t>
            </a:r>
            <a:r>
              <a:rPr lang="en-US" sz="2000" b="0" dirty="0" smtClean="0">
                <a:solidFill>
                  <a:srgbClr val="FFFFFF"/>
                </a:solidFill>
                <a:latin typeface="Cambria Math" pitchFamily="18" charset="0"/>
                <a:ea typeface="Cambria Math" pitchFamily="18" charset="0"/>
              </a:rPr>
              <a:t>= Actual Precision</a:t>
            </a:r>
            <a:endParaRPr lang="en-US" sz="2000" b="0" dirty="0">
              <a:solidFill>
                <a:srgbClr val="FFFFFF"/>
              </a:solidFill>
              <a:latin typeface="Cambria Math" pitchFamily="18" charset="0"/>
              <a:ea typeface="Cambria Math" pitchFamily="18" charset="0"/>
            </a:endParaRPr>
          </a:p>
        </p:txBody>
      </p:sp>
      <p:pic>
        <p:nvPicPr>
          <p:cNvPr id="282634" name="Picture 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3962400"/>
            <a:ext cx="3762375" cy="647700"/>
          </a:xfrm>
          <a:prstGeom prst="round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</p:pic>
      <p:pic>
        <p:nvPicPr>
          <p:cNvPr id="282633" name="Picture 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1524000"/>
            <a:ext cx="5105400" cy="119153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38100">
            <a:solidFill>
              <a:schemeClr val="tx1"/>
            </a:solidFill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874713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Quality Improvement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</a:endParaRPr>
          </a:p>
        </p:txBody>
      </p:sp>
      <p:sp>
        <p:nvSpPr>
          <p:cNvPr id="2826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12700" cap="sq" cmpd="sng" algn="ctr">
            <a:noFill/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2630" name="Rectangle 6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 w="12700" cap="sq" cmpd="sng" algn="ctr">
            <a:noFill/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838200" y="1447800"/>
            <a:ext cx="75438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itchFamily="2" charset="2"/>
              <a:buChar char="t"/>
              <a:tabLst/>
              <a:defRPr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Analyzing the design.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itchFamily="2" charset="2"/>
              <a:buChar char="t"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ahoma" charset="0"/>
                <a:ea typeface="+mn-ea"/>
                <a:cs typeface="+mn-cs"/>
              </a:rPr>
              <a:t>Testing</a:t>
            </a:r>
            <a:r>
              <a:rPr kumimoji="0" lang="en-US" b="0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ahoma" charset="0"/>
                <a:ea typeface="+mn-ea"/>
                <a:cs typeface="+mn-cs"/>
              </a:rPr>
              <a:t> the design.</a:t>
            </a:r>
          </a:p>
          <a:p>
            <a:pPr marL="800100" lvl="1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</a:pPr>
            <a:r>
              <a:rPr lang="en-US" b="0" kern="0" baseline="0" dirty="0" smtClean="0">
                <a:solidFill>
                  <a:schemeClr val="bg1"/>
                </a:solidFill>
                <a:latin typeface="Tahoma" charset="0"/>
              </a:rPr>
              <a:t>Through</a:t>
            </a: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 physical or mathematical modeling or computer modeling. </a:t>
            </a:r>
          </a:p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Does the robot perform to standard?</a:t>
            </a:r>
          </a:p>
          <a:p>
            <a:pPr marL="800100" lvl="1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If no, what can be done to improve its functionality?</a:t>
            </a:r>
          </a:p>
          <a:p>
            <a:pPr marL="800100" lvl="1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If yes, what can be done to improve its performance beyond the standard?</a:t>
            </a:r>
            <a:endParaRPr kumimoji="0" lang="en-US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ahoma" charset="0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874713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Reverse Engineering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</a:endParaRPr>
          </a:p>
        </p:txBody>
      </p:sp>
      <p:sp>
        <p:nvSpPr>
          <p:cNvPr id="2826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12700" cap="sq" cmpd="sng" algn="ctr">
            <a:noFill/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2630" name="Rectangle 6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 w="12700" cap="sq" cmpd="sng" algn="ctr">
            <a:noFill/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838200" y="1447800"/>
            <a:ext cx="75438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itchFamily="2" charset="2"/>
              <a:buChar char="t"/>
              <a:tabLst/>
              <a:defRPr/>
            </a:pP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Understanding how a product functions.</a:t>
            </a:r>
          </a:p>
          <a:p>
            <a:pPr marL="800100" lvl="1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ahoma" charset="0"/>
                <a:ea typeface="+mn-ea"/>
                <a:cs typeface="+mn-cs"/>
              </a:rPr>
              <a:t>Disassembly</a:t>
            </a:r>
            <a:r>
              <a:rPr kumimoji="0" lang="en-US" b="0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ahoma" charset="0"/>
                <a:ea typeface="+mn-ea"/>
                <a:cs typeface="+mn-cs"/>
              </a:rPr>
              <a:t> of said product.</a:t>
            </a:r>
          </a:p>
          <a:p>
            <a:pPr marL="800100" lvl="1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</a:pPr>
            <a:r>
              <a:rPr lang="en-US" b="0" kern="0" baseline="0" dirty="0" smtClean="0">
                <a:solidFill>
                  <a:schemeClr val="bg1"/>
                </a:solidFill>
                <a:latin typeface="Tahoma" charset="0"/>
              </a:rPr>
              <a:t>Noting</a:t>
            </a:r>
            <a:r>
              <a:rPr lang="en-US" b="0" kern="0" dirty="0" smtClean="0">
                <a:solidFill>
                  <a:schemeClr val="bg1"/>
                </a:solidFill>
                <a:latin typeface="Tahoma" charset="0"/>
              </a:rPr>
              <a:t> the key components. </a:t>
            </a:r>
          </a:p>
          <a:p>
            <a:pPr marL="800100" lvl="1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</a:pPr>
            <a:endParaRPr lang="en-US" b="0" kern="0" dirty="0" smtClean="0">
              <a:solidFill>
                <a:schemeClr val="bg1"/>
              </a:solidFill>
              <a:latin typeface="Tahoma" charset="0"/>
            </a:endParaRPr>
          </a:p>
          <a:p>
            <a:pPr marL="342900" indent="-342900" algn="l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t"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ahoma" charset="0"/>
                <a:ea typeface="+mn-ea"/>
                <a:cs typeface="+mn-cs"/>
              </a:rPr>
              <a:t>Reverse</a:t>
            </a:r>
            <a:r>
              <a:rPr kumimoji="0" lang="en-US" b="0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ahoma" charset="0"/>
                <a:ea typeface="+mn-ea"/>
                <a:cs typeface="+mn-cs"/>
              </a:rPr>
              <a:t> Engineering is carried out in both software and hardware fields. </a:t>
            </a:r>
            <a:endParaRPr kumimoji="0" lang="en-US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ahoma" charset="0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220011"/>
      </a:dk1>
      <a:lt1>
        <a:srgbClr val="336699"/>
      </a:lt1>
      <a:dk2>
        <a:srgbClr val="000066"/>
      </a:dk2>
      <a:lt2>
        <a:srgbClr val="336699"/>
      </a:lt2>
      <a:accent1>
        <a:srgbClr val="003399"/>
      </a:accent1>
      <a:accent2>
        <a:srgbClr val="3366CC"/>
      </a:accent2>
      <a:accent3>
        <a:srgbClr val="AAAAB8"/>
      </a:accent3>
      <a:accent4>
        <a:srgbClr val="2A5682"/>
      </a:accent4>
      <a:accent5>
        <a:srgbClr val="AAADCA"/>
      </a:accent5>
      <a:accent6>
        <a:srgbClr val="2D5CB9"/>
      </a:accent6>
      <a:hlink>
        <a:srgbClr val="336699"/>
      </a:hlink>
      <a:folHlink>
        <a:srgbClr val="003366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220011"/>
        </a:dk1>
        <a:lt1>
          <a:srgbClr val="336699"/>
        </a:lt1>
        <a:dk2>
          <a:srgbClr val="000066"/>
        </a:dk2>
        <a:lt2>
          <a:srgbClr val="336699"/>
        </a:lt2>
        <a:accent1>
          <a:srgbClr val="003399"/>
        </a:accent1>
        <a:accent2>
          <a:srgbClr val="3366CC"/>
        </a:accent2>
        <a:accent3>
          <a:srgbClr val="AAAAB8"/>
        </a:accent3>
        <a:accent4>
          <a:srgbClr val="2A5682"/>
        </a:accent4>
        <a:accent5>
          <a:srgbClr val="AAADCA"/>
        </a:accent5>
        <a:accent6>
          <a:srgbClr val="2D5CB9"/>
        </a:accent6>
        <a:hlink>
          <a:srgbClr val="336699"/>
        </a:hlink>
        <a:folHlink>
          <a:srgbClr val="003366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220011"/>
      </a:dk1>
      <a:lt1>
        <a:srgbClr val="336699"/>
      </a:lt1>
      <a:dk2>
        <a:srgbClr val="000066"/>
      </a:dk2>
      <a:lt2>
        <a:srgbClr val="336699"/>
      </a:lt2>
      <a:accent1>
        <a:srgbClr val="003399"/>
      </a:accent1>
      <a:accent2>
        <a:srgbClr val="3366CC"/>
      </a:accent2>
      <a:accent3>
        <a:srgbClr val="AAAAB8"/>
      </a:accent3>
      <a:accent4>
        <a:srgbClr val="2A5682"/>
      </a:accent4>
      <a:accent5>
        <a:srgbClr val="AAADCA"/>
      </a:accent5>
      <a:accent6>
        <a:srgbClr val="2D5CB9"/>
      </a:accent6>
      <a:hlink>
        <a:srgbClr val="336699"/>
      </a:hlink>
      <a:folHlink>
        <a:srgbClr val="003366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220011"/>
        </a:dk1>
        <a:lt1>
          <a:srgbClr val="336699"/>
        </a:lt1>
        <a:dk2>
          <a:srgbClr val="000066"/>
        </a:dk2>
        <a:lt2>
          <a:srgbClr val="336699"/>
        </a:lt2>
        <a:accent1>
          <a:srgbClr val="003399"/>
        </a:accent1>
        <a:accent2>
          <a:srgbClr val="3366CC"/>
        </a:accent2>
        <a:accent3>
          <a:srgbClr val="AAAAB8"/>
        </a:accent3>
        <a:accent4>
          <a:srgbClr val="2A5682"/>
        </a:accent4>
        <a:accent5>
          <a:srgbClr val="AAADCA"/>
        </a:accent5>
        <a:accent6>
          <a:srgbClr val="2D5CB9"/>
        </a:accent6>
        <a:hlink>
          <a:srgbClr val="336699"/>
        </a:hlink>
        <a:folHlink>
          <a:srgbClr val="003366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402</TotalTime>
  <Words>708</Words>
  <Application>Microsoft Office PowerPoint</Application>
  <PresentationFormat>On-screen Show (4:3)</PresentationFormat>
  <Paragraphs>147</Paragraphs>
  <Slides>22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Default Design</vt:lpstr>
      <vt:lpstr>1_Default Design</vt:lpstr>
      <vt:lpstr>Product Evaluation &amp; Quality Improvement</vt:lpstr>
      <vt:lpstr>Overview</vt:lpstr>
      <vt:lpstr>Objectives</vt:lpstr>
      <vt:lpstr>Design Analysis</vt:lpstr>
      <vt:lpstr>Accuracy &amp; Precision</vt:lpstr>
      <vt:lpstr>Accuracy &amp; Precision</vt:lpstr>
      <vt:lpstr>Accuracy &amp; Precision</vt:lpstr>
      <vt:lpstr>Quality Improvement</vt:lpstr>
      <vt:lpstr>Reverse Engineering</vt:lpstr>
      <vt:lpstr>Gears</vt:lpstr>
      <vt:lpstr>Gears</vt:lpstr>
      <vt:lpstr>Materials</vt:lpstr>
      <vt:lpstr>Procedure</vt:lpstr>
      <vt:lpstr>Procedure – Distance/Angle Test</vt:lpstr>
      <vt:lpstr>Procedure – Distance/Angle Test</vt:lpstr>
      <vt:lpstr>Procedure – Quality Improvement</vt:lpstr>
      <vt:lpstr>Procedure – Reverse Engineering</vt:lpstr>
      <vt:lpstr>Procedure – Reverse Engineering</vt:lpstr>
      <vt:lpstr>Tabulation of Results</vt:lpstr>
      <vt:lpstr>Report</vt:lpstr>
      <vt:lpstr>Presentation</vt:lpstr>
      <vt:lpstr>Closing</vt:lpstr>
    </vt:vector>
  </TitlesOfParts>
  <Company>Hot Chilli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Management in Freshman Engineering</dc:title>
  <dc:creator>L.Mexhitaj</dc:creator>
  <cp:lastModifiedBy>Luke</cp:lastModifiedBy>
  <cp:revision>82</cp:revision>
  <dcterms:created xsi:type="dcterms:W3CDTF">2002-02-21T04:34:32Z</dcterms:created>
  <dcterms:modified xsi:type="dcterms:W3CDTF">2009-09-06T07:06:32Z</dcterms:modified>
</cp:coreProperties>
</file>