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6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22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40" d="100"/>
          <a:sy n="40" d="100"/>
        </p:scale>
        <p:origin x="-56" y="-1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7.xml"/><Relationship Id="rId5" Type="http://schemas.openxmlformats.org/officeDocument/2006/relationships/slide" Target="slides/slide12.xml"/><Relationship Id="rId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Fix:</a:t>
            </a:r>
            <a:r>
              <a:rPr lang="en-US" baseline="0" dirty="0" smtClean="0"/>
              <a:t> gear ratio = output/input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524000"/>
            <a:ext cx="7543800" cy="4953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5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81400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Evaluation &amp;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Quality Improvement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46624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Understanding how a product functions.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Disassembly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of said product.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Noting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the key components.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Reverse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Engineering is carried out in both software and hardware fields.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Used to manipulate torque and speed.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Torque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&amp; speed are inversely proportional.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Velocity ratio equals inverse of gear ratio.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Values for Output and Input are the diameters (or the number of teeth) of the respective gears.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895600"/>
            <a:ext cx="2847975" cy="800100"/>
          </a:xfrm>
          <a:prstGeom prst="rect">
            <a:avLst/>
          </a:prstGeom>
          <a:noFill/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895600"/>
            <a:ext cx="3324225" cy="8001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There are many different types of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Crown, worm, spur, rack, idler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Full description of each type of gear can be found on EG Manual. </a:t>
            </a: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kern="0" dirty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Please take note of gear and velocity ratios </a:t>
            </a:r>
            <a:r>
              <a:rPr lang="en-US" kern="0" dirty="0" smtClean="0">
                <a:solidFill>
                  <a:schemeClr val="bg1"/>
                </a:solidFill>
                <a:latin typeface="Tahoma" charset="0"/>
              </a:rPr>
              <a:t>since they are extremely useful with SLDP robots. </a:t>
            </a: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Materials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Kit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Computer with </a:t>
            </a: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Software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Protractor and Ruler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Graph Paper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Build a robot according to the 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robot provided 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Program robot to perform two tests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Distance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Angle of Deviation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Determine whether or not robot meets the 80% EG Standard.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Reverse engineer the robot and make quality improvements to the design.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Distance &amp; Angle tests are performed at the same time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Create distance/angle test program.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Download distance program to NXT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Run program for 5 seconds on testing paper to determine testing standard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Change program to run for 4 seconds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Record five trials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pic>
        <p:nvPicPr>
          <p:cNvPr id="26" name="Picture 25" descr="Pictur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832" y="1371599"/>
            <a:ext cx="6498336" cy="5029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Assess Robot design from data collected and from observations.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Make necessary adjustments.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Retest robot and collect data.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Take pictures of both original design and finalized design.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Visually assess the robot's design. Consider how it works.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Sketch the front, top, and most detailed side of the robot. Be sure to include dimensions in your sketch. Also sketch the most detailed view of the gear train.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Before disassembling the robot, ask the TA to take a picture of it.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Disassemble the robot. Analyze its inner workings and sketch the gear train(s).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All sketches in EG1003 must be done in pencil.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Have all sketches and original data signed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Overview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Objectives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Background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Materials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Procedure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Report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Closing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524000"/>
            <a:ext cx="6781800" cy="495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Tabulate </a:t>
            </a:r>
            <a:r>
              <a:rPr lang="en-US" sz="28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Results in a chart</a:t>
            </a:r>
            <a:r>
              <a:rPr lang="en-US" sz="20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:</a:t>
            </a: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It must pass all the tests at a rate of at least 80%. </a:t>
            </a:r>
            <a:endParaRPr lang="en-US" sz="2400" dirty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Tabulation of Results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14600"/>
          <a:ext cx="7924486" cy="1828800"/>
        </p:xfrm>
        <a:graphic>
          <a:graphicData uri="http://schemas.openxmlformats.org/drawingml/2006/table">
            <a:tbl>
              <a:tblPr/>
              <a:tblGrid>
                <a:gridCol w="2272348"/>
                <a:gridCol w="992823"/>
                <a:gridCol w="764223"/>
                <a:gridCol w="1018223"/>
                <a:gridCol w="1008698"/>
                <a:gridCol w="849948"/>
                <a:gridCol w="1018223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Accuracy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Acc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Precision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Prec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Distance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Angle of Deviation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Report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Individual Lab Report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Title page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Discussion topics in the manual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original data with TA’s signature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Tahoma" charset="0"/>
              </a:rPr>
              <a:t>MUST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spreadsheet with test results, standard, average, accuracy, and precision of each test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Presentation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Team presentation</a:t>
            </a:r>
          </a:p>
          <a:p>
            <a:endParaRPr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Follow “Your Assignment” guidelines on EG Manual</a:t>
            </a:r>
          </a:p>
          <a:p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 Include photos of robot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TA will assist with digital camera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Closing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Share tasks –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one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team member to program;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another to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build.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Have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all original data signed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by TA</a:t>
            </a: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Remember to submit all work electronically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Submit testing paper to TA at beginning of next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lab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Disassemble robot and sort parts into the kits. 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Return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all unused materials to TAs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Objectives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Build a robot and test it against the EG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standards for accuracy and precision.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Demonstrate </a:t>
            </a:r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the importance of product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evaluation.</a:t>
            </a:r>
          </a:p>
          <a:p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Disassemble the robot and make quality improvements to the design. 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Design Analysis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Engineers perform prototype testing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Look for improvement suggestions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Continuously improves product quality</a:t>
            </a:r>
          </a:p>
          <a:p>
            <a:pPr lvl="1">
              <a:lnSpc>
                <a:spcPct val="90000"/>
              </a:lnSpc>
            </a:pPr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Tests are performed to a company standard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the standard is met, the product is acceptable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standard not met, product may be redesigned or withdrawn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Accuracy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 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Comparison of the average of the results to the </a:t>
            </a:r>
            <a:r>
              <a:rPr kumimoji="0" lang="en-US" i="1" dirty="0" smtClean="0">
                <a:solidFill>
                  <a:schemeClr val="bg1"/>
                </a:solidFill>
                <a:latin typeface="Tahoma" charset="0"/>
              </a:rPr>
              <a:t>standard</a:t>
            </a:r>
          </a:p>
          <a:p>
            <a:pPr lvl="1">
              <a:buNone/>
            </a:pPr>
            <a:endParaRPr kumimoji="0" lang="en-US" i="1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Precision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Repeatability of the results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How close are the results to each other?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648200" y="1447800"/>
            <a:ext cx="3962400" cy="1828800"/>
            <a:chOff x="2928" y="912"/>
            <a:chExt cx="2496" cy="1152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2928" y="912"/>
              <a:ext cx="1536" cy="1152"/>
              <a:chOff x="2928" y="912"/>
              <a:chExt cx="1536" cy="1152"/>
            </a:xfrm>
          </p:grpSpPr>
          <p:pic>
            <p:nvPicPr>
              <p:cNvPr id="8" name="Picture 1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888" y="912"/>
                <a:ext cx="576" cy="576"/>
              </a:xfrm>
              <a:prstGeom prst="rect">
                <a:avLst/>
              </a:prstGeom>
              <a:noFill/>
            </p:spPr>
          </p:pic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928" y="960"/>
                <a:ext cx="1104" cy="1104"/>
                <a:chOff x="2208" y="2832"/>
                <a:chExt cx="1104" cy="1104"/>
              </a:xfrm>
            </p:grpSpPr>
            <p:sp>
              <p:nvSpPr>
                <p:cNvPr id="12" name="Oval 8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" name="Oval 9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AutoShape 10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AutoShape 11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" name="Picture 13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408" y="1008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11" name="Picture 14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928" y="1152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7" name="Text Box 30"/>
            <p:cNvSpPr txBox="1">
              <a:spLocks noChangeArrowheads="1"/>
            </p:cNvSpPr>
            <p:nvPr/>
          </p:nvSpPr>
          <p:spPr bwMode="auto">
            <a:xfrm>
              <a:off x="4080" y="1248"/>
              <a:ext cx="13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chemeClr val="folHlink"/>
                  </a:solidFill>
                </a:rPr>
                <a:t>Accurate</a:t>
              </a:r>
              <a:endParaRPr lang="en-US" sz="360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  <a:endParaRPr lang="en-US" sz="3600">
                <a:solidFill>
                  <a:srgbClr val="FF3300"/>
                </a:solidFill>
              </a:endParaRP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962400" y="3276600"/>
            <a:ext cx="4953000" cy="2362200"/>
            <a:chOff x="2496" y="2064"/>
            <a:chExt cx="3120" cy="1488"/>
          </a:xfrm>
        </p:grpSpPr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2496" y="2064"/>
              <a:ext cx="1728" cy="1488"/>
              <a:chOff x="2496" y="2064"/>
              <a:chExt cx="1728" cy="1488"/>
            </a:xfrm>
          </p:grpSpPr>
          <p:grpSp>
            <p:nvGrpSpPr>
              <p:cNvPr id="9" name="Group 18"/>
              <p:cNvGrpSpPr>
                <a:grpSpLocks/>
              </p:cNvGrpSpPr>
              <p:nvPr/>
            </p:nvGrpSpPr>
            <p:grpSpPr bwMode="auto">
              <a:xfrm>
                <a:off x="2928" y="2448"/>
                <a:ext cx="1104" cy="1104"/>
                <a:chOff x="2208" y="2832"/>
                <a:chExt cx="1104" cy="1104"/>
              </a:xfrm>
            </p:grpSpPr>
            <p:sp>
              <p:nvSpPr>
                <p:cNvPr id="23" name="Oval 16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17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AutoShape 18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AutoShape 19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20" name="Picture 20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168" y="2304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1" name="Picture 21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496" y="2112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2" name="Picture 2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648" y="2064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4080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Inaccurate</a:t>
              </a: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</a:p>
          </p:txBody>
        </p:sp>
      </p:grpSp>
      <p:grpSp>
        <p:nvGrpSpPr>
          <p:cNvPr id="16" name="Group 46"/>
          <p:cNvGrpSpPr>
            <a:grpSpLocks/>
          </p:cNvGrpSpPr>
          <p:nvPr/>
        </p:nvGrpSpPr>
        <p:grpSpPr bwMode="auto">
          <a:xfrm>
            <a:off x="304800" y="3382963"/>
            <a:ext cx="4267200" cy="2255837"/>
            <a:chOff x="192" y="2131"/>
            <a:chExt cx="2688" cy="1421"/>
          </a:xfrm>
        </p:grpSpPr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1344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rgbClr val="FF0000"/>
                  </a:solidFill>
                </a:rPr>
                <a:t>Inaccurate</a:t>
              </a:r>
              <a:endParaRPr lang="en-US" sz="3600" dirty="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  <a:endParaRPr lang="en-US" sz="3600" dirty="0">
                <a:solidFill>
                  <a:srgbClr val="FF3300"/>
                </a:solidFill>
              </a:endParaRPr>
            </a:p>
          </p:txBody>
        </p:sp>
        <p:grpSp>
          <p:nvGrpSpPr>
            <p:cNvPr id="17" name="Group 40"/>
            <p:cNvGrpSpPr>
              <a:grpSpLocks/>
            </p:cNvGrpSpPr>
            <p:nvPr/>
          </p:nvGrpSpPr>
          <p:grpSpPr bwMode="auto">
            <a:xfrm>
              <a:off x="192" y="2131"/>
              <a:ext cx="1536" cy="1421"/>
              <a:chOff x="192" y="2131"/>
              <a:chExt cx="1536" cy="1421"/>
            </a:xfrm>
          </p:grpSpPr>
          <p:sp>
            <p:nvSpPr>
              <p:cNvPr id="30" name="Oval 3"/>
              <p:cNvSpPr>
                <a:spLocks noChangeArrowheads="1"/>
              </p:cNvSpPr>
              <p:nvPr/>
            </p:nvSpPr>
            <p:spPr bwMode="auto">
              <a:xfrm>
                <a:off x="240" y="2496"/>
                <a:ext cx="1008" cy="1008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141" cy="1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utoShape 5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624" cy="624"/>
              </a:xfrm>
              <a:custGeom>
                <a:avLst/>
                <a:gdLst>
                  <a:gd name="G0" fmla="+- 3857 0 0"/>
                  <a:gd name="G1" fmla="+- 21600 0 3857"/>
                  <a:gd name="G2" fmla="+- 21600 0 3857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857" y="10800"/>
                    </a:moveTo>
                    <a:cubicBezTo>
                      <a:pt x="3857" y="14635"/>
                      <a:pt x="6965" y="17743"/>
                      <a:pt x="10800" y="17743"/>
                    </a:cubicBezTo>
                    <a:cubicBezTo>
                      <a:pt x="14635" y="17743"/>
                      <a:pt x="17743" y="14635"/>
                      <a:pt x="17743" y="10800"/>
                    </a:cubicBezTo>
                    <a:cubicBezTo>
                      <a:pt x="17743" y="6965"/>
                      <a:pt x="14635" y="3857"/>
                      <a:pt x="10800" y="3857"/>
                    </a:cubicBezTo>
                    <a:cubicBezTo>
                      <a:pt x="6965" y="3857"/>
                      <a:pt x="3857" y="6965"/>
                      <a:pt x="3857" y="10800"/>
                    </a:cubicBez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AutoShape 6"/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1104" cy="1104"/>
              </a:xfrm>
              <a:custGeom>
                <a:avLst/>
                <a:gdLst>
                  <a:gd name="G0" fmla="+- 2288 0 0"/>
                  <a:gd name="G1" fmla="+- 21600 0 2288"/>
                  <a:gd name="G2" fmla="+- 21600 0 228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88" y="10800"/>
                    </a:moveTo>
                    <a:cubicBezTo>
                      <a:pt x="2288" y="15501"/>
                      <a:pt x="6099" y="19312"/>
                      <a:pt x="10800" y="19312"/>
                    </a:cubicBezTo>
                    <a:cubicBezTo>
                      <a:pt x="15501" y="19312"/>
                      <a:pt x="19312" y="15501"/>
                      <a:pt x="19312" y="10800"/>
                    </a:cubicBezTo>
                    <a:cubicBezTo>
                      <a:pt x="19312" y="6099"/>
                      <a:pt x="15501" y="2288"/>
                      <a:pt x="10800" y="2288"/>
                    </a:cubicBezTo>
                    <a:cubicBezTo>
                      <a:pt x="6099" y="2288"/>
                      <a:pt x="2288" y="6099"/>
                      <a:pt x="2288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4" name="Picture 3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1008" y="2131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35" name="Picture 33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912" y="2176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36" name="Picture 34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4999" t="12000" r="71001" b="76668"/>
              <a:stretch>
                <a:fillRect/>
              </a:stretch>
            </p:blipFill>
            <p:spPr bwMode="auto">
              <a:xfrm>
                <a:off x="1104" y="2400"/>
                <a:ext cx="624" cy="379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304800" y="1600200"/>
            <a:ext cx="3810000" cy="1752600"/>
            <a:chOff x="192" y="960"/>
            <a:chExt cx="2400" cy="1104"/>
          </a:xfrm>
        </p:grpSpPr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1344" y="1248"/>
              <a:ext cx="124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Accurate</a:t>
              </a: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</a:p>
          </p:txBody>
        </p:sp>
        <p:grpSp>
          <p:nvGrpSpPr>
            <p:cNvPr id="27" name="Group 41"/>
            <p:cNvGrpSpPr>
              <a:grpSpLocks/>
            </p:cNvGrpSpPr>
            <p:nvPr/>
          </p:nvGrpSpPr>
          <p:grpSpPr bwMode="auto">
            <a:xfrm>
              <a:off x="192" y="960"/>
              <a:ext cx="1150" cy="1104"/>
              <a:chOff x="192" y="960"/>
              <a:chExt cx="1150" cy="1104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92" y="960"/>
                <a:ext cx="1104" cy="1104"/>
                <a:chOff x="2208" y="2832"/>
                <a:chExt cx="1104" cy="1104"/>
              </a:xfrm>
            </p:grpSpPr>
            <p:sp>
              <p:nvSpPr>
                <p:cNvPr id="44" name="Oval 24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Oval 25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AutoShape 26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AutoShape 27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41" name="Picture 35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624" y="97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42" name="Picture 36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528" y="1024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43" name="Picture 37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5002" t="12001" r="71049" b="76649"/>
              <a:stretch>
                <a:fillRect/>
              </a:stretch>
            </p:blipFill>
            <p:spPr bwMode="auto">
              <a:xfrm>
                <a:off x="720" y="1248"/>
                <a:ext cx="622" cy="38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48" name="Picture 4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86200" y="4876800"/>
            <a:ext cx="4495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Distance test 		B=0.0972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Angle of Deviation test 	B=0.0323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Precision</a:t>
            </a: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2286000"/>
            <a:ext cx="32004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%Acc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Accuracy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i="1" baseline="-2500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Standard Value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000" b="0" i="1" baseline="-25000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Value Measured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95800"/>
            <a:ext cx="3733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</a:t>
            </a: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Prec</a:t>
            </a: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Precision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Exponential Decay Factor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Actual Precision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826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962400"/>
            <a:ext cx="3762375" cy="647700"/>
          </a:xfrm>
          <a:prstGeom prst="round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2826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0"/>
            <a:ext cx="5105400" cy="1191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1"/>
            </a:solidFill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Distance Test:</a:t>
                </a:r>
              </a:p>
              <a:p>
                <a:pPr marL="742950" lvl="2" indent="-342900"/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𝐷𝑖𝑠𝑡𝑎𝑛𝑐𝑒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𝑇𝑟𝑎𝑣𝑒𝑙𝑒𝑑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𝑖𝑛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5 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𝑠𝑒𝑐𝑜𝑛𝑑𝑠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x 4</a:t>
                </a:r>
                <a:endParaRPr lang="en-US" sz="28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US" sz="28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Angle of Deviation Test</a:t>
                </a:r>
              </a:p>
              <a:p>
                <a:pPr lvl="1"/>
                <a:r>
                  <a:rPr lang="en-US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Ps= 0°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27" t="-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20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Analyzing the design.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Testing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the design.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Through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physical or mathematical modeling or computer modeling.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Does the robot perform to standard?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no, what can be done to improve its functionality?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yes, what can be done to improve its performance beyond the standard?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89662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749</Words>
  <Application>Microsoft Office PowerPoint</Application>
  <PresentationFormat>On-screen Show (4:3)</PresentationFormat>
  <Paragraphs>154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1_Default Design</vt:lpstr>
      <vt:lpstr>Product Evaluation &amp; Quality Improvement</vt:lpstr>
      <vt:lpstr>Overview</vt:lpstr>
      <vt:lpstr>Objectives</vt:lpstr>
      <vt:lpstr>Design Analysis</vt:lpstr>
      <vt:lpstr>Accuracy &amp; Precision</vt:lpstr>
      <vt:lpstr>Accuracy &amp; Precision</vt:lpstr>
      <vt:lpstr>Accuracy &amp; Precision</vt:lpstr>
      <vt:lpstr>Accuracy &amp; Precision</vt:lpstr>
      <vt:lpstr>Quality Improvement</vt:lpstr>
      <vt:lpstr>Reverse Engineering</vt:lpstr>
      <vt:lpstr>Gears</vt:lpstr>
      <vt:lpstr>Gears</vt:lpstr>
      <vt:lpstr>Materials</vt:lpstr>
      <vt:lpstr>Procedure</vt:lpstr>
      <vt:lpstr>Procedure – Distance/Angle Test</vt:lpstr>
      <vt:lpstr>Procedure – Distance/Angle Test</vt:lpstr>
      <vt:lpstr>Procedure – Quality Improvement</vt:lpstr>
      <vt:lpstr>Procedure – Reverse Engineering</vt:lpstr>
      <vt:lpstr>Procedure – Reverse Engineering</vt:lpstr>
      <vt:lpstr>Tabulation of Results</vt:lpstr>
      <vt:lpstr>Report</vt:lpstr>
      <vt:lpstr>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98</cp:revision>
  <dcterms:created xsi:type="dcterms:W3CDTF">2002-02-21T04:34:32Z</dcterms:created>
  <dcterms:modified xsi:type="dcterms:W3CDTF">2014-01-11T01:11:30Z</dcterms:modified>
</cp:coreProperties>
</file>