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5"/>
  </p:notesMasterIdLst>
  <p:sldIdLst>
    <p:sldId id="323" r:id="rId2"/>
    <p:sldId id="301" r:id="rId3"/>
    <p:sldId id="302" r:id="rId4"/>
    <p:sldId id="303" r:id="rId5"/>
    <p:sldId id="304" r:id="rId6"/>
    <p:sldId id="305" r:id="rId7"/>
    <p:sldId id="306" r:id="rId8"/>
    <p:sldId id="322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5388" autoAdjust="0"/>
  </p:normalViewPr>
  <p:slideViewPr>
    <p:cSldViewPr>
      <p:cViewPr>
        <p:scale>
          <a:sx n="70" d="100"/>
          <a:sy n="70" d="100"/>
        </p:scale>
        <p:origin x="-209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Fix:</a:t>
            </a:r>
            <a:r>
              <a:rPr lang="en-US" baseline="0" dirty="0" smtClean="0"/>
              <a:t> gear ratio = output/input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44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19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C739-D098-4DCC-BDD8-F7560D86C124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4EDA-9018-4289-9BBD-8D4DFFCC9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D0BB-49E1-4ED0-ABB3-90247E821BD7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DEEE-D297-4F7D-BFEB-EC4F4B6CB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14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543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524000"/>
            <a:ext cx="7543800" cy="495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AAA751-4BFC-47C2-9FC7-0A045B810A37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149281-5ED3-408B-B5C6-A069CEAFD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94047" y="457200"/>
            <a:ext cx="7772400" cy="6858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905000"/>
            <a:ext cx="7772400" cy="1219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Product Evaluation &amp;</a:t>
            </a:r>
            <a:b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Quality Improvement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6" descr="C:\Users\Janine\Dropbox\Camera Uploads\2014-01-09 15.38.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98101"/>
            <a:ext cx="2531780" cy="190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Janine\Dropbox\Camera Uploads\2014-01-09 16.50.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098100"/>
            <a:ext cx="2537615" cy="19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Janine\Dropbox\Camera Uploads\2014-01-09 14.09.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98100"/>
            <a:ext cx="2514600" cy="18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1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45" y="22181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Reverse Engineering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Understanding how a product functions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Disassembly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of said product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baseline="0" dirty="0" smtClean="0">
                <a:solidFill>
                  <a:srgbClr val="000066"/>
                </a:solidFill>
                <a:latin typeface="Tahoma" charset="0"/>
              </a:rPr>
              <a:t>Noting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 the key components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Reverse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Engineering is carried out in both software and hardware fields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Gears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Used to manipulate torque and speed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Torque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&amp; speed are inversely proportional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Velocity ratio equals inverse of gear ratio</a:t>
            </a: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Values for Output and Input are the diameters (or the number of teeth) of the respective gears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895600"/>
            <a:ext cx="2847975" cy="800100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895600"/>
            <a:ext cx="3324225" cy="8001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Gears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There are many different types of gears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Crown, worm, spur, rack, idler gears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Full description of each type of gear can be found on EG Manual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endParaRPr lang="en-US" kern="0" dirty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Please take note of gear and velocity ratios </a:t>
            </a:r>
            <a:r>
              <a:rPr lang="en-US" kern="0" dirty="0" smtClean="0">
                <a:solidFill>
                  <a:srgbClr val="000066"/>
                </a:solidFill>
                <a:latin typeface="Tahoma" charset="0"/>
              </a:rPr>
              <a:t>since they are extremely useful with SLDP robots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Materials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0" kern="0" dirty="0" err="1" smtClean="0">
                <a:solidFill>
                  <a:srgbClr val="000066"/>
                </a:solidFill>
                <a:latin typeface="Tahoma" charset="0"/>
              </a:rPr>
              <a:t>Mindstorms</a:t>
            </a: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 Kit</a:t>
            </a: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3200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Computer with </a:t>
            </a:r>
            <a:r>
              <a:rPr lang="en-US" sz="3200" b="0" kern="0" dirty="0" err="1" smtClean="0">
                <a:solidFill>
                  <a:srgbClr val="000066"/>
                </a:solidFill>
                <a:latin typeface="Tahoma" charset="0"/>
              </a:rPr>
              <a:t>Mindstorms</a:t>
            </a: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 Software</a:t>
            </a: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3200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Protractor and Ruler</a:t>
            </a: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3200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Graph Paper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Build a robot according to the robot provided by your TA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Program robot to perform two tests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Distance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Angle of Deviation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Determine whether or not robot meets the 80% EG Standard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Reverse engineer the robot and make quality improvements to the design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9144000" cy="874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Distance/Angle Test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1" u="sng" kern="0" dirty="0" smtClean="0">
                <a:solidFill>
                  <a:srgbClr val="000066"/>
                </a:solidFill>
                <a:latin typeface="Tahoma" charset="0"/>
              </a:rPr>
              <a:t>Distance &amp; Angle tests are performed at the same time</a:t>
            </a:r>
            <a:endParaRPr lang="en-US" b="1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Create distance/angle test program.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Download distance program to NXT/EV3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Run program for 5 seconds on testing paper to determine testing standard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Change program to run for 4 seconds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Record five trials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6535"/>
            <a:ext cx="6498336" cy="523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" y="6204858"/>
            <a:ext cx="2958229" cy="4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9144000" cy="874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Distance/Angle Test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t"/>
              <a:defRPr/>
            </a:pPr>
            <a:endParaRPr lang="en-US" b="0" kern="0" dirty="0" smtClean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0600" y="1418376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Assess Robot design from data collected and from observations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Make necessary adjustments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Retest robot and collect data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Take pictures of both original design and finalized design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9144000" cy="874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Distance/Angle Test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874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Reverse Engineering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t"/>
              <a:defRPr/>
            </a:pPr>
            <a:endParaRPr lang="en-US" b="0" kern="0" dirty="0" smtClean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0600" y="16002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Visually assess the robot's design. Consider how it works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Sketch the front, top, and most detailed side of the robot. Be sure to include dimensions in your sketch. Also sketch the most detailed view of the gear train.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Before disassembling the robot, ask the TA to take a picture of it, or take </a:t>
            </a:r>
            <a:r>
              <a:rPr lang="en-US" b="0" kern="0" smtClean="0">
                <a:solidFill>
                  <a:srgbClr val="000066"/>
                </a:solidFill>
                <a:latin typeface="Tahoma" charset="0"/>
              </a:rPr>
              <a:t>one yourself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t"/>
              <a:defRPr/>
            </a:pPr>
            <a:endParaRPr lang="en-US" b="0" kern="0" dirty="0" smtClean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0600" y="16002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Disassemble the robot. Analyze its inner workings and sketch the gear train(s)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1" kern="0" dirty="0" smtClean="0">
                <a:solidFill>
                  <a:srgbClr val="000066"/>
                </a:solidFill>
                <a:latin typeface="Tahoma" charset="0"/>
              </a:rPr>
              <a:t>All sketches in EG1003 must be done in pencil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1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Have all sketches and original data signed by your TA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304800"/>
            <a:ext cx="9144000" cy="874713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Reverse Engineering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Overview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Objectives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Background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Materials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Procedure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Report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Closing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Tabulation of Results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524000"/>
            <a:ext cx="6781800" cy="4953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  <a:cs typeface="Times New Roman" pitchFamily="18" charset="0"/>
              </a:rPr>
              <a:t>Tabulate </a:t>
            </a:r>
            <a:r>
              <a:rPr lang="en-US" sz="2800" dirty="0">
                <a:solidFill>
                  <a:srgbClr val="000066"/>
                </a:solidFill>
                <a:latin typeface="Tahoma" charset="0"/>
                <a:cs typeface="Times New Roman" pitchFamily="18" charset="0"/>
              </a:rPr>
              <a:t>Results in a chart</a:t>
            </a:r>
            <a:r>
              <a:rPr lang="en-US" sz="2000" dirty="0">
                <a:solidFill>
                  <a:srgbClr val="000066"/>
                </a:solidFill>
                <a:latin typeface="Tahoma" charset="0"/>
                <a:cs typeface="Times New Roman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  <a:cs typeface="Times New Roman" pitchFamily="18" charset="0"/>
              </a:rPr>
              <a:t>It must pass all the tests at a rate of at least 80%</a:t>
            </a:r>
            <a:endParaRPr lang="en-US" sz="2400" dirty="0">
              <a:solidFill>
                <a:srgbClr val="000066"/>
              </a:solidFill>
              <a:latin typeface="Tahoma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02457"/>
              </p:ext>
            </p:extLst>
          </p:nvPr>
        </p:nvGraphicFramePr>
        <p:xfrm>
          <a:off x="685800" y="2514600"/>
          <a:ext cx="7924486" cy="1828800"/>
        </p:xfrm>
        <a:graphic>
          <a:graphicData uri="http://schemas.openxmlformats.org/drawingml/2006/table">
            <a:tbl>
              <a:tblPr/>
              <a:tblGrid>
                <a:gridCol w="2272348"/>
                <a:gridCol w="992823"/>
                <a:gridCol w="764223"/>
                <a:gridCol w="1018223"/>
                <a:gridCol w="1008698"/>
                <a:gridCol w="849948"/>
                <a:gridCol w="1018223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Accuracy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Acc</a:t>
                      </a: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Pass/Fail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Precision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Prec</a:t>
                      </a: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Pass/Fail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Distance 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Angle of Deviation 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874713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Report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5438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Individual Lab 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Title page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Discussion topics in the manual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  <a:latin typeface="Tahoma" charset="0"/>
              </a:rPr>
              <a:t>MUST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include spreadsheet with test results, standard, average, accuracy, and precision of each test</a:t>
            </a:r>
            <a:endParaRPr lang="en-US" sz="2800" dirty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87471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Presentation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543800" cy="4953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Team presentation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Follow “Your Assignment” guidelines on EG Manual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 Include photos of robot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TA will assist with digital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camera if needed</a:t>
            </a:r>
            <a:endParaRPr lang="en-US" sz="2800" dirty="0">
              <a:solidFill>
                <a:srgbClr val="000066"/>
              </a:solidFill>
              <a:latin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87471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Closing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Share tasks – </a:t>
            </a: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one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team member to program; </a:t>
            </a: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another to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build</a:t>
            </a:r>
            <a:endParaRPr lang="en-US" sz="2800" dirty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Have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all original data signed </a:t>
            </a: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by 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Remember to submit all work electronically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Submit testing paper to TA at beginning of next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lab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Disassemble robot and sort parts into the kits. </a:t>
            </a:r>
            <a:endParaRPr lang="en-US" sz="2800" dirty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Return </a:t>
            </a: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all unused materials to TAs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Objectives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438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0" lang="en-US" sz="2800" dirty="0">
                <a:solidFill>
                  <a:srgbClr val="000066"/>
                </a:solidFill>
                <a:latin typeface="Tahoma" charset="0"/>
              </a:rPr>
              <a:t>Build a robot and test it against the EG </a:t>
            </a: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standards for accuracy and precision</a:t>
            </a:r>
            <a:endParaRPr kumimoji="0" lang="en-US" sz="2800" dirty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0" lang="en-US" sz="2800" dirty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Demonstrate </a:t>
            </a:r>
            <a:r>
              <a:rPr kumimoji="0" lang="en-US" sz="2800" dirty="0">
                <a:solidFill>
                  <a:srgbClr val="000066"/>
                </a:solidFill>
                <a:latin typeface="Tahoma" charset="0"/>
              </a:rPr>
              <a:t>the importance of product </a:t>
            </a: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Ø"/>
            </a:pPr>
            <a:endParaRPr kumimoji="0"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Disassemble the robot and make quality improvements to the design</a:t>
            </a:r>
            <a:endParaRPr kumimoji="0" lang="en-US" sz="2800" dirty="0">
              <a:solidFill>
                <a:srgbClr val="000066"/>
              </a:solidFill>
              <a:latin typeface="Tahoma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Design Analysis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Engineers perform prototype testing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Look for improvement suggestions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Continuously improves product quality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kumimoji="0"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Tests are performed to a company standard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If the standard is met, the product is acceptable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If standard not met, product may be redesigned </a:t>
            </a:r>
            <a:r>
              <a:rPr kumimoji="0" lang="en-US" sz="2800" dirty="0" smtClean="0">
                <a:solidFill>
                  <a:schemeClr val="bg1"/>
                </a:solidFill>
                <a:latin typeface="Tahoma" charset="0"/>
              </a:rPr>
              <a:t>or withdrawn</a:t>
            </a:r>
            <a:endParaRPr kumimoji="0" lang="en-US" sz="2800" dirty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Accuracy &amp; Precision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438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0" lang="en-US" sz="3200" b="1" dirty="0" smtClean="0">
                <a:solidFill>
                  <a:srgbClr val="000066"/>
                </a:solidFill>
                <a:latin typeface="Tahoma" charset="0"/>
              </a:rPr>
              <a:t>Accuracy</a:t>
            </a: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Comparison of the average of the results to the </a:t>
            </a:r>
            <a:r>
              <a:rPr kumimoji="0" lang="en-US" sz="3200" i="1" dirty="0" smtClean="0">
                <a:solidFill>
                  <a:srgbClr val="000066"/>
                </a:solidFill>
                <a:latin typeface="Tahoma" charset="0"/>
              </a:rPr>
              <a:t>standard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0" lang="en-US" sz="3200" i="1" dirty="0" smtClean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sz="3200" b="1" dirty="0" smtClean="0">
                <a:solidFill>
                  <a:srgbClr val="000066"/>
                </a:solidFill>
                <a:latin typeface="Tahoma" charset="0"/>
              </a:rPr>
              <a:t>Precision</a:t>
            </a: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Repeatability of the 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How close are the results to each other?</a:t>
            </a:r>
            <a:endParaRPr kumimoji="0" lang="en-US" sz="3200" dirty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Accuracy &amp; Precision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648200" y="1447800"/>
            <a:ext cx="3962400" cy="1828800"/>
            <a:chOff x="2928" y="912"/>
            <a:chExt cx="2496" cy="1152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928" y="912"/>
              <a:ext cx="1536" cy="1152"/>
              <a:chOff x="2928" y="912"/>
              <a:chExt cx="1536" cy="1152"/>
            </a:xfrm>
          </p:grpSpPr>
          <p:pic>
            <p:nvPicPr>
              <p:cNvPr id="8" name="Picture 12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3888" y="912"/>
                <a:ext cx="576" cy="576"/>
              </a:xfrm>
              <a:prstGeom prst="rect">
                <a:avLst/>
              </a:prstGeom>
              <a:noFill/>
            </p:spPr>
          </p:pic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928" y="960"/>
                <a:ext cx="1104" cy="1104"/>
                <a:chOff x="2208" y="2832"/>
                <a:chExt cx="1104" cy="1104"/>
              </a:xfrm>
            </p:grpSpPr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1008" cy="100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141" cy="1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AutoShape 10"/>
                <p:cNvSpPr>
                  <a:spLocks noChangeArrowheads="1"/>
                </p:cNvSpPr>
                <p:nvPr/>
              </p:nvSpPr>
              <p:spPr bwMode="auto">
                <a:xfrm>
                  <a:off x="2448" y="3072"/>
                  <a:ext cx="624" cy="624"/>
                </a:xfrm>
                <a:custGeom>
                  <a:avLst/>
                  <a:gdLst>
                    <a:gd name="G0" fmla="+- 3857 0 0"/>
                    <a:gd name="G1" fmla="+- 21600 0 3857"/>
                    <a:gd name="G2" fmla="+- 21600 0 3857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857" y="10800"/>
                      </a:moveTo>
                      <a:cubicBezTo>
                        <a:pt x="3857" y="14635"/>
                        <a:pt x="6965" y="17743"/>
                        <a:pt x="10800" y="17743"/>
                      </a:cubicBezTo>
                      <a:cubicBezTo>
                        <a:pt x="14635" y="17743"/>
                        <a:pt x="17743" y="14635"/>
                        <a:pt x="17743" y="10800"/>
                      </a:cubicBezTo>
                      <a:cubicBezTo>
                        <a:pt x="17743" y="6965"/>
                        <a:pt x="14635" y="3857"/>
                        <a:pt x="10800" y="3857"/>
                      </a:cubicBezTo>
                      <a:cubicBezTo>
                        <a:pt x="6965" y="3857"/>
                        <a:pt x="3857" y="6965"/>
                        <a:pt x="3857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AutoShape 11"/>
                <p:cNvSpPr>
                  <a:spLocks noChangeArrowheads="1"/>
                </p:cNvSpPr>
                <p:nvPr/>
              </p:nvSpPr>
              <p:spPr bwMode="auto">
                <a:xfrm>
                  <a:off x="2208" y="2832"/>
                  <a:ext cx="1104" cy="1104"/>
                </a:xfrm>
                <a:custGeom>
                  <a:avLst/>
                  <a:gdLst>
                    <a:gd name="G0" fmla="+- 2288 0 0"/>
                    <a:gd name="G1" fmla="+- 21600 0 2288"/>
                    <a:gd name="G2" fmla="+- 21600 0 228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288" y="10800"/>
                      </a:moveTo>
                      <a:cubicBezTo>
                        <a:pt x="2288" y="15501"/>
                        <a:pt x="6099" y="19312"/>
                        <a:pt x="10800" y="19312"/>
                      </a:cubicBezTo>
                      <a:cubicBezTo>
                        <a:pt x="15501" y="19312"/>
                        <a:pt x="19312" y="15501"/>
                        <a:pt x="19312" y="10800"/>
                      </a:cubicBezTo>
                      <a:cubicBezTo>
                        <a:pt x="19312" y="6099"/>
                        <a:pt x="15501" y="2288"/>
                        <a:pt x="10800" y="2288"/>
                      </a:cubicBezTo>
                      <a:cubicBezTo>
                        <a:pt x="6099" y="2288"/>
                        <a:pt x="2288" y="6099"/>
                        <a:pt x="2288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0" name="Picture 13" descr="dart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999" t="2000" r="86000" b="88667"/>
              <a:stretch>
                <a:fillRect/>
              </a:stretch>
            </p:blipFill>
            <p:spPr bwMode="auto">
              <a:xfrm>
                <a:off x="3408" y="1008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11" name="Picture 14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2928" y="1152"/>
                <a:ext cx="576" cy="576"/>
              </a:xfrm>
              <a:prstGeom prst="rect">
                <a:avLst/>
              </a:prstGeom>
              <a:noFill/>
            </p:spPr>
          </p:pic>
        </p:grp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080" y="1248"/>
              <a:ext cx="134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600">
                  <a:solidFill>
                    <a:schemeClr val="folHlink"/>
                  </a:solidFill>
                </a:rPr>
                <a:t>Accurate</a:t>
              </a:r>
              <a:endParaRPr lang="en-US" sz="3600">
                <a:solidFill>
                  <a:srgbClr val="FF3300"/>
                </a:solidFill>
              </a:endParaRPr>
            </a:p>
            <a:p>
              <a:pPr algn="l" eaLnBrk="0" hangingPunct="0"/>
              <a:r>
                <a:rPr lang="en-US" sz="3600">
                  <a:solidFill>
                    <a:srgbClr val="FF0000"/>
                  </a:solidFill>
                </a:rPr>
                <a:t>Imprecise</a:t>
              </a:r>
              <a:endParaRPr lang="en-US" sz="3600">
                <a:solidFill>
                  <a:srgbClr val="FF3300"/>
                </a:solidFill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962400" y="3276600"/>
            <a:ext cx="4953000" cy="2362200"/>
            <a:chOff x="2496" y="2064"/>
            <a:chExt cx="3120" cy="1488"/>
          </a:xfrm>
        </p:grpSpPr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2496" y="2064"/>
              <a:ext cx="1728" cy="1488"/>
              <a:chOff x="2496" y="2064"/>
              <a:chExt cx="1728" cy="1488"/>
            </a:xfrm>
          </p:grpSpPr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2928" y="2448"/>
                <a:ext cx="1104" cy="1104"/>
                <a:chOff x="2208" y="2832"/>
                <a:chExt cx="1104" cy="1104"/>
              </a:xfrm>
            </p:grpSpPr>
            <p:sp>
              <p:nvSpPr>
                <p:cNvPr id="23" name="Oval 16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1008" cy="100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7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141" cy="1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18"/>
                <p:cNvSpPr>
                  <a:spLocks noChangeArrowheads="1"/>
                </p:cNvSpPr>
                <p:nvPr/>
              </p:nvSpPr>
              <p:spPr bwMode="auto">
                <a:xfrm>
                  <a:off x="2448" y="3072"/>
                  <a:ext cx="624" cy="624"/>
                </a:xfrm>
                <a:custGeom>
                  <a:avLst/>
                  <a:gdLst>
                    <a:gd name="G0" fmla="+- 3857 0 0"/>
                    <a:gd name="G1" fmla="+- 21600 0 3857"/>
                    <a:gd name="G2" fmla="+- 21600 0 3857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857" y="10800"/>
                      </a:moveTo>
                      <a:cubicBezTo>
                        <a:pt x="3857" y="14635"/>
                        <a:pt x="6965" y="17743"/>
                        <a:pt x="10800" y="17743"/>
                      </a:cubicBezTo>
                      <a:cubicBezTo>
                        <a:pt x="14635" y="17743"/>
                        <a:pt x="17743" y="14635"/>
                        <a:pt x="17743" y="10800"/>
                      </a:cubicBezTo>
                      <a:cubicBezTo>
                        <a:pt x="17743" y="6965"/>
                        <a:pt x="14635" y="3857"/>
                        <a:pt x="10800" y="3857"/>
                      </a:cubicBezTo>
                      <a:cubicBezTo>
                        <a:pt x="6965" y="3857"/>
                        <a:pt x="3857" y="6965"/>
                        <a:pt x="3857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utoShape 19"/>
                <p:cNvSpPr>
                  <a:spLocks noChangeArrowheads="1"/>
                </p:cNvSpPr>
                <p:nvPr/>
              </p:nvSpPr>
              <p:spPr bwMode="auto">
                <a:xfrm>
                  <a:off x="2208" y="2832"/>
                  <a:ext cx="1104" cy="1104"/>
                </a:xfrm>
                <a:custGeom>
                  <a:avLst/>
                  <a:gdLst>
                    <a:gd name="G0" fmla="+- 2288 0 0"/>
                    <a:gd name="G1" fmla="+- 21600 0 2288"/>
                    <a:gd name="G2" fmla="+- 21600 0 228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288" y="10800"/>
                      </a:moveTo>
                      <a:cubicBezTo>
                        <a:pt x="2288" y="15501"/>
                        <a:pt x="6099" y="19312"/>
                        <a:pt x="10800" y="19312"/>
                      </a:cubicBezTo>
                      <a:cubicBezTo>
                        <a:pt x="15501" y="19312"/>
                        <a:pt x="19312" y="15501"/>
                        <a:pt x="19312" y="10800"/>
                      </a:cubicBezTo>
                      <a:cubicBezTo>
                        <a:pt x="19312" y="6099"/>
                        <a:pt x="15501" y="2288"/>
                        <a:pt x="10800" y="2288"/>
                      </a:cubicBezTo>
                      <a:cubicBezTo>
                        <a:pt x="6099" y="2288"/>
                        <a:pt x="2288" y="6099"/>
                        <a:pt x="2288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0" name="Picture 20" descr="dart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999" t="2000" r="86000" b="88667"/>
              <a:stretch>
                <a:fillRect/>
              </a:stretch>
            </p:blipFill>
            <p:spPr bwMode="auto">
              <a:xfrm>
                <a:off x="3168" y="2304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21" name="Picture 21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2496" y="2112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3648" y="2064"/>
                <a:ext cx="576" cy="576"/>
              </a:xfrm>
              <a:prstGeom prst="rect">
                <a:avLst/>
              </a:prstGeom>
              <a:noFill/>
            </p:spPr>
          </p:pic>
        </p:grp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4080" y="2754"/>
              <a:ext cx="153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600">
                  <a:solidFill>
                    <a:srgbClr val="FF0000"/>
                  </a:solidFill>
                </a:rPr>
                <a:t>Inaccurate</a:t>
              </a:r>
            </a:p>
            <a:p>
              <a:pPr algn="l" eaLnBrk="0" hangingPunct="0"/>
              <a:r>
                <a:rPr lang="en-US" sz="3600">
                  <a:solidFill>
                    <a:srgbClr val="FF0000"/>
                  </a:solidFill>
                </a:rPr>
                <a:t>Imprecise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304800" y="3382963"/>
            <a:ext cx="4267200" cy="2255837"/>
            <a:chOff x="192" y="2131"/>
            <a:chExt cx="2688" cy="1421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344" y="2754"/>
              <a:ext cx="153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600" dirty="0">
                  <a:solidFill>
                    <a:srgbClr val="FF0000"/>
                  </a:solidFill>
                </a:rPr>
                <a:t>Inaccurate</a:t>
              </a:r>
              <a:endParaRPr lang="en-US" sz="3600" dirty="0">
                <a:solidFill>
                  <a:srgbClr val="FF3300"/>
                </a:solidFill>
              </a:endParaRPr>
            </a:p>
            <a:p>
              <a:pPr algn="l" eaLnBrk="0" hangingPunct="0"/>
              <a:r>
                <a:rPr lang="en-US" sz="3600" dirty="0">
                  <a:solidFill>
                    <a:schemeClr val="folHlink"/>
                  </a:solidFill>
                </a:rPr>
                <a:t>Precise</a:t>
              </a:r>
              <a:endParaRPr lang="en-US" sz="3600" dirty="0">
                <a:solidFill>
                  <a:srgbClr val="FF3300"/>
                </a:solidFill>
              </a:endParaRPr>
            </a:p>
          </p:txBody>
        </p: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192" y="2131"/>
              <a:ext cx="1536" cy="1421"/>
              <a:chOff x="192" y="2131"/>
              <a:chExt cx="1536" cy="1421"/>
            </a:xfrm>
          </p:grpSpPr>
          <p:sp>
            <p:nvSpPr>
              <p:cNvPr id="30" name="Oval 3"/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1008" cy="100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141" cy="1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624" cy="624"/>
              </a:xfrm>
              <a:custGeom>
                <a:avLst/>
                <a:gdLst>
                  <a:gd name="G0" fmla="+- 3857 0 0"/>
                  <a:gd name="G1" fmla="+- 21600 0 3857"/>
                  <a:gd name="G2" fmla="+- 21600 0 38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57" y="10800"/>
                    </a:moveTo>
                    <a:cubicBezTo>
                      <a:pt x="3857" y="14635"/>
                      <a:pt x="6965" y="17743"/>
                      <a:pt x="10800" y="17743"/>
                    </a:cubicBezTo>
                    <a:cubicBezTo>
                      <a:pt x="14635" y="17743"/>
                      <a:pt x="17743" y="14635"/>
                      <a:pt x="17743" y="10800"/>
                    </a:cubicBezTo>
                    <a:cubicBezTo>
                      <a:pt x="17743" y="6965"/>
                      <a:pt x="14635" y="3857"/>
                      <a:pt x="10800" y="3857"/>
                    </a:cubicBezTo>
                    <a:cubicBezTo>
                      <a:pt x="6965" y="3857"/>
                      <a:pt x="3857" y="6965"/>
                      <a:pt x="3857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6"/>
              <p:cNvSpPr>
                <a:spLocks noChangeArrowheads="1"/>
              </p:cNvSpPr>
              <p:nvPr/>
            </p:nvSpPr>
            <p:spPr bwMode="auto">
              <a:xfrm>
                <a:off x="192" y="2448"/>
                <a:ext cx="1104" cy="1104"/>
              </a:xfrm>
              <a:custGeom>
                <a:avLst/>
                <a:gdLst>
                  <a:gd name="G0" fmla="+- 2288 0 0"/>
                  <a:gd name="G1" fmla="+- 21600 0 2288"/>
                  <a:gd name="G2" fmla="+- 21600 0 228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288" y="10800"/>
                    </a:moveTo>
                    <a:cubicBezTo>
                      <a:pt x="2288" y="15501"/>
                      <a:pt x="6099" y="19312"/>
                      <a:pt x="10800" y="19312"/>
                    </a:cubicBezTo>
                    <a:cubicBezTo>
                      <a:pt x="15501" y="19312"/>
                      <a:pt x="19312" y="15501"/>
                      <a:pt x="19312" y="10800"/>
                    </a:cubicBezTo>
                    <a:cubicBezTo>
                      <a:pt x="19312" y="6099"/>
                      <a:pt x="15501" y="2288"/>
                      <a:pt x="10800" y="2288"/>
                    </a:cubicBezTo>
                    <a:cubicBezTo>
                      <a:pt x="6099" y="2288"/>
                      <a:pt x="2288" y="6099"/>
                      <a:pt x="2288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" name="Picture 32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1008" y="2131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35" name="Picture 33" descr="dart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36885" b="50000"/>
              <a:stretch>
                <a:fillRect/>
              </a:stretch>
            </p:blipFill>
            <p:spPr bwMode="auto">
              <a:xfrm>
                <a:off x="912" y="2176"/>
                <a:ext cx="768" cy="608"/>
              </a:xfrm>
              <a:prstGeom prst="rect">
                <a:avLst/>
              </a:prstGeom>
              <a:noFill/>
            </p:spPr>
          </p:pic>
          <p:pic>
            <p:nvPicPr>
              <p:cNvPr id="36" name="Picture 34" descr="darty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999" t="12000" r="71001" b="76668"/>
              <a:stretch>
                <a:fillRect/>
              </a:stretch>
            </p:blipFill>
            <p:spPr bwMode="auto">
              <a:xfrm>
                <a:off x="1104" y="2400"/>
                <a:ext cx="624" cy="37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9" name="Group 44"/>
          <p:cNvGrpSpPr>
            <a:grpSpLocks/>
          </p:cNvGrpSpPr>
          <p:nvPr/>
        </p:nvGrpSpPr>
        <p:grpSpPr bwMode="auto">
          <a:xfrm>
            <a:off x="304800" y="1600200"/>
            <a:ext cx="3810000" cy="1752600"/>
            <a:chOff x="192" y="960"/>
            <a:chExt cx="2400" cy="1104"/>
          </a:xfrm>
        </p:grpSpPr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1344" y="1248"/>
              <a:ext cx="124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600" dirty="0">
                  <a:solidFill>
                    <a:schemeClr val="folHlink"/>
                  </a:solidFill>
                </a:rPr>
                <a:t>Accurate</a:t>
              </a:r>
            </a:p>
            <a:p>
              <a:pPr algn="l" eaLnBrk="0" hangingPunct="0"/>
              <a:r>
                <a:rPr lang="en-US" sz="3600" dirty="0">
                  <a:solidFill>
                    <a:schemeClr val="folHlink"/>
                  </a:solidFill>
                </a:rPr>
                <a:t>Precise</a:t>
              </a:r>
            </a:p>
          </p:txBody>
        </p:sp>
        <p:grpSp>
          <p:nvGrpSpPr>
            <p:cNvPr id="27" name="Group 41"/>
            <p:cNvGrpSpPr>
              <a:grpSpLocks/>
            </p:cNvGrpSpPr>
            <p:nvPr/>
          </p:nvGrpSpPr>
          <p:grpSpPr bwMode="auto">
            <a:xfrm>
              <a:off x="192" y="960"/>
              <a:ext cx="1150" cy="1104"/>
              <a:chOff x="192" y="960"/>
              <a:chExt cx="1150" cy="1104"/>
            </a:xfrm>
          </p:grpSpPr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192" y="960"/>
                <a:ext cx="1104" cy="1104"/>
                <a:chOff x="2208" y="2832"/>
                <a:chExt cx="1104" cy="1104"/>
              </a:xfrm>
            </p:grpSpPr>
            <p:sp>
              <p:nvSpPr>
                <p:cNvPr id="44" name="Oval 24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1008" cy="100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25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141" cy="1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utoShape 26"/>
                <p:cNvSpPr>
                  <a:spLocks noChangeArrowheads="1"/>
                </p:cNvSpPr>
                <p:nvPr/>
              </p:nvSpPr>
              <p:spPr bwMode="auto">
                <a:xfrm>
                  <a:off x="2448" y="3072"/>
                  <a:ext cx="624" cy="624"/>
                </a:xfrm>
                <a:custGeom>
                  <a:avLst/>
                  <a:gdLst>
                    <a:gd name="G0" fmla="+- 3857 0 0"/>
                    <a:gd name="G1" fmla="+- 21600 0 3857"/>
                    <a:gd name="G2" fmla="+- 21600 0 3857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857" y="10800"/>
                      </a:moveTo>
                      <a:cubicBezTo>
                        <a:pt x="3857" y="14635"/>
                        <a:pt x="6965" y="17743"/>
                        <a:pt x="10800" y="17743"/>
                      </a:cubicBezTo>
                      <a:cubicBezTo>
                        <a:pt x="14635" y="17743"/>
                        <a:pt x="17743" y="14635"/>
                        <a:pt x="17743" y="10800"/>
                      </a:cubicBezTo>
                      <a:cubicBezTo>
                        <a:pt x="17743" y="6965"/>
                        <a:pt x="14635" y="3857"/>
                        <a:pt x="10800" y="3857"/>
                      </a:cubicBezTo>
                      <a:cubicBezTo>
                        <a:pt x="6965" y="3857"/>
                        <a:pt x="3857" y="6965"/>
                        <a:pt x="3857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27"/>
                <p:cNvSpPr>
                  <a:spLocks noChangeArrowheads="1"/>
                </p:cNvSpPr>
                <p:nvPr/>
              </p:nvSpPr>
              <p:spPr bwMode="auto">
                <a:xfrm>
                  <a:off x="2208" y="2832"/>
                  <a:ext cx="1104" cy="1104"/>
                </a:xfrm>
                <a:custGeom>
                  <a:avLst/>
                  <a:gdLst>
                    <a:gd name="G0" fmla="+- 2288 0 0"/>
                    <a:gd name="G1" fmla="+- 21600 0 2288"/>
                    <a:gd name="G2" fmla="+- 21600 0 228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288" y="10800"/>
                      </a:moveTo>
                      <a:cubicBezTo>
                        <a:pt x="2288" y="15501"/>
                        <a:pt x="6099" y="19312"/>
                        <a:pt x="10800" y="19312"/>
                      </a:cubicBezTo>
                      <a:cubicBezTo>
                        <a:pt x="15501" y="19312"/>
                        <a:pt x="19312" y="15501"/>
                        <a:pt x="19312" y="10800"/>
                      </a:cubicBezTo>
                      <a:cubicBezTo>
                        <a:pt x="19312" y="6099"/>
                        <a:pt x="15501" y="2288"/>
                        <a:pt x="10800" y="2288"/>
                      </a:cubicBezTo>
                      <a:cubicBezTo>
                        <a:pt x="6099" y="2288"/>
                        <a:pt x="2288" y="6099"/>
                        <a:pt x="2288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" name="Picture 35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624" y="979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42" name="Picture 36" descr="dart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36885" b="50000"/>
              <a:stretch>
                <a:fillRect/>
              </a:stretch>
            </p:blipFill>
            <p:spPr bwMode="auto">
              <a:xfrm>
                <a:off x="528" y="1024"/>
                <a:ext cx="768" cy="608"/>
              </a:xfrm>
              <a:prstGeom prst="rect">
                <a:avLst/>
              </a:prstGeom>
              <a:noFill/>
            </p:spPr>
          </p:pic>
          <p:pic>
            <p:nvPicPr>
              <p:cNvPr id="43" name="Picture 37" descr="darty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002" t="12001" r="71049" b="76649"/>
              <a:stretch>
                <a:fillRect/>
              </a:stretch>
            </p:blipFill>
            <p:spPr bwMode="auto">
              <a:xfrm>
                <a:off x="720" y="1248"/>
                <a:ext cx="622" cy="38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86200" y="4876800"/>
            <a:ext cx="4495800" cy="1123712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   Distance test 		B=0.0972</a:t>
            </a:r>
          </a:p>
          <a:p>
            <a:pPr algn="l"/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   Angle of Deviation test 	B=0.0323</a:t>
            </a:r>
          </a:p>
          <a:p>
            <a:pPr algn="l"/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   </a:t>
            </a:r>
            <a:endParaRPr lang="en-US" sz="2000" b="0" dirty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Accuracy &amp;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Precision</a:t>
            </a: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2286000"/>
            <a:ext cx="3200400" cy="1123712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%Acc 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= Percent Accuracy</a:t>
            </a:r>
            <a:b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b="0" i="1" baseline="-2500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= Standard Value</a:t>
            </a:r>
            <a:b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b="0" i="1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000" b="0" i="1" baseline="-25000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= Value Measured</a:t>
            </a:r>
            <a:endParaRPr lang="en-US" sz="2000" b="0" dirty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495800"/>
            <a:ext cx="3733800" cy="1123712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%</a:t>
            </a:r>
            <a:r>
              <a:rPr lang="en-US" sz="2000" b="0" i="1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Prec</a:t>
            </a:r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= Percent Precision</a:t>
            </a:r>
            <a:b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B 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= Exponential Decay Factor</a:t>
            </a:r>
            <a:b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= Actual Precision</a:t>
            </a:r>
            <a:endParaRPr lang="en-US" sz="2000" b="0" dirty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826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962400"/>
            <a:ext cx="3762375" cy="647700"/>
          </a:xfrm>
          <a:prstGeom prst="round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2826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5105400" cy="119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/>
        </p:spPr>
      </p:pic>
      <p:pic>
        <p:nvPicPr>
          <p:cNvPr id="11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Accuracy &amp; Precision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Distance Test:</a:t>
                </a:r>
              </a:p>
              <a:p>
                <a:pPr marL="857250" lvl="2" indent="-45720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𝐷𝑖𝑠𝑡𝑎𝑛𝑐𝑒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𝑇𝑟𝑎𝑣𝑒𝑙𝑒𝑑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𝑖𝑛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5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𝑠𝑒𝑐𝑜𝑛𝑑𝑠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4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3200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Angle of Deviation Test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Ps= 360°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7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Quality Improvement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Analyzing the design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Testing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the design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baseline="0" dirty="0" smtClean="0">
                <a:solidFill>
                  <a:srgbClr val="000066"/>
                </a:solidFill>
                <a:latin typeface="Tahoma" charset="0"/>
              </a:rPr>
              <a:t>Through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 physical or mathematical modeling or computer modeling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Does the robot perform to standard?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If no, what can be done to improve its functionality?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If yes, what can be done to improve its performance beyond the standard?</a:t>
            </a:r>
            <a:r>
              <a:rPr lang="en-US" b="0" kern="0" dirty="0" smtClean="0">
                <a:solidFill>
                  <a:schemeClr val="bg1"/>
                </a:solidFill>
                <a:latin typeface="Tahoma" charset="0"/>
              </a:rPr>
              <a:t>?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726</Words>
  <Application>Microsoft Office PowerPoint</Application>
  <PresentationFormat>On-screen Show (4:3)</PresentationFormat>
  <Paragraphs>160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NYU Schools Master Template</vt:lpstr>
      <vt:lpstr>PowerPoint Presentation</vt:lpstr>
      <vt:lpstr>Overview</vt:lpstr>
      <vt:lpstr>Objectives</vt:lpstr>
      <vt:lpstr>Design Analysis</vt:lpstr>
      <vt:lpstr>Accuracy &amp; Precision</vt:lpstr>
      <vt:lpstr>Accuracy &amp; Precision</vt:lpstr>
      <vt:lpstr>Accuracy &amp; Precision</vt:lpstr>
      <vt:lpstr>Accuracy &amp; Precision</vt:lpstr>
      <vt:lpstr>Quality Improvement</vt:lpstr>
      <vt:lpstr>Reverse Engineering</vt:lpstr>
      <vt:lpstr>Gears</vt:lpstr>
      <vt:lpstr>Gears</vt:lpstr>
      <vt:lpstr>Materials</vt:lpstr>
      <vt:lpstr>Procedure</vt:lpstr>
      <vt:lpstr>Procedure – Distance/Angle Test</vt:lpstr>
      <vt:lpstr>Procedure – Distance/Angle Test</vt:lpstr>
      <vt:lpstr>Procedure – Distance/Angle Test</vt:lpstr>
      <vt:lpstr>Procedure – Reverse Engineering</vt:lpstr>
      <vt:lpstr>PowerPoint Presentation</vt:lpstr>
      <vt:lpstr>Tabulation of Results</vt:lpstr>
      <vt:lpstr>Report</vt:lpstr>
      <vt:lpstr>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EG</cp:lastModifiedBy>
  <cp:revision>109</cp:revision>
  <dcterms:created xsi:type="dcterms:W3CDTF">2002-02-21T04:34:32Z</dcterms:created>
  <dcterms:modified xsi:type="dcterms:W3CDTF">2014-07-03T15:44:10Z</dcterms:modified>
</cp:coreProperties>
</file>