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4" r:id="rId2"/>
    <p:sldId id="275" r:id="rId3"/>
    <p:sldId id="276" r:id="rId4"/>
    <p:sldId id="287" r:id="rId5"/>
    <p:sldId id="289" r:id="rId6"/>
    <p:sldId id="290" r:id="rId7"/>
    <p:sldId id="283" r:id="rId8"/>
    <p:sldId id="280" r:id="rId9"/>
    <p:sldId id="282" r:id="rId10"/>
    <p:sldId id="291" r:id="rId11"/>
    <p:sldId id="286" r:id="rId12"/>
    <p:sldId id="300" r:id="rId13"/>
    <p:sldId id="294" r:id="rId14"/>
    <p:sldId id="295" r:id="rId15"/>
    <p:sldId id="296" r:id="rId16"/>
    <p:sldId id="297" r:id="rId17"/>
    <p:sldId id="298" r:id="rId18"/>
    <p:sldId id="299" r:id="rId19"/>
    <p:sldId id="305" r:id="rId20"/>
    <p:sldId id="306" r:id="rId21"/>
    <p:sldId id="307" r:id="rId22"/>
    <p:sldId id="308" r:id="rId23"/>
    <p:sldId id="304" r:id="rId24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20" autoAdjust="0"/>
    <p:restoredTop sz="94660"/>
  </p:normalViewPr>
  <p:slideViewPr>
    <p:cSldViewPr snapToGrid="0" snapToObjects="1">
      <p:cViewPr>
        <p:scale>
          <a:sx n="71" d="100"/>
          <a:sy n="71" d="100"/>
        </p:scale>
        <p:origin x="-164" y="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522347-A7C8-4A50-B727-327A8AD9C4EA}" type="datetimeFigureOut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9F55527-14C7-4812-B754-AB65540D33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2196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E0E3325-7B6B-4D10-8E39-4A2F8B7E9402}" type="datetimeFigureOut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07139F3-5BE6-4648-83D3-1C72219C70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9238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2920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4702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2BB9C-4D60-4194-B139-56F76AFA98FE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CA1FA-116F-42FE-83FE-D9F801132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14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7991D-60DF-493B-9F06-F460FD7E41EF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78BD4-3225-4E5C-9E17-95577D5DCE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53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622A8D1-A7AA-4295-8899-D44F1D8D4F90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A3442F5-2890-430A-B802-FAF2965871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37" r:id="rId3"/>
    <p:sldLayoutId id="2147483738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Product Evaluation &amp;</a:t>
            </a:r>
            <a:b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Quality Improvement</a:t>
            </a:r>
          </a:p>
        </p:txBody>
      </p:sp>
      <p:pic>
        <p:nvPicPr>
          <p:cNvPr id="5124" name="Picture 4" descr="C:\Users\Janine\Dropbox\Camera Uploads\2014-01-09 15.38.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36863"/>
            <a:ext cx="2532063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C:\Users\Janine\Dropbox\Camera Uploads\2014-01-09 16.50.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836863"/>
            <a:ext cx="2536825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C:\Users\Janine\Dropbox\Camera Uploads\2014-01-09 14.09.2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836863"/>
            <a:ext cx="251460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Reverse Engineering</a:t>
            </a:r>
          </a:p>
        </p:txBody>
      </p:sp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Understanding how a product functions</a:t>
            </a:r>
          </a:p>
          <a:p>
            <a:pPr marL="9144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Disassembly of said product</a:t>
            </a:r>
          </a:p>
          <a:p>
            <a:pPr marL="91440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Noting the key components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Reverse Engineering is carried out in both software and hardware fields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Gears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87" name="Rectangle 3"/>
          <p:cNvSpPr txBox="1">
            <a:spLocks noChangeArrowheads="1"/>
          </p:cNvSpPr>
          <p:nvPr/>
        </p:nvSpPr>
        <p:spPr bwMode="auto">
          <a:xfrm>
            <a:off x="933450" y="1222375"/>
            <a:ext cx="782637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Used to manipulate torque and speed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Torque &amp; speed are inversely proportional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Velocity ratio equals inverse of gear ratio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Values for Output and Input are the diameters (or the number of teeth) of the respective gears</a:t>
            </a:r>
          </a:p>
          <a:p>
            <a:pPr marL="0" indent="0"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5700" y="2236788"/>
            <a:ext cx="284797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900" y="2236788"/>
            <a:ext cx="33242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Gears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87" name="Rectangle 3"/>
          <p:cNvSpPr txBox="1">
            <a:spLocks noChangeArrowheads="1"/>
          </p:cNvSpPr>
          <p:nvPr/>
        </p:nvSpPr>
        <p:spPr bwMode="auto">
          <a:xfrm>
            <a:off x="933450" y="1222375"/>
            <a:ext cx="782637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There are many different types of gears</a:t>
            </a:r>
          </a:p>
          <a:p>
            <a:pPr marL="914400"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Crown, worm, spur, rack, idler gears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Full description of each type of gear can be found on EG Manual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Please take note of gear and velocity ratios since they are extremely useful with SLDP robots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Materials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1"/>
          <p:cNvSpPr>
            <a:spLocks noChangeArrowheads="1"/>
          </p:cNvSpPr>
          <p:nvPr/>
        </p:nvSpPr>
        <p:spPr bwMode="auto">
          <a:xfrm>
            <a:off x="3690938" y="2341563"/>
            <a:ext cx="1762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Procedure</a:t>
            </a:r>
            <a:endParaRPr lang="en-US" alt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7888" y="1169988"/>
            <a:ext cx="7388225" cy="408305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dirty="0" err="1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Mindstorms</a:t>
            </a:r>
            <a:r>
              <a:rPr 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Kit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endParaRPr 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Computer with </a:t>
            </a:r>
            <a:r>
              <a:rPr lang="en-US" dirty="0" err="1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Mindstorms</a:t>
            </a:r>
            <a:r>
              <a:rPr 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Software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endParaRPr 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Protractor and Ruler</a:t>
            </a: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endParaRPr 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Graph Paper</a:t>
            </a:r>
          </a:p>
          <a:p>
            <a:pPr>
              <a:defRPr/>
            </a:pPr>
            <a:endParaRPr 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Build a robot according to the robot provided by your TA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Program robot to perform two tests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Distance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Angle of Deviation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Determine whether or not robot meets the 80% EG Standard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Reverse engineer the robot and make quality improvements to the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Procedure – Distance/Angle Test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59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Distance &amp; Angle tests are performed at the same time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Create distance/angle test program.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Download distance program to NXT/EV3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Run program for 5 seconds on testing paper to determine testing standard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Change program to run for 4 seconds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Record five trials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Procedure – Distance/Angle Test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7" descr="Pictur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680" y="793193"/>
            <a:ext cx="5102352" cy="4109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Procedure – Distance/Angle Test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930275" y="933450"/>
            <a:ext cx="7413625" cy="396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Assess Robot design from data collected and from observations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Make necessary adjustments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Retest robot and collect data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Take pictures of both original design and finalized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Procedure – Reverse Engineering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Visually assess the robot's design. Consider how it works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Sketch the front, top, and most detailed side of the robot. Be sure to include dimensions in your sketch. Also sketch the most detailed view of the gear 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train</a:t>
            </a: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Before disassembling the robot, 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remember to take 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 picture of 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it</a:t>
            </a: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Procedure – Reverse Engineering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Disassemble the robot. Analyze its inner workings and sketch the gear train(s)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All sketches in EG1003 must be done in pencil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Have all sketches and original data signed by your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Overview</a:t>
            </a: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122237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Objectives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Background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Materials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Procedure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Report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Closing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Tabulation of Results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Tabulate Results in a chart: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It must pass all the tests at a rate of at least 80%</a:t>
            </a:r>
          </a:p>
          <a:p>
            <a:pPr marL="0" indent="0"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458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1862138"/>
            <a:ext cx="79502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Report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930275" y="950913"/>
            <a:ext cx="7413625" cy="394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Individual Lab Report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Title page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Discussion topics in the manual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b="1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MUST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include spreadsheet with test results, standard, average, accuracy, and precision of each test</a:t>
            </a:r>
          </a:p>
          <a:p>
            <a:pPr marL="0" indent="0"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930275" y="950913"/>
            <a:ext cx="7413625" cy="394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Team presentation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Follow “Your Assignment” guidelines on EG Manual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Include photos of robot </a:t>
            </a:r>
          </a:p>
          <a:p>
            <a:pPr marL="91440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will assist with digital camera if needed</a:t>
            </a:r>
          </a:p>
          <a:p>
            <a:pPr marL="0" indent="0">
              <a:spcBef>
                <a:spcPts val="1200"/>
              </a:spcBef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Closing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28027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Share tasks – one team member to program; another to build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Have all original data signed by 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Remember to submit all work electronically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Submit testing paper to TA at beginning of next lab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Disassemble robot and sort parts into the </a:t>
            </a:r>
            <a:r>
              <a:rPr lang="en-US" altLang="en-US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kits </a:t>
            </a: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Return all unused materials to 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Objectives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950913"/>
            <a:ext cx="7413625" cy="389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Build a robot and test it against the EG standards for accuracy and precision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Demonstrate the importance of product evaluation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Disassemble the robot and make quality improvements to the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Design Analysis</a:t>
            </a: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476250" y="1006475"/>
            <a:ext cx="8229600" cy="384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Engineers perform prototype testing </a:t>
            </a:r>
          </a:p>
          <a:p>
            <a:pPr marL="914400" indent="-4572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Look for improvement suggestions</a:t>
            </a:r>
          </a:p>
          <a:p>
            <a:pPr marL="914400" indent="-4572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Continuously improves product quality</a:t>
            </a:r>
          </a:p>
          <a:p>
            <a:pPr marL="457200" indent="-401638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Tests are performed to a company standard </a:t>
            </a:r>
          </a:p>
          <a:p>
            <a:pPr marL="914400" indent="-401638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If the standard is met, the product is acceptable</a:t>
            </a:r>
          </a:p>
          <a:p>
            <a:pPr marL="914400" indent="-401638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If standard not met, product may be redesigned or withdrawn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Accuracy &amp; Precision</a:t>
            </a:r>
          </a:p>
        </p:txBody>
      </p:sp>
      <p:sp>
        <p:nvSpPr>
          <p:cNvPr id="9219" name="Rectangle 1"/>
          <p:cNvSpPr>
            <a:spLocks noChangeArrowheads="1"/>
          </p:cNvSpPr>
          <p:nvPr/>
        </p:nvSpPr>
        <p:spPr bwMode="auto">
          <a:xfrm>
            <a:off x="950913" y="1192213"/>
            <a:ext cx="7297737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465138" indent="-465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Accuracy: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Comparison of the average of the results to the standard</a:t>
            </a:r>
          </a:p>
          <a:p>
            <a:pPr lvl="3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Precision: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Repeatability of the results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How close are the results to each other?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Accuracy &amp; Precision</a:t>
            </a:r>
          </a:p>
        </p:txBody>
      </p:sp>
      <p:grpSp>
        <p:nvGrpSpPr>
          <p:cNvPr id="10243" name="Group 45"/>
          <p:cNvGrpSpPr>
            <a:grpSpLocks/>
          </p:cNvGrpSpPr>
          <p:nvPr/>
        </p:nvGrpSpPr>
        <p:grpSpPr bwMode="auto">
          <a:xfrm>
            <a:off x="4722813" y="974725"/>
            <a:ext cx="4194175" cy="1655763"/>
            <a:chOff x="2928" y="912"/>
            <a:chExt cx="2496" cy="1152"/>
          </a:xfrm>
        </p:grpSpPr>
        <p:grpSp>
          <p:nvGrpSpPr>
            <p:cNvPr id="10276" name="Group 42"/>
            <p:cNvGrpSpPr>
              <a:grpSpLocks/>
            </p:cNvGrpSpPr>
            <p:nvPr/>
          </p:nvGrpSpPr>
          <p:grpSpPr bwMode="auto">
            <a:xfrm>
              <a:off x="2928" y="912"/>
              <a:ext cx="1536" cy="1152"/>
              <a:chOff x="2928" y="912"/>
              <a:chExt cx="1536" cy="1152"/>
            </a:xfrm>
          </p:grpSpPr>
          <p:pic>
            <p:nvPicPr>
              <p:cNvPr id="10278" name="Picture 1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3888" y="912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10279" name="Group 7"/>
              <p:cNvGrpSpPr>
                <a:grpSpLocks/>
              </p:cNvGrpSpPr>
              <p:nvPr/>
            </p:nvGrpSpPr>
            <p:grpSpPr bwMode="auto">
              <a:xfrm>
                <a:off x="2928" y="960"/>
                <a:ext cx="1104" cy="1104"/>
                <a:chOff x="2208" y="2832"/>
                <a:chExt cx="1104" cy="1104"/>
              </a:xfrm>
            </p:grpSpPr>
            <p:sp>
              <p:nvSpPr>
                <p:cNvPr id="10282" name="Oval 8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10283" name="Oval 9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10284" name="AutoShape 10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T0" fmla="*/ 312 w 21600"/>
                    <a:gd name="T1" fmla="*/ 0 h 21600"/>
                    <a:gd name="T2" fmla="*/ 91 w 21600"/>
                    <a:gd name="T3" fmla="*/ 91 h 21600"/>
                    <a:gd name="T4" fmla="*/ 0 w 21600"/>
                    <a:gd name="T5" fmla="*/ 312 h 21600"/>
                    <a:gd name="T6" fmla="*/ 91 w 21600"/>
                    <a:gd name="T7" fmla="*/ 533 h 21600"/>
                    <a:gd name="T8" fmla="*/ 312 w 21600"/>
                    <a:gd name="T9" fmla="*/ 624 h 21600"/>
                    <a:gd name="T10" fmla="*/ 533 w 21600"/>
                    <a:gd name="T11" fmla="*/ 533 h 21600"/>
                    <a:gd name="T12" fmla="*/ 624 w 21600"/>
                    <a:gd name="T13" fmla="*/ 312 h 21600"/>
                    <a:gd name="T14" fmla="*/ 533 w 21600"/>
                    <a:gd name="T15" fmla="*/ 91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50 w 21600"/>
                    <a:gd name="T25" fmla="*/ 3150 h 21600"/>
                    <a:gd name="T26" fmla="*/ 18450 w 21600"/>
                    <a:gd name="T27" fmla="*/ 18450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85" name="AutoShape 11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T0" fmla="*/ 552 w 21600"/>
                    <a:gd name="T1" fmla="*/ 0 h 21600"/>
                    <a:gd name="T2" fmla="*/ 162 w 21600"/>
                    <a:gd name="T3" fmla="*/ 162 h 21600"/>
                    <a:gd name="T4" fmla="*/ 0 w 21600"/>
                    <a:gd name="T5" fmla="*/ 552 h 21600"/>
                    <a:gd name="T6" fmla="*/ 162 w 21600"/>
                    <a:gd name="T7" fmla="*/ 942 h 21600"/>
                    <a:gd name="T8" fmla="*/ 552 w 21600"/>
                    <a:gd name="T9" fmla="*/ 1104 h 21600"/>
                    <a:gd name="T10" fmla="*/ 942 w 21600"/>
                    <a:gd name="T11" fmla="*/ 942 h 21600"/>
                    <a:gd name="T12" fmla="*/ 1104 w 21600"/>
                    <a:gd name="T13" fmla="*/ 552 h 21600"/>
                    <a:gd name="T14" fmla="*/ 942 w 21600"/>
                    <a:gd name="T15" fmla="*/ 162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70 w 21600"/>
                    <a:gd name="T25" fmla="*/ 3170 h 21600"/>
                    <a:gd name="T26" fmla="*/ 18430 w 21600"/>
                    <a:gd name="T27" fmla="*/ 18430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10280" name="Picture 13" descr="dart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99" t="2000" r="86000" b="88667"/>
              <a:stretch>
                <a:fillRect/>
              </a:stretch>
            </p:blipFill>
            <p:spPr bwMode="auto">
              <a:xfrm>
                <a:off x="3408" y="1008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81" name="Picture 14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2928" y="1152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277" name="Text Box 30"/>
            <p:cNvSpPr txBox="1">
              <a:spLocks noChangeArrowheads="1"/>
            </p:cNvSpPr>
            <p:nvPr/>
          </p:nvSpPr>
          <p:spPr bwMode="auto">
            <a:xfrm>
              <a:off x="4080" y="1248"/>
              <a:ext cx="1344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3600">
                  <a:solidFill>
                    <a:schemeClr val="folHlink"/>
                  </a:solidFill>
                </a:rPr>
                <a:t>Accurate</a:t>
              </a:r>
              <a:endParaRPr lang="en-US" altLang="en-US" sz="3600">
                <a:solidFill>
                  <a:srgbClr val="FF3300"/>
                </a:solidFill>
              </a:endParaRPr>
            </a:p>
            <a:p>
              <a:r>
                <a:rPr lang="en-US" altLang="en-US" sz="3600">
                  <a:solidFill>
                    <a:srgbClr val="FF0000"/>
                  </a:solidFill>
                </a:rPr>
                <a:t>Imprecise</a:t>
              </a:r>
              <a:endParaRPr lang="en-US" altLang="en-US" sz="3600">
                <a:solidFill>
                  <a:srgbClr val="FF3300"/>
                </a:solidFill>
              </a:endParaRPr>
            </a:p>
          </p:txBody>
        </p:sp>
      </p:grpSp>
      <p:grpSp>
        <p:nvGrpSpPr>
          <p:cNvPr id="10244" name="Group 47"/>
          <p:cNvGrpSpPr>
            <a:grpSpLocks/>
          </p:cNvGrpSpPr>
          <p:nvPr/>
        </p:nvGrpSpPr>
        <p:grpSpPr bwMode="auto">
          <a:xfrm>
            <a:off x="3979863" y="2854325"/>
            <a:ext cx="5241925" cy="2138363"/>
            <a:chOff x="2496" y="2064"/>
            <a:chExt cx="3120" cy="1488"/>
          </a:xfrm>
        </p:grpSpPr>
        <p:grpSp>
          <p:nvGrpSpPr>
            <p:cNvPr id="10266" name="Group 43"/>
            <p:cNvGrpSpPr>
              <a:grpSpLocks/>
            </p:cNvGrpSpPr>
            <p:nvPr/>
          </p:nvGrpSpPr>
          <p:grpSpPr bwMode="auto">
            <a:xfrm>
              <a:off x="2496" y="2064"/>
              <a:ext cx="1728" cy="1488"/>
              <a:chOff x="2496" y="2064"/>
              <a:chExt cx="1728" cy="1488"/>
            </a:xfrm>
          </p:grpSpPr>
          <p:grpSp>
            <p:nvGrpSpPr>
              <p:cNvPr id="10268" name="Group 18"/>
              <p:cNvGrpSpPr>
                <a:grpSpLocks/>
              </p:cNvGrpSpPr>
              <p:nvPr/>
            </p:nvGrpSpPr>
            <p:grpSpPr bwMode="auto">
              <a:xfrm>
                <a:off x="2928" y="2448"/>
                <a:ext cx="1104" cy="1104"/>
                <a:chOff x="2208" y="2832"/>
                <a:chExt cx="1104" cy="1104"/>
              </a:xfrm>
            </p:grpSpPr>
            <p:sp>
              <p:nvSpPr>
                <p:cNvPr id="10272" name="Oval 16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10273" name="Oval 17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10274" name="AutoShape 18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T0" fmla="*/ 312 w 21600"/>
                    <a:gd name="T1" fmla="*/ 0 h 21600"/>
                    <a:gd name="T2" fmla="*/ 91 w 21600"/>
                    <a:gd name="T3" fmla="*/ 91 h 21600"/>
                    <a:gd name="T4" fmla="*/ 0 w 21600"/>
                    <a:gd name="T5" fmla="*/ 312 h 21600"/>
                    <a:gd name="T6" fmla="*/ 91 w 21600"/>
                    <a:gd name="T7" fmla="*/ 533 h 21600"/>
                    <a:gd name="T8" fmla="*/ 312 w 21600"/>
                    <a:gd name="T9" fmla="*/ 624 h 21600"/>
                    <a:gd name="T10" fmla="*/ 533 w 21600"/>
                    <a:gd name="T11" fmla="*/ 533 h 21600"/>
                    <a:gd name="T12" fmla="*/ 624 w 21600"/>
                    <a:gd name="T13" fmla="*/ 312 h 21600"/>
                    <a:gd name="T14" fmla="*/ 533 w 21600"/>
                    <a:gd name="T15" fmla="*/ 91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50 w 21600"/>
                    <a:gd name="T25" fmla="*/ 3150 h 21600"/>
                    <a:gd name="T26" fmla="*/ 18450 w 21600"/>
                    <a:gd name="T27" fmla="*/ 18450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75" name="AutoShape 19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T0" fmla="*/ 552 w 21600"/>
                    <a:gd name="T1" fmla="*/ 0 h 21600"/>
                    <a:gd name="T2" fmla="*/ 162 w 21600"/>
                    <a:gd name="T3" fmla="*/ 162 h 21600"/>
                    <a:gd name="T4" fmla="*/ 0 w 21600"/>
                    <a:gd name="T5" fmla="*/ 552 h 21600"/>
                    <a:gd name="T6" fmla="*/ 162 w 21600"/>
                    <a:gd name="T7" fmla="*/ 942 h 21600"/>
                    <a:gd name="T8" fmla="*/ 552 w 21600"/>
                    <a:gd name="T9" fmla="*/ 1104 h 21600"/>
                    <a:gd name="T10" fmla="*/ 942 w 21600"/>
                    <a:gd name="T11" fmla="*/ 942 h 21600"/>
                    <a:gd name="T12" fmla="*/ 1104 w 21600"/>
                    <a:gd name="T13" fmla="*/ 552 h 21600"/>
                    <a:gd name="T14" fmla="*/ 942 w 21600"/>
                    <a:gd name="T15" fmla="*/ 162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70 w 21600"/>
                    <a:gd name="T25" fmla="*/ 3170 h 21600"/>
                    <a:gd name="T26" fmla="*/ 18430 w 21600"/>
                    <a:gd name="T27" fmla="*/ 18430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10269" name="Picture 20" descr="dart2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999" t="2000" r="86000" b="88667"/>
              <a:stretch>
                <a:fillRect/>
              </a:stretch>
            </p:blipFill>
            <p:spPr bwMode="auto">
              <a:xfrm>
                <a:off x="3168" y="2304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70" name="Picture 21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2496" y="2112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71" name="Picture 2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3648" y="2064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267" name="Text Box 31"/>
            <p:cNvSpPr txBox="1">
              <a:spLocks noChangeArrowheads="1"/>
            </p:cNvSpPr>
            <p:nvPr/>
          </p:nvSpPr>
          <p:spPr bwMode="auto">
            <a:xfrm>
              <a:off x="4080" y="2754"/>
              <a:ext cx="1536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3600">
                  <a:solidFill>
                    <a:srgbClr val="FF0000"/>
                  </a:solidFill>
                </a:rPr>
                <a:t>Inaccurate</a:t>
              </a:r>
            </a:p>
            <a:p>
              <a:r>
                <a:rPr lang="en-US" altLang="en-US" sz="3600">
                  <a:solidFill>
                    <a:srgbClr val="FF0000"/>
                  </a:solidFill>
                </a:rPr>
                <a:t>Imprecise</a:t>
              </a:r>
            </a:p>
          </p:txBody>
        </p:sp>
      </p:grpSp>
      <p:grpSp>
        <p:nvGrpSpPr>
          <p:cNvPr id="10245" name="Group 46"/>
          <p:cNvGrpSpPr>
            <a:grpSpLocks/>
          </p:cNvGrpSpPr>
          <p:nvPr/>
        </p:nvGrpSpPr>
        <p:grpSpPr bwMode="auto">
          <a:xfrm>
            <a:off x="361950" y="2949575"/>
            <a:ext cx="4516438" cy="2043113"/>
            <a:chOff x="192" y="2131"/>
            <a:chExt cx="2688" cy="1421"/>
          </a:xfrm>
        </p:grpSpPr>
        <p:sp>
          <p:nvSpPr>
            <p:cNvPr id="10257" name="Text Box 29"/>
            <p:cNvSpPr txBox="1">
              <a:spLocks noChangeArrowheads="1"/>
            </p:cNvSpPr>
            <p:nvPr/>
          </p:nvSpPr>
          <p:spPr bwMode="auto">
            <a:xfrm>
              <a:off x="1344" y="2754"/>
              <a:ext cx="1536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3600">
                  <a:solidFill>
                    <a:srgbClr val="FF0000"/>
                  </a:solidFill>
                </a:rPr>
                <a:t>Inaccurate</a:t>
              </a:r>
              <a:endParaRPr lang="en-US" altLang="en-US" sz="3600">
                <a:solidFill>
                  <a:srgbClr val="FF3300"/>
                </a:solidFill>
              </a:endParaRPr>
            </a:p>
            <a:p>
              <a:r>
                <a:rPr lang="en-US" altLang="en-US" sz="3600">
                  <a:solidFill>
                    <a:schemeClr val="folHlink"/>
                  </a:solidFill>
                </a:rPr>
                <a:t>Precise</a:t>
              </a:r>
              <a:endParaRPr lang="en-US" altLang="en-US" sz="3600">
                <a:solidFill>
                  <a:srgbClr val="FF3300"/>
                </a:solidFill>
              </a:endParaRPr>
            </a:p>
          </p:txBody>
        </p:sp>
        <p:grpSp>
          <p:nvGrpSpPr>
            <p:cNvPr id="10258" name="Group 40"/>
            <p:cNvGrpSpPr>
              <a:grpSpLocks/>
            </p:cNvGrpSpPr>
            <p:nvPr/>
          </p:nvGrpSpPr>
          <p:grpSpPr bwMode="auto">
            <a:xfrm>
              <a:off x="192" y="2131"/>
              <a:ext cx="1536" cy="1421"/>
              <a:chOff x="192" y="2131"/>
              <a:chExt cx="1536" cy="1421"/>
            </a:xfrm>
          </p:grpSpPr>
          <p:sp>
            <p:nvSpPr>
              <p:cNvPr id="10259" name="Oval 3"/>
              <p:cNvSpPr>
                <a:spLocks noChangeArrowheads="1"/>
              </p:cNvSpPr>
              <p:nvPr/>
            </p:nvSpPr>
            <p:spPr bwMode="auto">
              <a:xfrm>
                <a:off x="240" y="2496"/>
                <a:ext cx="1008" cy="100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260" name="Oval 4"/>
              <p:cNvSpPr>
                <a:spLocks noChangeArrowheads="1"/>
              </p:cNvSpPr>
              <p:nvPr/>
            </p:nvSpPr>
            <p:spPr bwMode="auto">
              <a:xfrm>
                <a:off x="672" y="2928"/>
                <a:ext cx="141" cy="14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261" name="AutoShape 5"/>
              <p:cNvSpPr>
                <a:spLocks noChangeArrowheads="1"/>
              </p:cNvSpPr>
              <p:nvPr/>
            </p:nvSpPr>
            <p:spPr bwMode="auto">
              <a:xfrm>
                <a:off x="432" y="2688"/>
                <a:ext cx="624" cy="624"/>
              </a:xfrm>
              <a:custGeom>
                <a:avLst/>
                <a:gdLst>
                  <a:gd name="T0" fmla="*/ 312 w 21600"/>
                  <a:gd name="T1" fmla="*/ 0 h 21600"/>
                  <a:gd name="T2" fmla="*/ 91 w 21600"/>
                  <a:gd name="T3" fmla="*/ 91 h 21600"/>
                  <a:gd name="T4" fmla="*/ 0 w 21600"/>
                  <a:gd name="T5" fmla="*/ 312 h 21600"/>
                  <a:gd name="T6" fmla="*/ 91 w 21600"/>
                  <a:gd name="T7" fmla="*/ 533 h 21600"/>
                  <a:gd name="T8" fmla="*/ 312 w 21600"/>
                  <a:gd name="T9" fmla="*/ 624 h 21600"/>
                  <a:gd name="T10" fmla="*/ 533 w 21600"/>
                  <a:gd name="T11" fmla="*/ 533 h 21600"/>
                  <a:gd name="T12" fmla="*/ 624 w 21600"/>
                  <a:gd name="T13" fmla="*/ 312 h 21600"/>
                  <a:gd name="T14" fmla="*/ 533 w 21600"/>
                  <a:gd name="T15" fmla="*/ 91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0 w 21600"/>
                  <a:gd name="T25" fmla="*/ 3150 h 21600"/>
                  <a:gd name="T26" fmla="*/ 18450 w 21600"/>
                  <a:gd name="T27" fmla="*/ 1845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3857" y="10800"/>
                    </a:moveTo>
                    <a:cubicBezTo>
                      <a:pt x="3857" y="14635"/>
                      <a:pt x="6965" y="17743"/>
                      <a:pt x="10800" y="17743"/>
                    </a:cubicBezTo>
                    <a:cubicBezTo>
                      <a:pt x="14635" y="17743"/>
                      <a:pt x="17743" y="14635"/>
                      <a:pt x="17743" y="10800"/>
                    </a:cubicBezTo>
                    <a:cubicBezTo>
                      <a:pt x="17743" y="6965"/>
                      <a:pt x="14635" y="3857"/>
                      <a:pt x="10800" y="3857"/>
                    </a:cubicBezTo>
                    <a:cubicBezTo>
                      <a:pt x="6965" y="3857"/>
                      <a:pt x="3857" y="6965"/>
                      <a:pt x="3857" y="10800"/>
                    </a:cubicBez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2" name="AutoShape 6"/>
              <p:cNvSpPr>
                <a:spLocks noChangeArrowheads="1"/>
              </p:cNvSpPr>
              <p:nvPr/>
            </p:nvSpPr>
            <p:spPr bwMode="auto">
              <a:xfrm>
                <a:off x="192" y="2448"/>
                <a:ext cx="1104" cy="1104"/>
              </a:xfrm>
              <a:custGeom>
                <a:avLst/>
                <a:gdLst>
                  <a:gd name="T0" fmla="*/ 552 w 21600"/>
                  <a:gd name="T1" fmla="*/ 0 h 21600"/>
                  <a:gd name="T2" fmla="*/ 162 w 21600"/>
                  <a:gd name="T3" fmla="*/ 162 h 21600"/>
                  <a:gd name="T4" fmla="*/ 0 w 21600"/>
                  <a:gd name="T5" fmla="*/ 552 h 21600"/>
                  <a:gd name="T6" fmla="*/ 162 w 21600"/>
                  <a:gd name="T7" fmla="*/ 942 h 21600"/>
                  <a:gd name="T8" fmla="*/ 552 w 21600"/>
                  <a:gd name="T9" fmla="*/ 1104 h 21600"/>
                  <a:gd name="T10" fmla="*/ 942 w 21600"/>
                  <a:gd name="T11" fmla="*/ 942 h 21600"/>
                  <a:gd name="T12" fmla="*/ 1104 w 21600"/>
                  <a:gd name="T13" fmla="*/ 552 h 21600"/>
                  <a:gd name="T14" fmla="*/ 942 w 21600"/>
                  <a:gd name="T15" fmla="*/ 162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70 w 21600"/>
                  <a:gd name="T25" fmla="*/ 3170 h 21600"/>
                  <a:gd name="T26" fmla="*/ 18430 w 21600"/>
                  <a:gd name="T27" fmla="*/ 1843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288" y="10800"/>
                    </a:moveTo>
                    <a:cubicBezTo>
                      <a:pt x="2288" y="15501"/>
                      <a:pt x="6099" y="19312"/>
                      <a:pt x="10800" y="19312"/>
                    </a:cubicBezTo>
                    <a:cubicBezTo>
                      <a:pt x="15501" y="19312"/>
                      <a:pt x="19312" y="15501"/>
                      <a:pt x="19312" y="10800"/>
                    </a:cubicBezTo>
                    <a:cubicBezTo>
                      <a:pt x="19312" y="6099"/>
                      <a:pt x="15501" y="2288"/>
                      <a:pt x="10800" y="2288"/>
                    </a:cubicBezTo>
                    <a:cubicBezTo>
                      <a:pt x="6099" y="2288"/>
                      <a:pt x="2288" y="6099"/>
                      <a:pt x="2288" y="10800"/>
                    </a:cubicBez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pic>
            <p:nvPicPr>
              <p:cNvPr id="10263" name="Picture 32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1008" y="2131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4" name="Picture 33" descr="dartg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6885" b="50000"/>
              <a:stretch>
                <a:fillRect/>
              </a:stretch>
            </p:blipFill>
            <p:spPr bwMode="auto">
              <a:xfrm>
                <a:off x="912" y="2176"/>
                <a:ext cx="768" cy="6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5" name="Picture 34" descr="darty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999" t="12000" r="71001" b="76668"/>
              <a:stretch>
                <a:fillRect/>
              </a:stretch>
            </p:blipFill>
            <p:spPr bwMode="auto">
              <a:xfrm>
                <a:off x="1104" y="2400"/>
                <a:ext cx="624" cy="3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0246" name="Group 44"/>
          <p:cNvGrpSpPr>
            <a:grpSpLocks/>
          </p:cNvGrpSpPr>
          <p:nvPr/>
        </p:nvGrpSpPr>
        <p:grpSpPr bwMode="auto">
          <a:xfrm>
            <a:off x="388938" y="1119188"/>
            <a:ext cx="4032250" cy="1587500"/>
            <a:chOff x="192" y="960"/>
            <a:chExt cx="2400" cy="1104"/>
          </a:xfrm>
        </p:grpSpPr>
        <p:sp>
          <p:nvSpPr>
            <p:cNvPr id="10247" name="Text Box 28"/>
            <p:cNvSpPr txBox="1">
              <a:spLocks noChangeArrowheads="1"/>
            </p:cNvSpPr>
            <p:nvPr/>
          </p:nvSpPr>
          <p:spPr bwMode="auto">
            <a:xfrm>
              <a:off x="1344" y="1248"/>
              <a:ext cx="1248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sz="3600">
                  <a:solidFill>
                    <a:schemeClr val="folHlink"/>
                  </a:solidFill>
                </a:rPr>
                <a:t>Accurate</a:t>
              </a:r>
            </a:p>
            <a:p>
              <a:r>
                <a:rPr lang="en-US" altLang="en-US" sz="3600">
                  <a:solidFill>
                    <a:schemeClr val="folHlink"/>
                  </a:solidFill>
                </a:rPr>
                <a:t>Precise</a:t>
              </a:r>
            </a:p>
          </p:txBody>
        </p:sp>
        <p:grpSp>
          <p:nvGrpSpPr>
            <p:cNvPr id="10248" name="Group 41"/>
            <p:cNvGrpSpPr>
              <a:grpSpLocks/>
            </p:cNvGrpSpPr>
            <p:nvPr/>
          </p:nvGrpSpPr>
          <p:grpSpPr bwMode="auto">
            <a:xfrm>
              <a:off x="192" y="960"/>
              <a:ext cx="1150" cy="1104"/>
              <a:chOff x="192" y="960"/>
              <a:chExt cx="1150" cy="1104"/>
            </a:xfrm>
          </p:grpSpPr>
          <p:grpSp>
            <p:nvGrpSpPr>
              <p:cNvPr id="10249" name="Group 23"/>
              <p:cNvGrpSpPr>
                <a:grpSpLocks/>
              </p:cNvGrpSpPr>
              <p:nvPr/>
            </p:nvGrpSpPr>
            <p:grpSpPr bwMode="auto">
              <a:xfrm>
                <a:off x="192" y="960"/>
                <a:ext cx="1104" cy="1104"/>
                <a:chOff x="2208" y="2832"/>
                <a:chExt cx="1104" cy="1104"/>
              </a:xfrm>
            </p:grpSpPr>
            <p:sp>
              <p:nvSpPr>
                <p:cNvPr id="10253" name="Oval 24"/>
                <p:cNvSpPr>
                  <a:spLocks noChangeArrowheads="1"/>
                </p:cNvSpPr>
                <p:nvPr/>
              </p:nvSpPr>
              <p:spPr bwMode="auto">
                <a:xfrm>
                  <a:off x="2256" y="2880"/>
                  <a:ext cx="1008" cy="1008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10254" name="Oval 25"/>
                <p:cNvSpPr>
                  <a:spLocks noChangeArrowheads="1"/>
                </p:cNvSpPr>
                <p:nvPr/>
              </p:nvSpPr>
              <p:spPr bwMode="auto">
                <a:xfrm>
                  <a:off x="2688" y="3312"/>
                  <a:ext cx="141" cy="14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10255" name="AutoShape 26"/>
                <p:cNvSpPr>
                  <a:spLocks noChangeArrowheads="1"/>
                </p:cNvSpPr>
                <p:nvPr/>
              </p:nvSpPr>
              <p:spPr bwMode="auto">
                <a:xfrm>
                  <a:off x="2448" y="3072"/>
                  <a:ext cx="624" cy="624"/>
                </a:xfrm>
                <a:custGeom>
                  <a:avLst/>
                  <a:gdLst>
                    <a:gd name="T0" fmla="*/ 312 w 21600"/>
                    <a:gd name="T1" fmla="*/ 0 h 21600"/>
                    <a:gd name="T2" fmla="*/ 91 w 21600"/>
                    <a:gd name="T3" fmla="*/ 91 h 21600"/>
                    <a:gd name="T4" fmla="*/ 0 w 21600"/>
                    <a:gd name="T5" fmla="*/ 312 h 21600"/>
                    <a:gd name="T6" fmla="*/ 91 w 21600"/>
                    <a:gd name="T7" fmla="*/ 533 h 21600"/>
                    <a:gd name="T8" fmla="*/ 312 w 21600"/>
                    <a:gd name="T9" fmla="*/ 624 h 21600"/>
                    <a:gd name="T10" fmla="*/ 533 w 21600"/>
                    <a:gd name="T11" fmla="*/ 533 h 21600"/>
                    <a:gd name="T12" fmla="*/ 624 w 21600"/>
                    <a:gd name="T13" fmla="*/ 312 h 21600"/>
                    <a:gd name="T14" fmla="*/ 533 w 21600"/>
                    <a:gd name="T15" fmla="*/ 91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50 w 21600"/>
                    <a:gd name="T25" fmla="*/ 3150 h 21600"/>
                    <a:gd name="T26" fmla="*/ 18450 w 21600"/>
                    <a:gd name="T27" fmla="*/ 18450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857" y="10800"/>
                      </a:moveTo>
                      <a:cubicBezTo>
                        <a:pt x="3857" y="14635"/>
                        <a:pt x="6965" y="17743"/>
                        <a:pt x="10800" y="17743"/>
                      </a:cubicBezTo>
                      <a:cubicBezTo>
                        <a:pt x="14635" y="17743"/>
                        <a:pt x="17743" y="14635"/>
                        <a:pt x="17743" y="10800"/>
                      </a:cubicBezTo>
                      <a:cubicBezTo>
                        <a:pt x="17743" y="6965"/>
                        <a:pt x="14635" y="3857"/>
                        <a:pt x="10800" y="3857"/>
                      </a:cubicBezTo>
                      <a:cubicBezTo>
                        <a:pt x="6965" y="3857"/>
                        <a:pt x="3857" y="6965"/>
                        <a:pt x="3857" y="10800"/>
                      </a:cubicBez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6" name="AutoShape 27"/>
                <p:cNvSpPr>
                  <a:spLocks noChangeArrowheads="1"/>
                </p:cNvSpPr>
                <p:nvPr/>
              </p:nvSpPr>
              <p:spPr bwMode="auto">
                <a:xfrm>
                  <a:off x="2208" y="2832"/>
                  <a:ext cx="1104" cy="1104"/>
                </a:xfrm>
                <a:custGeom>
                  <a:avLst/>
                  <a:gdLst>
                    <a:gd name="T0" fmla="*/ 552 w 21600"/>
                    <a:gd name="T1" fmla="*/ 0 h 21600"/>
                    <a:gd name="T2" fmla="*/ 162 w 21600"/>
                    <a:gd name="T3" fmla="*/ 162 h 21600"/>
                    <a:gd name="T4" fmla="*/ 0 w 21600"/>
                    <a:gd name="T5" fmla="*/ 552 h 21600"/>
                    <a:gd name="T6" fmla="*/ 162 w 21600"/>
                    <a:gd name="T7" fmla="*/ 942 h 21600"/>
                    <a:gd name="T8" fmla="*/ 552 w 21600"/>
                    <a:gd name="T9" fmla="*/ 1104 h 21600"/>
                    <a:gd name="T10" fmla="*/ 942 w 21600"/>
                    <a:gd name="T11" fmla="*/ 942 h 21600"/>
                    <a:gd name="T12" fmla="*/ 1104 w 21600"/>
                    <a:gd name="T13" fmla="*/ 552 h 21600"/>
                    <a:gd name="T14" fmla="*/ 942 w 21600"/>
                    <a:gd name="T15" fmla="*/ 162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70 w 21600"/>
                    <a:gd name="T25" fmla="*/ 3170 h 21600"/>
                    <a:gd name="T26" fmla="*/ 18430 w 21600"/>
                    <a:gd name="T27" fmla="*/ 18430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2288" y="10800"/>
                      </a:moveTo>
                      <a:cubicBezTo>
                        <a:pt x="2288" y="15501"/>
                        <a:pt x="6099" y="19312"/>
                        <a:pt x="10800" y="19312"/>
                      </a:cubicBezTo>
                      <a:cubicBezTo>
                        <a:pt x="15501" y="19312"/>
                        <a:pt x="19312" y="15501"/>
                        <a:pt x="19312" y="10800"/>
                      </a:cubicBezTo>
                      <a:cubicBezTo>
                        <a:pt x="19312" y="6099"/>
                        <a:pt x="15501" y="2288"/>
                        <a:pt x="10800" y="2288"/>
                      </a:cubicBezTo>
                      <a:cubicBezTo>
                        <a:pt x="6099" y="2288"/>
                        <a:pt x="2288" y="6099"/>
                        <a:pt x="2288" y="10800"/>
                      </a:cubicBez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pic>
            <p:nvPicPr>
              <p:cNvPr id="10250" name="Picture 35" descr="dart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001" t="2000" r="86000" b="88667"/>
              <a:stretch>
                <a:fillRect/>
              </a:stretch>
            </p:blipFill>
            <p:spPr bwMode="auto">
              <a:xfrm>
                <a:off x="624" y="979"/>
                <a:ext cx="57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1" name="Picture 36" descr="dartg"/>
              <p:cNvPicPr>
                <a:picLocks noChangeAspect="1" noChangeArrowheads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6885" b="50000"/>
              <a:stretch>
                <a:fillRect/>
              </a:stretch>
            </p:blipFill>
            <p:spPr bwMode="auto">
              <a:xfrm>
                <a:off x="528" y="1024"/>
                <a:ext cx="768" cy="6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52" name="Picture 37" descr="darty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5002" t="12001" r="71049" b="76649"/>
              <a:stretch>
                <a:fillRect/>
              </a:stretch>
            </p:blipFill>
            <p:spPr bwMode="auto">
              <a:xfrm>
                <a:off x="720" y="1248"/>
                <a:ext cx="622" cy="3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Accuracy &amp; Precision</a:t>
            </a:r>
          </a:p>
        </p:txBody>
      </p:sp>
      <p:sp>
        <p:nvSpPr>
          <p:cNvPr id="11267" name="TextBox 9"/>
          <p:cNvSpPr>
            <a:spLocks noChangeArrowheads="1"/>
          </p:cNvSpPr>
          <p:nvPr/>
        </p:nvSpPr>
        <p:spPr bwMode="auto">
          <a:xfrm>
            <a:off x="4197350" y="3582988"/>
            <a:ext cx="4495800" cy="112395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28575">
            <a:solidFill>
              <a:srgbClr val="FFFFFF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solidFill>
                  <a:srgbClr val="FFFFFF"/>
                </a:solidFill>
                <a:latin typeface="Cambria Math" panose="02040503050406030204" pitchFamily="18" charset="0"/>
              </a:rPr>
              <a:t>    Distance test 		B=0.0972</a:t>
            </a:r>
          </a:p>
          <a:p>
            <a:r>
              <a:rPr lang="en-US" altLang="en-US" sz="2000">
                <a:solidFill>
                  <a:srgbClr val="FFFFFF"/>
                </a:solidFill>
                <a:latin typeface="Cambria Math" panose="02040503050406030204" pitchFamily="18" charset="0"/>
              </a:rPr>
              <a:t>    Angle of Deviation test 	B=0.0323</a:t>
            </a:r>
          </a:p>
          <a:p>
            <a:r>
              <a:rPr lang="en-US" altLang="en-US" sz="2000">
                <a:solidFill>
                  <a:srgbClr val="FFFFFF"/>
                </a:solidFill>
                <a:latin typeface="Cambria Math" panose="02040503050406030204" pitchFamily="18" charset="0"/>
              </a:rPr>
              <a:t>    </a:t>
            </a:r>
          </a:p>
        </p:txBody>
      </p:sp>
      <p:sp>
        <p:nvSpPr>
          <p:cNvPr id="11268" name="TextBox 10"/>
          <p:cNvSpPr>
            <a:spLocks noChangeArrowheads="1"/>
          </p:cNvSpPr>
          <p:nvPr/>
        </p:nvSpPr>
        <p:spPr bwMode="auto">
          <a:xfrm>
            <a:off x="5440363" y="1690688"/>
            <a:ext cx="3200400" cy="112395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28575">
            <a:solidFill>
              <a:srgbClr val="FFFFFF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i="1">
                <a:solidFill>
                  <a:srgbClr val="FFFFFF"/>
                </a:solidFill>
                <a:latin typeface="Cambria Math" panose="02040503050406030204" pitchFamily="18" charset="0"/>
              </a:rPr>
              <a:t>%Acc </a:t>
            </a:r>
            <a:r>
              <a:rPr lang="en-US" altLang="en-US" sz="2000">
                <a:solidFill>
                  <a:srgbClr val="FFFFFF"/>
                </a:solidFill>
                <a:latin typeface="Cambria Math" panose="02040503050406030204" pitchFamily="18" charset="0"/>
              </a:rPr>
              <a:t>= Percent Accuracy</a:t>
            </a:r>
            <a:br>
              <a:rPr lang="en-US" altLang="en-US" sz="2000">
                <a:solidFill>
                  <a:srgbClr val="FFFFFF"/>
                </a:solidFill>
                <a:latin typeface="Cambria Math" panose="02040503050406030204" pitchFamily="18" charset="0"/>
              </a:rPr>
            </a:br>
            <a:r>
              <a:rPr lang="en-US" altLang="en-US" sz="2000" i="1">
                <a:solidFill>
                  <a:srgbClr val="FFFFFF"/>
                </a:solidFill>
                <a:latin typeface="Cambria Math" panose="02040503050406030204" pitchFamily="18" charset="0"/>
              </a:rPr>
              <a:t>P</a:t>
            </a:r>
            <a:r>
              <a:rPr lang="en-US" altLang="en-US" sz="2000" i="1" baseline="-25000">
                <a:solidFill>
                  <a:srgbClr val="FFFFFF"/>
                </a:solidFill>
                <a:latin typeface="Cambria Math" panose="02040503050406030204" pitchFamily="18" charset="0"/>
              </a:rPr>
              <a:t>s</a:t>
            </a:r>
            <a:r>
              <a:rPr lang="en-US" altLang="en-US" sz="2000">
                <a:solidFill>
                  <a:srgbClr val="FFFFFF"/>
                </a:solidFill>
                <a:latin typeface="Cambria Math" panose="02040503050406030204" pitchFamily="18" charset="0"/>
              </a:rPr>
              <a:t> = Standard Value</a:t>
            </a:r>
            <a:br>
              <a:rPr lang="en-US" altLang="en-US" sz="2000">
                <a:solidFill>
                  <a:srgbClr val="FFFFFF"/>
                </a:solidFill>
                <a:latin typeface="Cambria Math" panose="02040503050406030204" pitchFamily="18" charset="0"/>
              </a:rPr>
            </a:br>
            <a:r>
              <a:rPr lang="en-US" altLang="en-US" sz="2000" i="1">
                <a:solidFill>
                  <a:srgbClr val="FFFFFF"/>
                </a:solidFill>
                <a:latin typeface="Cambria Math" panose="02040503050406030204" pitchFamily="18" charset="0"/>
              </a:rPr>
              <a:t>A</a:t>
            </a:r>
            <a:r>
              <a:rPr lang="en-US" altLang="en-US" sz="2000" i="1" baseline="-25000">
                <a:solidFill>
                  <a:srgbClr val="FFFFFF"/>
                </a:solidFill>
                <a:latin typeface="Cambria Math" panose="02040503050406030204" pitchFamily="18" charset="0"/>
              </a:rPr>
              <a:t>p</a:t>
            </a:r>
            <a:r>
              <a:rPr lang="en-US" altLang="en-US" sz="2000">
                <a:solidFill>
                  <a:srgbClr val="FFFFFF"/>
                </a:solidFill>
                <a:latin typeface="Cambria Math" panose="02040503050406030204" pitchFamily="18" charset="0"/>
              </a:rPr>
              <a:t> = Value Measured</a:t>
            </a:r>
          </a:p>
        </p:txBody>
      </p:sp>
      <p:sp>
        <p:nvSpPr>
          <p:cNvPr id="11269" name="TextBox 11"/>
          <p:cNvSpPr>
            <a:spLocks noChangeArrowheads="1"/>
          </p:cNvSpPr>
          <p:nvPr/>
        </p:nvSpPr>
        <p:spPr bwMode="auto">
          <a:xfrm>
            <a:off x="615950" y="3201988"/>
            <a:ext cx="3733800" cy="112395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28575">
            <a:solidFill>
              <a:srgbClr val="FFFFFF"/>
            </a:solidFill>
            <a:round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i="1">
                <a:solidFill>
                  <a:srgbClr val="FFFFFF"/>
                </a:solidFill>
                <a:latin typeface="Cambria Math" panose="02040503050406030204" pitchFamily="18" charset="0"/>
              </a:rPr>
              <a:t>%Prec </a:t>
            </a:r>
            <a:r>
              <a:rPr lang="en-US" altLang="en-US" sz="2000">
                <a:solidFill>
                  <a:srgbClr val="FFFFFF"/>
                </a:solidFill>
                <a:latin typeface="Cambria Math" panose="02040503050406030204" pitchFamily="18" charset="0"/>
              </a:rPr>
              <a:t>= Percent Precision</a:t>
            </a:r>
            <a:br>
              <a:rPr lang="en-US" altLang="en-US" sz="2000">
                <a:solidFill>
                  <a:srgbClr val="FFFFFF"/>
                </a:solidFill>
                <a:latin typeface="Cambria Math" panose="02040503050406030204" pitchFamily="18" charset="0"/>
              </a:rPr>
            </a:br>
            <a:r>
              <a:rPr lang="en-US" altLang="en-US" sz="2000" i="1">
                <a:solidFill>
                  <a:srgbClr val="FFFFFF"/>
                </a:solidFill>
                <a:latin typeface="Cambria Math" panose="02040503050406030204" pitchFamily="18" charset="0"/>
              </a:rPr>
              <a:t>B </a:t>
            </a:r>
            <a:r>
              <a:rPr lang="en-US" altLang="en-US" sz="2000">
                <a:solidFill>
                  <a:srgbClr val="FFFFFF"/>
                </a:solidFill>
                <a:latin typeface="Cambria Math" panose="02040503050406030204" pitchFamily="18" charset="0"/>
              </a:rPr>
              <a:t>= Exponential Decay Factor</a:t>
            </a:r>
            <a:br>
              <a:rPr lang="en-US" altLang="en-US" sz="2000">
                <a:solidFill>
                  <a:srgbClr val="FFFFFF"/>
                </a:solidFill>
                <a:latin typeface="Cambria Math" panose="02040503050406030204" pitchFamily="18" charset="0"/>
              </a:rPr>
            </a:br>
            <a:r>
              <a:rPr lang="en-US" altLang="en-US" sz="2000" i="1">
                <a:solidFill>
                  <a:srgbClr val="FFFFFF"/>
                </a:solidFill>
                <a:latin typeface="Cambria Math" panose="02040503050406030204" pitchFamily="18" charset="0"/>
              </a:rPr>
              <a:t>P </a:t>
            </a:r>
            <a:r>
              <a:rPr lang="en-US" altLang="en-US" sz="2000">
                <a:solidFill>
                  <a:srgbClr val="FFFFFF"/>
                </a:solidFill>
                <a:latin typeface="Cambria Math" panose="02040503050406030204" pitchFamily="18" charset="0"/>
              </a:rPr>
              <a:t>= Actual Precision</a:t>
            </a:r>
          </a:p>
        </p:txBody>
      </p:sp>
      <p:pic>
        <p:nvPicPr>
          <p:cNvPr id="13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3896" y="2668587"/>
            <a:ext cx="3762375" cy="647700"/>
          </a:xfrm>
          <a:prstGeom prst="roundRect">
            <a:avLst/>
          </a:prstGeom>
          <a:noFill/>
          <a:ln w="38100" cap="sq" cmpd="sng" algn="ctr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" y="928232"/>
            <a:ext cx="5105400" cy="11915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8100">
            <a:solidFill>
              <a:schemeClr val="tx1"/>
            </a:solidFill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Accuracy &amp; Precision</a:t>
            </a:r>
          </a:p>
        </p:txBody>
      </p:sp>
      <p:sp>
        <p:nvSpPr>
          <p:cNvPr id="13315" name="Rectangle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blipFill rotWithShape="0">
            <a:blip r:embed="rId2"/>
            <a:stretch>
              <a:fillRect l="-1166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Quality Improvement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Analyzing the design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Testing the design</a:t>
            </a:r>
          </a:p>
          <a:p>
            <a:pPr marL="914400"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Through physical or mathematical modeling or computer modeling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Does the robot perform to standard?</a:t>
            </a:r>
          </a:p>
          <a:p>
            <a:pPr marL="914400"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If no, what can be done to improve its functionality?</a:t>
            </a:r>
          </a:p>
          <a:p>
            <a:pPr marL="914400"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If yes, what can be done to improve its performance beyond the standard??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5853</TotalTime>
  <Words>672</Words>
  <Application>Microsoft Office PowerPoint</Application>
  <PresentationFormat>On-screen Show (16:9)</PresentationFormat>
  <Paragraphs>135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matthew</cp:lastModifiedBy>
  <cp:revision>56</cp:revision>
  <dcterms:created xsi:type="dcterms:W3CDTF">2013-09-03T13:03:01Z</dcterms:created>
  <dcterms:modified xsi:type="dcterms:W3CDTF">2015-01-25T19:38:25Z</dcterms:modified>
</cp:coreProperties>
</file>