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4" r:id="rId17"/>
    <p:sldId id="276" r:id="rId18"/>
    <p:sldId id="277" r:id="rId19"/>
    <p:sldId id="278" r:id="rId20"/>
    <p:sldId id="280" r:id="rId21"/>
    <p:sldId id="281" r:id="rId22"/>
    <p:sldId id="282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068C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572" y="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EC4E8-95F1-4BAF-9024-4DE4F8F5D4A5}" type="datetimeFigureOut">
              <a:rPr lang="en-US" smtClean="0"/>
              <a:t>9/21/2015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41DBA-AC74-4466-8E52-E461CACFA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002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EC4E8-95F1-4BAF-9024-4DE4F8F5D4A5}" type="datetimeFigureOut">
              <a:rPr lang="en-US" smtClean="0"/>
              <a:t>9/21/2015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41DBA-AC74-4466-8E52-E461CACFA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29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EC4E8-95F1-4BAF-9024-4DE4F8F5D4A5}" type="datetimeFigureOut">
              <a:rPr lang="en-US" smtClean="0"/>
              <a:t>9/21/2015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41DBA-AC74-4466-8E52-E461CACFA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483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EC4E8-95F1-4BAF-9024-4DE4F8F5D4A5}" type="datetimeFigureOut">
              <a:rPr lang="en-US" smtClean="0"/>
              <a:t>9/21/2015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41DBA-AC74-4466-8E52-E461CACFA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665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EC4E8-95F1-4BAF-9024-4DE4F8F5D4A5}" type="datetimeFigureOut">
              <a:rPr lang="en-US" smtClean="0"/>
              <a:t>9/21/2015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41DBA-AC74-4466-8E52-E461CACFA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395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EC4E8-95F1-4BAF-9024-4DE4F8F5D4A5}" type="datetimeFigureOut">
              <a:rPr lang="en-US" smtClean="0"/>
              <a:t>9/21/2015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41DBA-AC74-4466-8E52-E461CACFA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962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EC4E8-95F1-4BAF-9024-4DE4F8F5D4A5}" type="datetimeFigureOut">
              <a:rPr lang="en-US" smtClean="0"/>
              <a:t>9/21/2015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41DBA-AC74-4466-8E52-E461CACFA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70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EC4E8-95F1-4BAF-9024-4DE4F8F5D4A5}" type="datetimeFigureOut">
              <a:rPr lang="en-US" smtClean="0"/>
              <a:t>9/21/2015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41DBA-AC74-4466-8E52-E461CACFA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758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EC4E8-95F1-4BAF-9024-4DE4F8F5D4A5}" type="datetimeFigureOut">
              <a:rPr lang="en-US" smtClean="0"/>
              <a:t>9/21/2015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41DBA-AC74-4466-8E52-E461CACFA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078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EC4E8-95F1-4BAF-9024-4DE4F8F5D4A5}" type="datetimeFigureOut">
              <a:rPr lang="en-US" smtClean="0"/>
              <a:t>9/21/2015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41DBA-AC74-4466-8E52-E461CACFA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335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EC4E8-95F1-4BAF-9024-4DE4F8F5D4A5}" type="datetimeFigureOut">
              <a:rPr lang="en-US" smtClean="0"/>
              <a:t>9/21/2015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41DBA-AC74-4466-8E52-E461CACFA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341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EC4E8-95F1-4BAF-9024-4DE4F8F5D4A5}" type="datetimeFigureOut">
              <a:rPr lang="en-US" smtClean="0"/>
              <a:t>9/21/2015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41DBA-AC74-4466-8E52-E461CACFA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683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.png"/><Relationship Id="rId7" Type="http://schemas.openxmlformats.org/officeDocument/2006/relationships/image" Target="../media/image14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2.png"/><Relationship Id="rId4" Type="http://schemas.microsoft.com/office/2007/relationships/hdphoto" Target="../media/hdphoto1.wdp"/><Relationship Id="rId9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680424"/>
            <a:ext cx="12192000" cy="2387600"/>
          </a:xfrm>
        </p:spPr>
        <p:txBody>
          <a:bodyPr>
            <a:noAutofit/>
          </a:bodyPr>
          <a:lstStyle/>
          <a:p>
            <a:r>
              <a:rPr lang="en-US" sz="8800" b="1" dirty="0">
                <a:latin typeface="Arial" panose="020B0604020202020204" pitchFamily="34" charset="0"/>
                <a:cs typeface="Arial" panose="020B0604020202020204" pitchFamily="34" charset="0"/>
              </a:rPr>
              <a:t>Product Evaluation &amp;</a:t>
            </a:r>
            <a:br>
              <a:rPr lang="en-US" sz="8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800" b="1" dirty="0">
                <a:latin typeface="Arial" panose="020B0604020202020204" pitchFamily="34" charset="0"/>
                <a:cs typeface="Arial" panose="020B0604020202020204" pitchFamily="34" charset="0"/>
              </a:rPr>
              <a:t>Quality Improvement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6172200"/>
            <a:ext cx="12192000" cy="6858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11" name="Picture 10" descr="C:\Users\Rondell\Desktop\Benchmark A\EG newlogo v4 2048x789.png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140006" y="640080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491" y="6400800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 descr="C:\Users\Janine\Dropbox\Camera Uploads\2014-01-09 15.38.32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3696" y="3601321"/>
            <a:ext cx="2824734" cy="2119878"/>
          </a:xfrm>
          <a:prstGeom prst="rect">
            <a:avLst/>
          </a:prstGeom>
          <a:noFill/>
          <a:ln w="28575">
            <a:solidFill>
              <a:srgbClr val="57068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5" descr="C:\Users\Janine\Dropbox\Camera Uploads\2014-01-09 16.50.10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0977" y="3601322"/>
            <a:ext cx="2830046" cy="2119877"/>
          </a:xfrm>
          <a:prstGeom prst="rect">
            <a:avLst/>
          </a:prstGeom>
          <a:noFill/>
          <a:ln w="28575">
            <a:solidFill>
              <a:srgbClr val="57068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6" descr="C:\Users\Janine\Dropbox\Camera Uploads\2014-01-09 14.09.26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3570" y="3601321"/>
            <a:ext cx="2805253" cy="2103940"/>
          </a:xfrm>
          <a:prstGeom prst="rect">
            <a:avLst/>
          </a:prstGeom>
          <a:noFill/>
          <a:ln w="28575">
            <a:solidFill>
              <a:srgbClr val="57068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6418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73152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 bwMode="auto">
          <a:xfrm>
            <a:off x="4269316" y="1"/>
            <a:ext cx="3653367" cy="73151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anchor="ctr"/>
          <a:lstStyle>
            <a:lvl1pPr marL="0" indent="-342900" algn="r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1400" b="1" kern="1200" baseline="0">
                <a:solidFill>
                  <a:schemeClr val="bg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4572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9144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3716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18288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en-US" sz="4000" dirty="0">
                <a:solidFill>
                  <a:sysClr val="window" lastClr="FFFFFF"/>
                </a:solidFill>
                <a:latin typeface="Arial"/>
              </a:rPr>
              <a:t>Quality Improvement</a:t>
            </a:r>
          </a:p>
        </p:txBody>
      </p:sp>
      <p:sp>
        <p:nvSpPr>
          <p:cNvPr id="6" name="Text Placeholder 1"/>
          <p:cNvSpPr txBox="1">
            <a:spLocks/>
          </p:cNvSpPr>
          <p:nvPr/>
        </p:nvSpPr>
        <p:spPr>
          <a:xfrm>
            <a:off x="0" y="1230284"/>
            <a:ext cx="12192000" cy="4523971"/>
          </a:xfrm>
          <a:prstGeom prst="rect">
            <a:avLst/>
          </a:prstGeom>
        </p:spPr>
        <p:txBody>
          <a:bodyPr vert="horz" lIns="0" tIns="0" rIns="0" bIns="0" anchor="t"/>
          <a:lstStyle>
            <a:lvl1pPr marL="0" indent="-3429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2000" b="1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38225" indent="-5715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Analyzing the design</a:t>
            </a:r>
          </a:p>
          <a:p>
            <a:pPr marL="1038225" indent="-5715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Testing the design</a:t>
            </a:r>
          </a:p>
          <a:p>
            <a:pPr marL="1552575" lvl="1" indent="-457200" defTabSz="354013" eaLnBrk="1" fontAlgn="auto" hangingPunct="1">
              <a:spcAft>
                <a:spcPts val="600"/>
              </a:spcAft>
              <a:buSzPct val="150000"/>
              <a:defRPr/>
            </a:pPr>
            <a:r>
              <a:rPr lang="en-US" sz="30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Through physical or mathematical modeling or computer modeling</a:t>
            </a:r>
          </a:p>
          <a:p>
            <a:pPr marL="1038225" indent="-5715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Does the robot perform to standard?</a:t>
            </a:r>
          </a:p>
          <a:p>
            <a:pPr marL="1552575" lvl="1" indent="-457200" defTabSz="354013" eaLnBrk="1" fontAlgn="auto" hangingPunct="1">
              <a:spcAft>
                <a:spcPts val="600"/>
              </a:spcAft>
              <a:buSzPct val="150000"/>
              <a:defRPr/>
            </a:pPr>
            <a:r>
              <a:rPr lang="en-US" sz="30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If no, what can be done to improve its functionality?</a:t>
            </a:r>
          </a:p>
          <a:p>
            <a:pPr marL="1552575" lvl="1" indent="-457200" defTabSz="354013" eaLnBrk="1" fontAlgn="auto" hangingPunct="1">
              <a:spcAft>
                <a:spcPts val="600"/>
              </a:spcAft>
              <a:buSzPct val="150000"/>
              <a:defRPr/>
            </a:pPr>
            <a:r>
              <a:rPr lang="en-US" sz="30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If yes, what can be done to improve its performance beyond the standard??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172200"/>
            <a:ext cx="12192000" cy="6858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8" name="Picture 7" descr="C:\Users\Rondell\Desktop\Benchmark A\EG newlogo v4 2048x789.png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140006" y="640080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491" y="6400800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6166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73152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 bwMode="auto">
          <a:xfrm>
            <a:off x="4269316" y="1"/>
            <a:ext cx="3653367" cy="73151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anchor="ctr"/>
          <a:lstStyle>
            <a:lvl1pPr marL="0" indent="-342900" algn="r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1400" b="1" kern="1200" baseline="0">
                <a:solidFill>
                  <a:schemeClr val="bg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4572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9144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3716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18288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en-US" sz="4000" dirty="0">
                <a:solidFill>
                  <a:sysClr val="window" lastClr="FFFFFF"/>
                </a:solidFill>
                <a:latin typeface="Arial"/>
              </a:rPr>
              <a:t>Reverse Engineering</a:t>
            </a:r>
          </a:p>
        </p:txBody>
      </p:sp>
      <p:sp>
        <p:nvSpPr>
          <p:cNvPr id="6" name="Text Placeholder 1"/>
          <p:cNvSpPr txBox="1">
            <a:spLocks/>
          </p:cNvSpPr>
          <p:nvPr/>
        </p:nvSpPr>
        <p:spPr>
          <a:xfrm>
            <a:off x="0" y="1230284"/>
            <a:ext cx="11737571" cy="4523971"/>
          </a:xfrm>
          <a:prstGeom prst="rect">
            <a:avLst/>
          </a:prstGeom>
        </p:spPr>
        <p:txBody>
          <a:bodyPr vert="horz" lIns="0" tIns="0" rIns="0" bIns="0" anchor="t"/>
          <a:lstStyle>
            <a:lvl1pPr marL="0" indent="-3429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2000" b="1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38225" indent="-5715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Understanding how a product functions</a:t>
            </a:r>
          </a:p>
          <a:p>
            <a:pPr marL="1552575" lvl="1" indent="-457200" defTabSz="354013" eaLnBrk="1" fontAlgn="auto" hangingPunct="1">
              <a:spcAft>
                <a:spcPts val="600"/>
              </a:spcAft>
              <a:buSzPct val="150000"/>
              <a:defRPr/>
            </a:pPr>
            <a:r>
              <a:rPr lang="en-US" sz="30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Disassembly of said product</a:t>
            </a:r>
          </a:p>
          <a:p>
            <a:pPr marL="1552575" lvl="1" indent="-457200" defTabSz="354013" eaLnBrk="1" fontAlgn="auto" hangingPunct="1">
              <a:spcAft>
                <a:spcPts val="600"/>
              </a:spcAft>
              <a:buSzPct val="150000"/>
              <a:defRPr/>
            </a:pPr>
            <a:r>
              <a:rPr lang="en-US" sz="30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Noting the key components</a:t>
            </a:r>
          </a:p>
          <a:p>
            <a:pPr marL="1552575" lvl="1" indent="-457200" defTabSz="354013" eaLnBrk="1" fontAlgn="auto" hangingPunct="1">
              <a:spcAft>
                <a:spcPts val="600"/>
              </a:spcAft>
              <a:buSzPct val="150000"/>
              <a:defRPr/>
            </a:pPr>
            <a:endParaRPr lang="en-US" sz="3000" b="0" dirty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  <a:p>
            <a:pPr marL="1038225" indent="-5715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Reverse Engineering is carried out in both software and hardware fields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172200"/>
            <a:ext cx="12192000" cy="6858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8" name="Picture 7" descr="C:\Users\Rondell\Desktop\Benchmark A\EG newlogo v4 2048x789.png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140006" y="640080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491" y="6400800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0761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73152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 bwMode="auto">
          <a:xfrm>
            <a:off x="4269316" y="1"/>
            <a:ext cx="3653367" cy="73151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anchor="ctr"/>
          <a:lstStyle>
            <a:lvl1pPr marL="0" indent="-342900" algn="r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1400" b="1" kern="1200" baseline="0">
                <a:solidFill>
                  <a:schemeClr val="bg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4572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9144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3716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18288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en-US" sz="4000" dirty="0" smtClean="0">
                <a:solidFill>
                  <a:sysClr val="window" lastClr="FFFFFF"/>
                </a:solidFill>
                <a:latin typeface="Arial"/>
              </a:rPr>
              <a:t>Gears</a:t>
            </a:r>
            <a:endParaRPr lang="en-US" altLang="en-US" sz="4000" dirty="0">
              <a:solidFill>
                <a:sysClr val="window" lastClr="FFFFFF"/>
              </a:solidFill>
              <a:latin typeface="Arial"/>
            </a:endParaRPr>
          </a:p>
        </p:txBody>
      </p:sp>
      <p:sp>
        <p:nvSpPr>
          <p:cNvPr id="6" name="Text Placeholder 1"/>
          <p:cNvSpPr txBox="1">
            <a:spLocks/>
          </p:cNvSpPr>
          <p:nvPr/>
        </p:nvSpPr>
        <p:spPr>
          <a:xfrm>
            <a:off x="0" y="1230284"/>
            <a:ext cx="11737571" cy="4523971"/>
          </a:xfrm>
          <a:prstGeom prst="rect">
            <a:avLst/>
          </a:prstGeom>
        </p:spPr>
        <p:txBody>
          <a:bodyPr vert="horz" lIns="0" tIns="0" rIns="0" bIns="0" anchor="t"/>
          <a:lstStyle>
            <a:lvl1pPr marL="0" indent="-3429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2000" b="1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38225" indent="-5715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Used to manipulate torque and speed </a:t>
            </a:r>
          </a:p>
          <a:p>
            <a:pPr marL="1038225" indent="-5715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Torque &amp; speed are inversely proportional</a:t>
            </a:r>
            <a:endParaRPr lang="en-US" sz="3600" b="0" dirty="0" smtClean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  <a:p>
            <a:pPr marL="1038225" indent="-5715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endParaRPr lang="en-US" sz="3600" b="0" dirty="0" smtClean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  <a:p>
            <a:pPr marL="1038225" indent="-5715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endParaRPr lang="en-US" sz="3600" b="0" dirty="0" smtClean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  <a:p>
            <a:pPr marL="1038225" indent="-5715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Velocity ratio equals inverse of gear ratio</a:t>
            </a:r>
          </a:p>
          <a:p>
            <a:pPr marL="1038225" indent="-5715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Values for Output and Input are the diameters (or the number of teeth) of the respective gears</a:t>
            </a:r>
          </a:p>
          <a:p>
            <a:pPr marL="914400" indent="-447675" defTabSz="354013" eaLnBrk="1" fontAlgn="auto" hangingPunct="1">
              <a:spcAft>
                <a:spcPts val="600"/>
              </a:spcAft>
              <a:buSzPct val="100000"/>
              <a:buFont typeface="Courier New" panose="02070309020205020404" pitchFamily="49" charset="0"/>
              <a:buChar char="o"/>
              <a:defRPr/>
            </a:pPr>
            <a:endParaRPr lang="en-US" sz="3600" b="0" dirty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172200"/>
            <a:ext cx="12192000" cy="6858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8" name="Picture 7" descr="C:\Users\Rondell\Desktop\Benchmark A\EG newlogo v4 2048x789.png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140006" y="640080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491" y="6400800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59342891"/>
                  </p:ext>
                </p:extLst>
              </p:nvPr>
            </p:nvGraphicFramePr>
            <p:xfrm>
              <a:off x="1804785" y="2611628"/>
              <a:ext cx="8128000" cy="84023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064000"/>
                    <a:gridCol w="4064000"/>
                  </a:tblGrid>
                  <a:tr h="802857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ＭＳ Ｐゴシック" charset="0"/>
                                    <a:cs typeface="Arial" panose="020B0604020202020204" pitchFamily="34" charset="0"/>
                                  </a:rPr>
                                  <m:t>𝑉𝑒𝑙𝑜𝑐𝑖𝑡𝑦</m:t>
                                </m:r>
                                <m:r>
                                  <a:rPr lang="en-US" sz="24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ＭＳ Ｐゴシック" charset="0"/>
                                    <a:cs typeface="Arial" panose="020B0604020202020204" pitchFamily="34" charset="0"/>
                                  </a:rPr>
                                  <m:t> </m:t>
                                </m:r>
                                <m:r>
                                  <a:rPr lang="en-US" sz="24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ＭＳ Ｐゴシック" charset="0"/>
                                    <a:cs typeface="Arial" panose="020B0604020202020204" pitchFamily="34" charset="0"/>
                                  </a:rPr>
                                  <m:t>𝑅𝑎𝑡𝑖𝑜</m:t>
                                </m:r>
                                <m:r>
                                  <a:rPr lang="en-US" sz="24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ＭＳ Ｐゴシック" charset="0"/>
                                    <a:cs typeface="Arial" panose="020B0604020202020204" pitchFamily="34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24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ＭＳ Ｐゴシック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4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ＭＳ Ｐゴシック" charset="0"/>
                                        <a:cs typeface="Arial" panose="020B0604020202020204" pitchFamily="34" charset="0"/>
                                      </a:rPr>
                                      <m:t>𝐼𝑛𝑝𝑢𝑡</m:t>
                                    </m:r>
                                  </m:num>
                                  <m:den>
                                    <m:r>
                                      <a:rPr lang="en-US" sz="24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ＭＳ Ｐゴシック" charset="0"/>
                                        <a:cs typeface="Arial" panose="020B0604020202020204" pitchFamily="34" charset="0"/>
                                      </a:rPr>
                                      <m:t>𝑂𝑢𝑡𝑝𝑢𝑡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2400" dirty="0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ＭＳ Ｐゴシック" charset="0"/>
                                    <a:cs typeface="Arial" panose="020B0604020202020204" pitchFamily="34" charset="0"/>
                                  </a:rPr>
                                  <m:t>𝐺𝑒𝑎𝑟</m:t>
                                </m:r>
                                <m:r>
                                  <a:rPr lang="en-US" sz="24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ＭＳ Ｐゴシック" charset="0"/>
                                    <a:cs typeface="Arial" panose="020B0604020202020204" pitchFamily="34" charset="0"/>
                                  </a:rPr>
                                  <m:t> </m:t>
                                </m:r>
                                <m:r>
                                  <a:rPr lang="en-US" sz="24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ＭＳ Ｐゴシック" charset="0"/>
                                    <a:cs typeface="Arial" panose="020B0604020202020204" pitchFamily="34" charset="0"/>
                                  </a:rPr>
                                  <m:t>𝑅𝑎𝑡𝑖𝑜</m:t>
                                </m:r>
                                <m:r>
                                  <a:rPr lang="en-US" sz="24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ＭＳ Ｐゴシック" charset="0"/>
                                    <a:cs typeface="Arial" panose="020B0604020202020204" pitchFamily="34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24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ＭＳ Ｐゴシック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4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ＭＳ Ｐゴシック" charset="0"/>
                                        <a:cs typeface="Arial" panose="020B0604020202020204" pitchFamily="34" charset="0"/>
                                      </a:rPr>
                                      <m:t>𝑂𝑢𝑡𝑝𝑢𝑡</m:t>
                                    </m:r>
                                  </m:num>
                                  <m:den>
                                    <m:r>
                                      <a:rPr lang="en-US" sz="24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ＭＳ Ｐゴシック" charset="0"/>
                                        <a:cs typeface="Arial" panose="020B0604020202020204" pitchFamily="34" charset="0"/>
                                      </a:rPr>
                                      <m:t>𝑖𝑛𝑡𝑝𝑢𝑡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2400" dirty="0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59342891"/>
                  </p:ext>
                </p:extLst>
              </p:nvPr>
            </p:nvGraphicFramePr>
            <p:xfrm>
              <a:off x="1804785" y="2611628"/>
              <a:ext cx="8128000" cy="84023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064000"/>
                    <a:gridCol w="4064000"/>
                  </a:tblGrid>
                  <a:tr h="84023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5"/>
                          <a:stretch>
                            <a:fillRect r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5"/>
                          <a:stretch>
                            <a:fillRect l="-100000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861869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73152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 bwMode="auto">
          <a:xfrm>
            <a:off x="4269316" y="1"/>
            <a:ext cx="3653367" cy="73151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anchor="ctr"/>
          <a:lstStyle>
            <a:lvl1pPr marL="0" indent="-342900" algn="r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1400" b="1" kern="1200" baseline="0">
                <a:solidFill>
                  <a:schemeClr val="bg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4572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9144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3716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18288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en-US" sz="4000" dirty="0" smtClean="0">
                <a:solidFill>
                  <a:sysClr val="window" lastClr="FFFFFF"/>
                </a:solidFill>
                <a:latin typeface="Arial"/>
              </a:rPr>
              <a:t>Gears</a:t>
            </a:r>
            <a:endParaRPr lang="en-US" altLang="en-US" sz="4000" dirty="0">
              <a:solidFill>
                <a:sysClr val="window" lastClr="FFFFFF"/>
              </a:solidFill>
              <a:latin typeface="Arial"/>
            </a:endParaRPr>
          </a:p>
        </p:txBody>
      </p:sp>
      <p:sp>
        <p:nvSpPr>
          <p:cNvPr id="6" name="Text Placeholder 1"/>
          <p:cNvSpPr txBox="1">
            <a:spLocks/>
          </p:cNvSpPr>
          <p:nvPr/>
        </p:nvSpPr>
        <p:spPr>
          <a:xfrm>
            <a:off x="0" y="1230284"/>
            <a:ext cx="11737571" cy="4523971"/>
          </a:xfrm>
          <a:prstGeom prst="rect">
            <a:avLst/>
          </a:prstGeom>
        </p:spPr>
        <p:txBody>
          <a:bodyPr vert="horz" lIns="0" tIns="0" rIns="0" bIns="0" anchor="t"/>
          <a:lstStyle>
            <a:lvl1pPr marL="0" indent="-3429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2000" b="1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38225" indent="-5715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There are many different types of gears</a:t>
            </a:r>
          </a:p>
          <a:p>
            <a:pPr marL="1552575" lvl="1" indent="-457200" defTabSz="354013" eaLnBrk="1" fontAlgn="auto" hangingPunct="1">
              <a:spcAft>
                <a:spcPts val="600"/>
              </a:spcAft>
              <a:buSzPct val="150000"/>
              <a:defRPr/>
            </a:pPr>
            <a:r>
              <a:rPr lang="en-US" sz="30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Crown, worm, spur, rack, idler </a:t>
            </a:r>
            <a:r>
              <a:rPr lang="en-US" sz="30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gears</a:t>
            </a:r>
          </a:p>
          <a:p>
            <a:pPr marL="1038225" indent="-5715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endParaRPr lang="en-US" sz="3600" b="0" dirty="0" smtClean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  <a:p>
            <a:pPr marL="1038225" indent="-5715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Full </a:t>
            </a: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description of each type of gear can be found on EG </a:t>
            </a:r>
            <a:r>
              <a:rPr lang="en-US" sz="36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Manual</a:t>
            </a:r>
          </a:p>
          <a:p>
            <a:pPr marL="1038225" indent="-5715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endParaRPr lang="en-US" sz="3600" b="0" dirty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  <a:p>
            <a:pPr marL="1038225" indent="-5715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Please </a:t>
            </a: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take note of gear and velocity ratios since they are extremely useful with SLDP robots</a:t>
            </a:r>
          </a:p>
          <a:p>
            <a:pPr marL="914400" indent="-447675" defTabSz="354013" eaLnBrk="1" fontAlgn="auto" hangingPunct="1">
              <a:spcAft>
                <a:spcPts val="600"/>
              </a:spcAft>
              <a:buSzPct val="100000"/>
              <a:buFont typeface="Courier New" panose="02070309020205020404" pitchFamily="49" charset="0"/>
              <a:buChar char="o"/>
              <a:defRPr/>
            </a:pPr>
            <a:endParaRPr lang="en-US" sz="3600" b="0" dirty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172200"/>
            <a:ext cx="12192000" cy="6858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8" name="Picture 7" descr="C:\Users\Rondell\Desktop\Benchmark A\EG newlogo v4 2048x789.png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140006" y="640080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491" y="6400800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39654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73152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 bwMode="auto">
          <a:xfrm>
            <a:off x="4269316" y="1"/>
            <a:ext cx="3653367" cy="73151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anchor="ctr"/>
          <a:lstStyle>
            <a:lvl1pPr marL="0" indent="-342900" algn="r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1400" b="1" kern="1200" baseline="0">
                <a:solidFill>
                  <a:schemeClr val="bg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4572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9144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3716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18288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en-US" sz="4000" dirty="0">
                <a:solidFill>
                  <a:sysClr val="window" lastClr="FFFFFF"/>
                </a:solidFill>
                <a:latin typeface="Arial"/>
              </a:rPr>
              <a:t>Materials</a:t>
            </a:r>
          </a:p>
        </p:txBody>
      </p:sp>
      <p:sp>
        <p:nvSpPr>
          <p:cNvPr id="6" name="Text Placeholder 1"/>
          <p:cNvSpPr txBox="1">
            <a:spLocks/>
          </p:cNvSpPr>
          <p:nvPr/>
        </p:nvSpPr>
        <p:spPr>
          <a:xfrm>
            <a:off x="0" y="1230284"/>
            <a:ext cx="11737571" cy="4523971"/>
          </a:xfrm>
          <a:prstGeom prst="rect">
            <a:avLst/>
          </a:prstGeom>
        </p:spPr>
        <p:txBody>
          <a:bodyPr vert="horz" lIns="0" tIns="0" rIns="0" bIns="0" anchor="t"/>
          <a:lstStyle>
            <a:lvl1pPr marL="0" indent="-3429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2000" b="1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38225" indent="-5715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Mindstorms Kit</a:t>
            </a:r>
          </a:p>
          <a:p>
            <a:pPr marL="1038225" indent="-5715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endParaRPr lang="en-US" sz="3600" b="0" dirty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  <a:p>
            <a:pPr marL="1038225" indent="-5715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Computer with Mindstorms Software</a:t>
            </a:r>
          </a:p>
          <a:p>
            <a:pPr marL="1038225" indent="-5715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endParaRPr lang="en-US" sz="3600" b="0" dirty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  <a:p>
            <a:pPr marL="1038225" indent="-5715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Protractor and Ruler</a:t>
            </a:r>
          </a:p>
          <a:p>
            <a:pPr marL="1038225" indent="-5715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endParaRPr lang="en-US" sz="3600" b="0" dirty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  <a:p>
            <a:pPr marL="1038225" indent="-5715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Graph Paper</a:t>
            </a:r>
          </a:p>
          <a:p>
            <a:pPr marL="466725" indent="0" defTabSz="354013" eaLnBrk="1" fontAlgn="auto" hangingPunct="1">
              <a:spcAft>
                <a:spcPts val="600"/>
              </a:spcAft>
              <a:buSzPct val="100000"/>
              <a:defRPr/>
            </a:pPr>
            <a:endParaRPr lang="en-US" sz="3600" b="0" dirty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172200"/>
            <a:ext cx="12192000" cy="6858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8" name="Picture 7" descr="C:\Users\Rondell\Desktop\Benchmark A\EG newlogo v4 2048x789.png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140006" y="640080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491" y="6400800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6855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73152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 bwMode="auto">
          <a:xfrm>
            <a:off x="4269316" y="1"/>
            <a:ext cx="3653367" cy="73151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anchor="ctr"/>
          <a:lstStyle>
            <a:lvl1pPr marL="0" indent="-342900" algn="r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1400" b="1" kern="1200" baseline="0">
                <a:solidFill>
                  <a:schemeClr val="bg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4572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9144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3716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18288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en-US" sz="4000" dirty="0">
                <a:solidFill>
                  <a:sysClr val="window" lastClr="FFFFFF"/>
                </a:solidFill>
                <a:latin typeface="Arial"/>
              </a:rPr>
              <a:t>Procedure</a:t>
            </a:r>
          </a:p>
        </p:txBody>
      </p:sp>
      <p:sp>
        <p:nvSpPr>
          <p:cNvPr id="6" name="Text Placeholder 1"/>
          <p:cNvSpPr txBox="1">
            <a:spLocks/>
          </p:cNvSpPr>
          <p:nvPr/>
        </p:nvSpPr>
        <p:spPr>
          <a:xfrm>
            <a:off x="1" y="1111624"/>
            <a:ext cx="11430000" cy="4642631"/>
          </a:xfrm>
          <a:prstGeom prst="rect">
            <a:avLst/>
          </a:prstGeom>
        </p:spPr>
        <p:txBody>
          <a:bodyPr vert="horz" lIns="0" tIns="0" rIns="0" bIns="0" anchor="t"/>
          <a:lstStyle>
            <a:lvl1pPr marL="0" indent="-3429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2000" b="1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38225" indent="-5715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Build a robot according to the robot provided by your TA</a:t>
            </a:r>
          </a:p>
          <a:p>
            <a:pPr marL="1038225" indent="-5715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Program robot to perform two tests</a:t>
            </a:r>
          </a:p>
          <a:p>
            <a:pPr marL="1552575" lvl="1" indent="-457200" defTabSz="354013" eaLnBrk="1" fontAlgn="auto" hangingPunct="1">
              <a:spcAft>
                <a:spcPts val="600"/>
              </a:spcAft>
              <a:buSzPct val="150000"/>
              <a:defRPr/>
            </a:pPr>
            <a:r>
              <a:rPr lang="en-US" sz="30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Distance</a:t>
            </a:r>
          </a:p>
          <a:p>
            <a:pPr marL="1552575" lvl="1" indent="-457200" defTabSz="354013" eaLnBrk="1" fontAlgn="auto" hangingPunct="1">
              <a:spcAft>
                <a:spcPts val="600"/>
              </a:spcAft>
              <a:buSzPct val="150000"/>
              <a:defRPr/>
            </a:pPr>
            <a:r>
              <a:rPr lang="en-US" sz="30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Angle of Deviation</a:t>
            </a:r>
          </a:p>
          <a:p>
            <a:pPr marL="1038225" indent="-5715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Determine if robot </a:t>
            </a: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meets the 80% EG </a:t>
            </a:r>
            <a:r>
              <a:rPr lang="en-US" sz="36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Standard</a:t>
            </a:r>
            <a:endParaRPr lang="en-US" sz="3600" b="0" dirty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  <a:p>
            <a:pPr marL="1038225" indent="-5715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Reverse engineer the robot and make quality improvements to the design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172200"/>
            <a:ext cx="12192000" cy="6858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8" name="Picture 7" descr="C:\Users\Rondell\Desktop\Benchmark A\EG newlogo v4 2048x789.png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140006" y="640080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491" y="6400800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7694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73152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 bwMode="auto">
          <a:xfrm>
            <a:off x="4269316" y="1"/>
            <a:ext cx="3653367" cy="73151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anchor="ctr"/>
          <a:lstStyle>
            <a:lvl1pPr marL="0" indent="-342900" algn="r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1400" b="1" kern="1200" baseline="0">
                <a:solidFill>
                  <a:schemeClr val="bg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4572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9144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3716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18288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en-US" sz="4000" dirty="0" smtClean="0">
                <a:solidFill>
                  <a:sysClr val="window" lastClr="FFFFFF"/>
                </a:solidFill>
                <a:latin typeface="Arial"/>
              </a:rPr>
              <a:t>Procedure - Testing</a:t>
            </a:r>
            <a:endParaRPr lang="en-US" altLang="en-US" sz="4000" dirty="0">
              <a:solidFill>
                <a:sysClr val="window" lastClr="FFFFFF"/>
              </a:solidFill>
              <a:latin typeface="Arial"/>
            </a:endParaRPr>
          </a:p>
        </p:txBody>
      </p:sp>
      <p:sp>
        <p:nvSpPr>
          <p:cNvPr id="6" name="Text Placeholder 1"/>
          <p:cNvSpPr txBox="1">
            <a:spLocks/>
          </p:cNvSpPr>
          <p:nvPr/>
        </p:nvSpPr>
        <p:spPr>
          <a:xfrm>
            <a:off x="0" y="1272988"/>
            <a:ext cx="11912765" cy="4481267"/>
          </a:xfrm>
          <a:prstGeom prst="rect">
            <a:avLst/>
          </a:prstGeom>
        </p:spPr>
        <p:txBody>
          <a:bodyPr vert="horz" lIns="0" tIns="0" rIns="0" bIns="0" anchor="t"/>
          <a:lstStyle>
            <a:lvl1pPr marL="0" indent="-3429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2000" b="1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38225" indent="-5715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Distance &amp; Angle tests are performed </a:t>
            </a:r>
            <a:r>
              <a:rPr lang="en-US" sz="36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simultaneously</a:t>
            </a:r>
            <a:endParaRPr lang="en-US" sz="3600" b="0" dirty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  <a:p>
            <a:pPr marL="1038225" indent="-5715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Create distance/angle test program.</a:t>
            </a:r>
          </a:p>
          <a:p>
            <a:pPr marL="1038225" indent="-5715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Download distance program to NXT/EV3</a:t>
            </a:r>
          </a:p>
          <a:p>
            <a:pPr marL="1038225" indent="-5715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Run program for 5 seconds on testing paper to determine testing </a:t>
            </a:r>
            <a:r>
              <a:rPr lang="en-US" sz="36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standard </a:t>
            </a:r>
          </a:p>
          <a:p>
            <a:pPr marL="1038225" indent="-5715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Change </a:t>
            </a: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program to run for 4 seconds</a:t>
            </a:r>
          </a:p>
          <a:p>
            <a:pPr marL="1038225" indent="-5715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Record five </a:t>
            </a:r>
            <a:r>
              <a:rPr lang="en-US" sz="36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trials and average these values</a:t>
            </a:r>
            <a:endParaRPr lang="en-US" sz="3600" b="0" dirty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172200"/>
            <a:ext cx="12192000" cy="6858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8" name="Picture 7" descr="C:\Users\Rondell\Desktop\Benchmark A\EG newlogo v4 2048x789.png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140006" y="640080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491" y="6400800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5637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73152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 bwMode="auto">
          <a:xfrm>
            <a:off x="4269316" y="1"/>
            <a:ext cx="3653367" cy="73151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anchor="ctr"/>
          <a:lstStyle>
            <a:lvl1pPr marL="0" indent="-342900" algn="r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1400" b="1" kern="1200" baseline="0">
                <a:solidFill>
                  <a:schemeClr val="bg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4572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9144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3716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18288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en-US" sz="4000" dirty="0">
                <a:solidFill>
                  <a:sysClr val="window" lastClr="FFFFFF"/>
                </a:solidFill>
                <a:latin typeface="Arial"/>
              </a:rPr>
              <a:t>Procedure </a:t>
            </a:r>
            <a:r>
              <a:rPr lang="en-US" altLang="en-US" sz="4000" dirty="0" smtClean="0">
                <a:solidFill>
                  <a:sysClr val="window" lastClr="FFFFFF"/>
                </a:solidFill>
                <a:latin typeface="Arial"/>
              </a:rPr>
              <a:t>- </a:t>
            </a:r>
            <a:r>
              <a:rPr lang="en-US" altLang="en-US" sz="4000" dirty="0">
                <a:solidFill>
                  <a:sysClr val="window" lastClr="FFFFFF"/>
                </a:solidFill>
                <a:latin typeface="Arial"/>
              </a:rPr>
              <a:t>Reverse Engineering</a:t>
            </a:r>
          </a:p>
        </p:txBody>
      </p:sp>
      <p:sp>
        <p:nvSpPr>
          <p:cNvPr id="6" name="Text Placeholder 1"/>
          <p:cNvSpPr txBox="1">
            <a:spLocks/>
          </p:cNvSpPr>
          <p:nvPr/>
        </p:nvSpPr>
        <p:spPr>
          <a:xfrm>
            <a:off x="0" y="1416424"/>
            <a:ext cx="11912765" cy="4337831"/>
          </a:xfrm>
          <a:prstGeom prst="rect">
            <a:avLst/>
          </a:prstGeom>
        </p:spPr>
        <p:txBody>
          <a:bodyPr vert="horz" lIns="0" tIns="0" rIns="0" bIns="0" anchor="t"/>
          <a:lstStyle>
            <a:lvl1pPr marL="0" indent="-3429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2000" b="1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38225" indent="-5715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Assess </a:t>
            </a:r>
            <a:r>
              <a:rPr lang="en-US" sz="36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data </a:t>
            </a: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collected and </a:t>
            </a:r>
            <a:r>
              <a:rPr lang="en-US" sz="36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any observations</a:t>
            </a:r>
            <a:endParaRPr lang="en-US" sz="3600" b="0" dirty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  <a:p>
            <a:pPr marL="1038225" indent="-5715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Visually assess the robot's </a:t>
            </a:r>
            <a:r>
              <a:rPr lang="en-US" sz="36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design</a:t>
            </a:r>
          </a:p>
          <a:p>
            <a:pPr marL="1038225" indent="-5715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Consider </a:t>
            </a: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how it </a:t>
            </a:r>
            <a:r>
              <a:rPr lang="en-US" sz="36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works</a:t>
            </a:r>
          </a:p>
          <a:p>
            <a:pPr marL="1038225" indent="-5715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Sketch the front, top, and most detailed side of the </a:t>
            </a:r>
            <a:r>
              <a:rPr lang="en-US" sz="36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robot </a:t>
            </a: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(include </a:t>
            </a:r>
            <a:r>
              <a:rPr lang="en-US" sz="36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dimensions)</a:t>
            </a:r>
          </a:p>
          <a:p>
            <a:pPr marL="1038225" indent="-5715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Sketch the </a:t>
            </a: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gear </a:t>
            </a: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train </a:t>
            </a:r>
            <a:r>
              <a:rPr lang="en-US" sz="36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 and calculate velocity and gear ratios (if </a:t>
            </a: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applicable)</a:t>
            </a:r>
            <a:endParaRPr lang="en-US" sz="3600" b="0" dirty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172200"/>
            <a:ext cx="12192000" cy="6858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8" name="Picture 7" descr="C:\Users\Rondell\Desktop\Benchmark A\EG newlogo v4 2048x789.png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140006" y="640080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491" y="6400800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7811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73152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 bwMode="auto">
          <a:xfrm>
            <a:off x="4269316" y="1"/>
            <a:ext cx="3653367" cy="73151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anchor="ctr"/>
          <a:lstStyle>
            <a:lvl1pPr marL="0" indent="-342900" algn="r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1400" b="1" kern="1200" baseline="0">
                <a:solidFill>
                  <a:schemeClr val="bg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4572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9144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3716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18288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en-US" sz="4000" dirty="0">
                <a:solidFill>
                  <a:sysClr val="window" lastClr="FFFFFF"/>
                </a:solidFill>
                <a:latin typeface="Arial"/>
              </a:rPr>
              <a:t>Procedure </a:t>
            </a:r>
            <a:r>
              <a:rPr lang="en-US" altLang="en-US" sz="4000" dirty="0" smtClean="0">
                <a:solidFill>
                  <a:sysClr val="window" lastClr="FFFFFF"/>
                </a:solidFill>
                <a:latin typeface="Arial"/>
              </a:rPr>
              <a:t>- </a:t>
            </a:r>
            <a:r>
              <a:rPr lang="en-US" altLang="en-US" sz="4000" dirty="0">
                <a:solidFill>
                  <a:sysClr val="window" lastClr="FFFFFF"/>
                </a:solidFill>
                <a:latin typeface="Arial"/>
              </a:rPr>
              <a:t>Reverse Engineering</a:t>
            </a:r>
          </a:p>
        </p:txBody>
      </p:sp>
      <p:sp>
        <p:nvSpPr>
          <p:cNvPr id="6" name="Text Placeholder 1"/>
          <p:cNvSpPr txBox="1">
            <a:spLocks/>
          </p:cNvSpPr>
          <p:nvPr/>
        </p:nvSpPr>
        <p:spPr>
          <a:xfrm>
            <a:off x="0" y="800100"/>
            <a:ext cx="11737571" cy="4954155"/>
          </a:xfrm>
          <a:prstGeom prst="rect">
            <a:avLst/>
          </a:prstGeom>
        </p:spPr>
        <p:txBody>
          <a:bodyPr vert="horz" lIns="0" tIns="0" rIns="0" bIns="0" anchor="t"/>
          <a:lstStyle>
            <a:lvl1pPr marL="0" indent="-3429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2000" b="1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38225" indent="-571500" defTabSz="354013" eaLnBrk="1" fontAlgn="auto" hangingPunct="1">
              <a:spcAft>
                <a:spcPts val="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Before making changes to </a:t>
            </a: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the </a:t>
            </a:r>
            <a:r>
              <a:rPr lang="en-US" sz="36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original robot</a:t>
            </a: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, remember to take a picture of it</a:t>
            </a:r>
          </a:p>
          <a:p>
            <a:pPr marL="1038225" indent="-571500" defTabSz="354013" eaLnBrk="1" fontAlgn="auto" hangingPunct="1">
              <a:spcAft>
                <a:spcPts val="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Make necessary adjustments</a:t>
            </a:r>
          </a:p>
          <a:p>
            <a:pPr marL="1038225" indent="-571500" defTabSz="354013" eaLnBrk="1" fontAlgn="auto" hangingPunct="1">
              <a:spcAft>
                <a:spcPts val="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Retest and </a:t>
            </a: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collect </a:t>
            </a:r>
            <a:r>
              <a:rPr lang="en-US" sz="36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data using modified robot</a:t>
            </a:r>
            <a:endParaRPr lang="en-US" sz="3600" b="0" dirty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  <a:p>
            <a:pPr marL="1038225" indent="-57150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Take a picture of final design</a:t>
            </a:r>
          </a:p>
          <a:p>
            <a:pPr marL="1038225" indent="-5715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Like before </a:t>
            </a: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Sketch the front, top, and most detailed side of the robot (include dimensions)</a:t>
            </a:r>
          </a:p>
          <a:p>
            <a:pPr marL="1038225" indent="-5715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Sketch the gear train  and calculate velocity and gear ratios (if applicable)</a:t>
            </a:r>
          </a:p>
          <a:p>
            <a:pPr marL="1543050" lvl="1" indent="-447675" defTabSz="354013" eaLnBrk="1" fontAlgn="auto" hangingPunct="1">
              <a:spcAft>
                <a:spcPts val="600"/>
              </a:spcAft>
              <a:buSzPct val="100000"/>
              <a:buFont typeface="Courier New" panose="02070309020205020404" pitchFamily="49" charset="0"/>
              <a:buChar char="o"/>
              <a:defRPr/>
            </a:pPr>
            <a:endParaRPr lang="en-US" sz="3000" b="0" dirty="0" smtClean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  <a:p>
            <a:pPr marL="1543050" lvl="1" indent="-447675" defTabSz="354013" eaLnBrk="1" fontAlgn="auto" hangingPunct="1">
              <a:spcAft>
                <a:spcPts val="600"/>
              </a:spcAft>
              <a:buSzPct val="100000"/>
              <a:buFont typeface="Courier New" panose="02070309020205020404" pitchFamily="49" charset="0"/>
              <a:buChar char="o"/>
              <a:defRPr/>
            </a:pPr>
            <a:endParaRPr lang="en-US" sz="3000" b="0" dirty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172200"/>
            <a:ext cx="12192000" cy="6858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8" name="Picture 7" descr="C:\Users\Rondell\Desktop\Benchmark A\EG newlogo v4 2048x789.png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140006" y="640080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491" y="6400800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1887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73152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 bwMode="auto">
          <a:xfrm>
            <a:off x="4269316" y="1"/>
            <a:ext cx="3653367" cy="73151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anchor="ctr"/>
          <a:lstStyle>
            <a:lvl1pPr marL="0" indent="-342900" algn="r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1400" b="1" kern="1200" baseline="0">
                <a:solidFill>
                  <a:schemeClr val="bg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4572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9144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3716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18288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en-US" sz="4000" dirty="0" smtClean="0">
                <a:solidFill>
                  <a:sysClr val="window" lastClr="FFFFFF"/>
                </a:solidFill>
                <a:latin typeface="Arial"/>
              </a:rPr>
              <a:t>Procedure</a:t>
            </a:r>
            <a:endParaRPr lang="en-US" altLang="en-US" sz="4000" dirty="0">
              <a:solidFill>
                <a:sysClr val="window" lastClr="FFFFFF"/>
              </a:solidFill>
              <a:latin typeface="Arial"/>
            </a:endParaRPr>
          </a:p>
        </p:txBody>
      </p:sp>
      <p:sp>
        <p:nvSpPr>
          <p:cNvPr id="6" name="Text Placeholder 1"/>
          <p:cNvSpPr txBox="1">
            <a:spLocks/>
          </p:cNvSpPr>
          <p:nvPr/>
        </p:nvSpPr>
        <p:spPr>
          <a:xfrm>
            <a:off x="0" y="960120"/>
            <a:ext cx="12192000" cy="4794135"/>
          </a:xfrm>
          <a:prstGeom prst="rect">
            <a:avLst/>
          </a:prstGeom>
        </p:spPr>
        <p:txBody>
          <a:bodyPr vert="horz" lIns="0" tIns="0" rIns="0" bIns="0" anchor="t"/>
          <a:lstStyle>
            <a:lvl1pPr marL="0" indent="-3429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2000" b="1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38225" indent="-571500" defTabSz="354013" eaLnBrk="1" fontAlgn="auto" hangingPunct="1">
              <a:spcAft>
                <a:spcPts val="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Tabulate Results in a chart</a:t>
            </a:r>
            <a:r>
              <a:rPr lang="en-US" sz="36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:</a:t>
            </a:r>
          </a:p>
          <a:p>
            <a:pPr marL="1038225" indent="-571500" defTabSz="354013" eaLnBrk="1" fontAlgn="auto" hangingPunct="1">
              <a:spcAft>
                <a:spcPts val="0"/>
              </a:spcAft>
              <a:buSzPct val="150000"/>
              <a:buFont typeface="Arial" panose="020B0604020202020204" pitchFamily="34" charset="0"/>
              <a:buChar char="•"/>
              <a:defRPr/>
            </a:pPr>
            <a:endParaRPr lang="en-US" sz="3600" b="0" dirty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  <a:p>
            <a:pPr marL="466725" indent="0" defTabSz="354013" eaLnBrk="1" fontAlgn="auto" hangingPunct="1">
              <a:spcAft>
                <a:spcPts val="0"/>
              </a:spcAft>
              <a:buSzPct val="100000"/>
              <a:defRPr/>
            </a:pPr>
            <a:endParaRPr lang="en-US" sz="3600" b="0" dirty="0" smtClean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  <a:p>
            <a:pPr marL="466725" indent="0" defTabSz="354013" eaLnBrk="1" fontAlgn="auto" hangingPunct="1">
              <a:spcAft>
                <a:spcPts val="0"/>
              </a:spcAft>
              <a:buSzPct val="100000"/>
              <a:defRPr/>
            </a:pPr>
            <a:endParaRPr lang="en-US" sz="3600" b="0" dirty="0" smtClean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  <a:p>
            <a:pPr marL="914400" indent="-447675" defTabSz="354013" eaLnBrk="1" fontAlgn="auto" hangingPunct="1">
              <a:spcAft>
                <a:spcPts val="0"/>
              </a:spcAft>
              <a:buSzPct val="100000"/>
              <a:buFont typeface="Courier New" panose="02070309020205020404" pitchFamily="49" charset="0"/>
              <a:buChar char="o"/>
              <a:defRPr/>
            </a:pPr>
            <a:endParaRPr lang="en-US" sz="3600" b="0" dirty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  <a:p>
            <a:pPr marL="914400" indent="-447675" defTabSz="354013" eaLnBrk="1" fontAlgn="auto" hangingPunct="1">
              <a:spcAft>
                <a:spcPts val="0"/>
              </a:spcAft>
              <a:buSzPct val="100000"/>
              <a:buFont typeface="Courier New" panose="02070309020205020404" pitchFamily="49" charset="0"/>
              <a:buChar char="o"/>
              <a:defRPr/>
            </a:pPr>
            <a:endParaRPr lang="en-US" sz="3600" b="0" dirty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  <a:p>
            <a:pPr marL="179388" indent="0" algn="ctr" defTabSz="354013" eaLnBrk="1" fontAlgn="auto" hangingPunct="1">
              <a:spcAft>
                <a:spcPts val="0"/>
              </a:spcAft>
              <a:buSzPct val="100000"/>
              <a:defRPr/>
            </a:pP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It must pass all the tests at a </a:t>
            </a:r>
            <a:r>
              <a:rPr lang="en-US" sz="36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percentage of </a:t>
            </a: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at least 80%</a:t>
            </a:r>
          </a:p>
          <a:p>
            <a:pPr marL="1543050" lvl="1" indent="-447675" defTabSz="354013" eaLnBrk="1" fontAlgn="auto" hangingPunct="1">
              <a:spcAft>
                <a:spcPts val="600"/>
              </a:spcAft>
              <a:buSzPct val="100000"/>
              <a:buFont typeface="Courier New" panose="02070309020205020404" pitchFamily="49" charset="0"/>
              <a:buChar char="o"/>
              <a:defRPr/>
            </a:pPr>
            <a:endParaRPr lang="en-US" sz="3000" b="0" dirty="0" smtClean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  <a:p>
            <a:pPr marL="1543050" lvl="1" indent="-447675" defTabSz="354013" eaLnBrk="1" fontAlgn="auto" hangingPunct="1">
              <a:spcAft>
                <a:spcPts val="600"/>
              </a:spcAft>
              <a:buSzPct val="100000"/>
              <a:buFont typeface="Courier New" panose="02070309020205020404" pitchFamily="49" charset="0"/>
              <a:buChar char="o"/>
              <a:defRPr/>
            </a:pPr>
            <a:endParaRPr lang="en-US" sz="3000" b="0" dirty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172200"/>
            <a:ext cx="12192000" cy="6858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8" name="Picture 7" descr="C:\Users\Rondell\Desktop\Benchmark A\EG newlogo v4 2048x789.png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140006" y="640080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491" y="6400800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5088489"/>
              </p:ext>
            </p:extLst>
          </p:nvPr>
        </p:nvGraphicFramePr>
        <p:xfrm>
          <a:off x="249491" y="1954305"/>
          <a:ext cx="11737578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8964"/>
                <a:gridCol w="1559769"/>
                <a:gridCol w="1559769"/>
                <a:gridCol w="1559769"/>
                <a:gridCol w="1559769"/>
                <a:gridCol w="1559769"/>
                <a:gridCol w="1559769"/>
              </a:tblGrid>
              <a:tr h="352113"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Accuracy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Pass/Fail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Precision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Prec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Pass/Fail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Distance Test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Angle of Deviation Test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0645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73152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 bwMode="auto">
          <a:xfrm>
            <a:off x="4269321" y="1"/>
            <a:ext cx="3653367" cy="73151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0" tIns="0" rIns="0" bIns="0" anchor="ctr"/>
          <a:lstStyle>
            <a:lvl1pPr marL="0" indent="-342900" algn="r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1400" b="1" kern="1200" baseline="0">
                <a:solidFill>
                  <a:schemeClr val="bg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4572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9144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3716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18288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en-US" sz="4000" dirty="0">
                <a:solidFill>
                  <a:sysClr val="window" lastClr="FFFFFF"/>
                </a:solidFill>
                <a:latin typeface="Arial"/>
              </a:rPr>
              <a:t>Overview</a:t>
            </a:r>
          </a:p>
        </p:txBody>
      </p:sp>
      <p:sp>
        <p:nvSpPr>
          <p:cNvPr id="6" name="Text Placeholder 1"/>
          <p:cNvSpPr txBox="1">
            <a:spLocks/>
          </p:cNvSpPr>
          <p:nvPr/>
        </p:nvSpPr>
        <p:spPr>
          <a:xfrm>
            <a:off x="0" y="731520"/>
            <a:ext cx="12192000" cy="5440680"/>
          </a:xfrm>
          <a:prstGeom prst="rect">
            <a:avLst/>
          </a:prstGeom>
        </p:spPr>
        <p:txBody>
          <a:bodyPr vert="horz" lIns="0" tIns="0" rIns="0" bIns="0" anchor="ctr"/>
          <a:lstStyle>
            <a:lvl1pPr marL="0" indent="-3429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2000" b="1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952625" indent="-57150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Objectives</a:t>
            </a:r>
          </a:p>
          <a:p>
            <a:pPr marL="1952625" indent="-57150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Background</a:t>
            </a:r>
          </a:p>
          <a:p>
            <a:pPr marL="1952625" indent="-57150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Materials</a:t>
            </a:r>
          </a:p>
          <a:p>
            <a:pPr marL="1952625" indent="-57150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Procedure</a:t>
            </a:r>
          </a:p>
          <a:p>
            <a:pPr marL="1952625" indent="-57150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Report</a:t>
            </a:r>
          </a:p>
          <a:p>
            <a:pPr marL="1952625" indent="-57150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Closing</a:t>
            </a:r>
            <a:endParaRPr lang="en-US" sz="3600" b="0" dirty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172200"/>
            <a:ext cx="12192000" cy="6858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8" name="Picture 7" descr="C:\Users\Rondell\Desktop\Benchmark A\EG newlogo v4 2048x789.png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140006" y="640080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491" y="6400800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http://www.brand5.com/blog/wp-content/uploads/2010/08/checklist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5370" y="1755647"/>
            <a:ext cx="4291609" cy="3336609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6119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73152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 bwMode="auto">
          <a:xfrm>
            <a:off x="4269316" y="1"/>
            <a:ext cx="3653367" cy="73151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anchor="ctr"/>
          <a:lstStyle>
            <a:lvl1pPr marL="0" indent="-342900" algn="r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1400" b="1" kern="1200" baseline="0">
                <a:solidFill>
                  <a:schemeClr val="bg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4572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9144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3716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18288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en-US" sz="4000" dirty="0">
                <a:solidFill>
                  <a:sysClr val="window" lastClr="FFFFFF"/>
                </a:solidFill>
                <a:latin typeface="Arial"/>
              </a:rPr>
              <a:t>Report</a:t>
            </a:r>
          </a:p>
        </p:txBody>
      </p:sp>
      <p:sp>
        <p:nvSpPr>
          <p:cNvPr id="6" name="Text Placeholder 1"/>
          <p:cNvSpPr txBox="1">
            <a:spLocks/>
          </p:cNvSpPr>
          <p:nvPr/>
        </p:nvSpPr>
        <p:spPr>
          <a:xfrm>
            <a:off x="0" y="960120"/>
            <a:ext cx="12192000" cy="4794135"/>
          </a:xfrm>
          <a:prstGeom prst="rect">
            <a:avLst/>
          </a:prstGeom>
        </p:spPr>
        <p:txBody>
          <a:bodyPr vert="horz" lIns="0" tIns="0" rIns="0" bIns="0" anchor="t"/>
          <a:lstStyle>
            <a:lvl1pPr marL="0" indent="-3429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2000" b="1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38225" indent="-57150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Individual Lab Report</a:t>
            </a:r>
          </a:p>
          <a:p>
            <a:pPr marL="1038225" indent="-57150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Title page</a:t>
            </a:r>
          </a:p>
          <a:p>
            <a:pPr marL="1038225" indent="-57150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Discussion topics in the manual</a:t>
            </a:r>
          </a:p>
          <a:p>
            <a:pPr marL="1038225" indent="-57150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MUST</a:t>
            </a: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 include spreadsheet with test results, standard, average</a:t>
            </a:r>
            <a:r>
              <a:rPr lang="en-US" sz="36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, accuracy</a:t>
            </a: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, </a:t>
            </a:r>
            <a:r>
              <a:rPr lang="en-US" sz="36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precision, gear ratios, and velocity ratios</a:t>
            </a:r>
            <a:endParaRPr lang="en-US" sz="3000" b="0" dirty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172200"/>
            <a:ext cx="12192000" cy="6858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8" name="Picture 7" descr="C:\Users\Rondell\Desktop\Benchmark A\EG newlogo v4 2048x789.png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140006" y="640080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491" y="6400800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9111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73152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 bwMode="auto">
          <a:xfrm>
            <a:off x="4269316" y="1"/>
            <a:ext cx="3653367" cy="73151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anchor="ctr"/>
          <a:lstStyle>
            <a:lvl1pPr marL="0" indent="-342900" algn="r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1400" b="1" kern="1200" baseline="0">
                <a:solidFill>
                  <a:schemeClr val="bg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4572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9144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3716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18288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en-US" sz="4000" dirty="0">
                <a:solidFill>
                  <a:sysClr val="window" lastClr="FFFFFF"/>
                </a:solidFill>
                <a:latin typeface="Arial"/>
              </a:rPr>
              <a:t>Presentation</a:t>
            </a:r>
          </a:p>
        </p:txBody>
      </p:sp>
      <p:sp>
        <p:nvSpPr>
          <p:cNvPr id="6" name="Text Placeholder 1"/>
          <p:cNvSpPr txBox="1">
            <a:spLocks/>
          </p:cNvSpPr>
          <p:nvPr/>
        </p:nvSpPr>
        <p:spPr>
          <a:xfrm>
            <a:off x="0" y="960120"/>
            <a:ext cx="12192000" cy="4794135"/>
          </a:xfrm>
          <a:prstGeom prst="rect">
            <a:avLst/>
          </a:prstGeom>
        </p:spPr>
        <p:txBody>
          <a:bodyPr vert="horz" lIns="0" tIns="0" rIns="0" bIns="0" anchor="ctr"/>
          <a:lstStyle>
            <a:lvl1pPr marL="0" indent="-3429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2000" b="1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38225" indent="-57150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Team presentation</a:t>
            </a:r>
          </a:p>
          <a:p>
            <a:pPr marL="1038225" indent="-57150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Follow “Your Assignment” guidelines on EG Manual</a:t>
            </a:r>
          </a:p>
          <a:p>
            <a:pPr marL="1038225" indent="-57150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Include </a:t>
            </a:r>
            <a:r>
              <a:rPr lang="en-US" sz="36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photos of robot </a:t>
            </a:r>
          </a:p>
          <a:p>
            <a:pPr marL="1095375" lvl="1" indent="0" defTabSz="354013" eaLnBrk="1" fontAlgn="auto" hangingPunct="1">
              <a:spcAft>
                <a:spcPts val="600"/>
              </a:spcAft>
              <a:buSzPct val="100000"/>
              <a:buNone/>
              <a:defRPr/>
            </a:pPr>
            <a:endParaRPr lang="en-US" sz="3000" b="0" dirty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172200"/>
            <a:ext cx="12192000" cy="6858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8" name="Picture 7" descr="C:\Users\Rondell\Desktop\Benchmark A\EG newlogo v4 2048x789.png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140006" y="640080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491" y="6400800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55614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73152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 bwMode="auto">
          <a:xfrm>
            <a:off x="4269316" y="1"/>
            <a:ext cx="3653367" cy="73151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anchor="ctr"/>
          <a:lstStyle>
            <a:lvl1pPr marL="0" indent="-342900" algn="r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1400" b="1" kern="1200" baseline="0">
                <a:solidFill>
                  <a:schemeClr val="bg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4572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9144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3716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18288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en-US" sz="4000" dirty="0" smtClean="0">
                <a:solidFill>
                  <a:sysClr val="window" lastClr="FFFFFF"/>
                </a:solidFill>
                <a:latin typeface="Arial"/>
              </a:rPr>
              <a:t>Closing</a:t>
            </a:r>
            <a:endParaRPr lang="en-US" altLang="en-US" sz="4000" dirty="0">
              <a:solidFill>
                <a:sysClr val="window" lastClr="FFFFFF"/>
              </a:solidFill>
              <a:latin typeface="Arial"/>
            </a:endParaRPr>
          </a:p>
        </p:txBody>
      </p:sp>
      <p:sp>
        <p:nvSpPr>
          <p:cNvPr id="6" name="Text Placeholder 1"/>
          <p:cNvSpPr txBox="1">
            <a:spLocks/>
          </p:cNvSpPr>
          <p:nvPr/>
        </p:nvSpPr>
        <p:spPr>
          <a:xfrm>
            <a:off x="0" y="960120"/>
            <a:ext cx="11689976" cy="4794135"/>
          </a:xfrm>
          <a:prstGeom prst="rect">
            <a:avLst/>
          </a:prstGeom>
        </p:spPr>
        <p:txBody>
          <a:bodyPr vert="horz" lIns="0" tIns="0" rIns="0" bIns="0" anchor="ctr"/>
          <a:lstStyle>
            <a:lvl1pPr marL="0" indent="-3429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2000" b="1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38225" indent="-571500" defTabSz="354013" eaLnBrk="1" fontAlgn="auto" hangingPunct="1">
              <a:spcAft>
                <a:spcPts val="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Share tasks – one team member to program; another to build</a:t>
            </a:r>
          </a:p>
          <a:p>
            <a:pPr marL="1038225" indent="-571500" defTabSz="354013" eaLnBrk="1" fontAlgn="auto" hangingPunct="1">
              <a:spcAft>
                <a:spcPts val="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Have all original data signed by TA</a:t>
            </a:r>
          </a:p>
          <a:p>
            <a:pPr marL="1038225" indent="-571500" defTabSz="354013" eaLnBrk="1" fontAlgn="auto" hangingPunct="1">
              <a:spcAft>
                <a:spcPts val="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Remember to submit all work electronically</a:t>
            </a:r>
          </a:p>
          <a:p>
            <a:pPr marL="1038225" indent="-571500" defTabSz="354013" eaLnBrk="1" fontAlgn="auto" hangingPunct="1">
              <a:spcAft>
                <a:spcPts val="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Submit testing paper to TA at beginning of next lab</a:t>
            </a:r>
          </a:p>
          <a:p>
            <a:pPr marL="1038225" indent="-571500" defTabSz="354013" eaLnBrk="1" fontAlgn="auto" hangingPunct="1">
              <a:spcAft>
                <a:spcPts val="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Disassemble robot and sort parts into the kits </a:t>
            </a:r>
          </a:p>
          <a:p>
            <a:pPr marL="1038225" indent="-571500" defTabSz="354013" eaLnBrk="1" fontAlgn="auto" hangingPunct="1">
              <a:spcAft>
                <a:spcPts val="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Return all unused materials to TAs</a:t>
            </a:r>
          </a:p>
          <a:p>
            <a:pPr marL="1095375" lvl="1" indent="0" defTabSz="354013" eaLnBrk="1" fontAlgn="auto" hangingPunct="1">
              <a:spcAft>
                <a:spcPts val="600"/>
              </a:spcAft>
              <a:buSzPct val="100000"/>
              <a:buNone/>
              <a:defRPr/>
            </a:pPr>
            <a:endParaRPr lang="en-US" sz="3000" b="0" dirty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172200"/>
            <a:ext cx="12192000" cy="6858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8" name="Picture 7" descr="C:\Users\Rondell\Desktop\Benchmark A\EG newlogo v4 2048x789.png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140006" y="640080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491" y="6400800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6275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73152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 bwMode="auto">
          <a:xfrm>
            <a:off x="4269321" y="1"/>
            <a:ext cx="3653367" cy="73151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0" tIns="0" rIns="0" bIns="0" anchor="ctr"/>
          <a:lstStyle>
            <a:lvl1pPr marL="0" indent="-342900" algn="r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1400" b="1" kern="1200" baseline="0">
                <a:solidFill>
                  <a:schemeClr val="bg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4572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9144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3716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18288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en-US" sz="4000" dirty="0" smtClean="0">
                <a:solidFill>
                  <a:sysClr val="window" lastClr="FFFFFF"/>
                </a:solidFill>
                <a:latin typeface="Arial"/>
              </a:rPr>
              <a:t>Objective</a:t>
            </a:r>
            <a:endParaRPr lang="en-US" altLang="en-US" sz="4000" dirty="0">
              <a:solidFill>
                <a:sysClr val="window" lastClr="FFFFFF"/>
              </a:solidFill>
              <a:latin typeface="Arial"/>
            </a:endParaRPr>
          </a:p>
        </p:txBody>
      </p:sp>
      <p:sp>
        <p:nvSpPr>
          <p:cNvPr id="6" name="Text Placeholder 1"/>
          <p:cNvSpPr txBox="1">
            <a:spLocks/>
          </p:cNvSpPr>
          <p:nvPr/>
        </p:nvSpPr>
        <p:spPr>
          <a:xfrm>
            <a:off x="0" y="1127825"/>
            <a:ext cx="11912765" cy="4626429"/>
          </a:xfrm>
          <a:prstGeom prst="rect">
            <a:avLst/>
          </a:prstGeom>
        </p:spPr>
        <p:txBody>
          <a:bodyPr vert="horz" lIns="0" tIns="0" rIns="0" bIns="0" anchor="t"/>
          <a:lstStyle>
            <a:lvl1pPr marL="0" indent="-3429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2000" b="1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38225" indent="-57150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Build a robot and test it against the EG standards for accuracy and precision</a:t>
            </a:r>
          </a:p>
          <a:p>
            <a:pPr marL="1038225" indent="-57150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Demonstrate the importance of product evaluation</a:t>
            </a:r>
          </a:p>
          <a:p>
            <a:pPr marL="1038225" indent="-57150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Disassemble the robot and make quality improvements to the design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172200"/>
            <a:ext cx="12192000" cy="6858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8" name="Picture 7" descr="C:\Users\Rondell\Desktop\Benchmark A\EG newlogo v4 2048x789.png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140006" y="640080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491" y="6400800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0273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73152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 bwMode="auto">
          <a:xfrm>
            <a:off x="4269316" y="1"/>
            <a:ext cx="3653367" cy="73151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anchor="ctr"/>
          <a:lstStyle>
            <a:lvl1pPr marL="0" indent="-342900" algn="r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1400" b="1" kern="1200" baseline="0">
                <a:solidFill>
                  <a:schemeClr val="bg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4572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9144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3716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18288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en-US" sz="4000" dirty="0">
                <a:solidFill>
                  <a:sysClr val="window" lastClr="FFFFFF"/>
                </a:solidFill>
                <a:latin typeface="Arial"/>
              </a:rPr>
              <a:t>Design </a:t>
            </a:r>
            <a:r>
              <a:rPr lang="en-US" altLang="en-US" sz="4000" dirty="0" smtClean="0">
                <a:solidFill>
                  <a:sysClr val="window" lastClr="FFFFFF"/>
                </a:solidFill>
                <a:latin typeface="Arial"/>
              </a:rPr>
              <a:t>Analysis</a:t>
            </a:r>
            <a:endParaRPr lang="en-US" altLang="en-US" sz="4000" dirty="0">
              <a:solidFill>
                <a:sysClr val="window" lastClr="FFFFFF"/>
              </a:solidFill>
              <a:latin typeface="Arial"/>
            </a:endParaRPr>
          </a:p>
        </p:txBody>
      </p:sp>
      <p:sp>
        <p:nvSpPr>
          <p:cNvPr id="6" name="Text Placeholder 1"/>
          <p:cNvSpPr txBox="1">
            <a:spLocks/>
          </p:cNvSpPr>
          <p:nvPr/>
        </p:nvSpPr>
        <p:spPr>
          <a:xfrm>
            <a:off x="0" y="1127825"/>
            <a:ext cx="12192000" cy="4626429"/>
          </a:xfrm>
          <a:prstGeom prst="rect">
            <a:avLst/>
          </a:prstGeom>
        </p:spPr>
        <p:txBody>
          <a:bodyPr vert="horz" lIns="0" tIns="0" rIns="0" bIns="0" anchor="t"/>
          <a:lstStyle>
            <a:lvl1pPr marL="0" indent="-3429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2000" b="1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38225" indent="-57150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Engineers perform prototype testing </a:t>
            </a:r>
          </a:p>
          <a:p>
            <a:pPr marL="1552575" lvl="1" indent="-45720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defRPr/>
            </a:pPr>
            <a:r>
              <a:rPr lang="en-US" sz="30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Look for improvement suggestions</a:t>
            </a:r>
          </a:p>
          <a:p>
            <a:pPr marL="1552575" lvl="1" indent="-45720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defRPr/>
            </a:pPr>
            <a:r>
              <a:rPr lang="en-US" sz="30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Continuously improves product quality</a:t>
            </a:r>
          </a:p>
          <a:p>
            <a:pPr marL="1038225" indent="-57150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Tests are performed to a company standard </a:t>
            </a:r>
          </a:p>
          <a:p>
            <a:pPr marL="1552575" lvl="1" indent="-45720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defRPr/>
            </a:pPr>
            <a:r>
              <a:rPr lang="en-US" sz="30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If the standard is met, the product is acceptable</a:t>
            </a:r>
          </a:p>
          <a:p>
            <a:pPr marL="1552575" lvl="1" indent="-45720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defRPr/>
            </a:pPr>
            <a:r>
              <a:rPr lang="en-US" sz="30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If standard not met, product may be redesigned or withdrawn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172200"/>
            <a:ext cx="12192000" cy="6858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8" name="Picture 7" descr="C:\Users\Rondell\Desktop\Benchmark A\EG newlogo v4 2048x789.png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140006" y="640080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491" y="6400800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6285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73152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 bwMode="auto">
          <a:xfrm>
            <a:off x="4269316" y="1"/>
            <a:ext cx="3653367" cy="73151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anchor="ctr"/>
          <a:lstStyle>
            <a:lvl1pPr marL="0" indent="-342900" algn="r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1400" b="1" kern="1200" baseline="0">
                <a:solidFill>
                  <a:schemeClr val="bg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4572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9144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3716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18288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en-US" sz="4000" dirty="0">
                <a:solidFill>
                  <a:sysClr val="window" lastClr="FFFFFF"/>
                </a:solidFill>
                <a:latin typeface="Arial"/>
              </a:rPr>
              <a:t>Accuracy &amp; Precision</a:t>
            </a:r>
          </a:p>
        </p:txBody>
      </p:sp>
      <p:sp>
        <p:nvSpPr>
          <p:cNvPr id="6" name="Text Placeholder 1"/>
          <p:cNvSpPr txBox="1">
            <a:spLocks/>
          </p:cNvSpPr>
          <p:nvPr/>
        </p:nvSpPr>
        <p:spPr>
          <a:xfrm>
            <a:off x="0" y="1127825"/>
            <a:ext cx="12192000" cy="4626429"/>
          </a:xfrm>
          <a:prstGeom prst="rect">
            <a:avLst/>
          </a:prstGeom>
        </p:spPr>
        <p:txBody>
          <a:bodyPr vert="horz" lIns="0" tIns="0" rIns="0" bIns="0" anchor="t"/>
          <a:lstStyle>
            <a:lvl1pPr marL="0" indent="-3429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2000" b="1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38225" indent="-57150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Accuracy: </a:t>
            </a:r>
          </a:p>
          <a:p>
            <a:pPr marL="1552575" lvl="1" indent="-45720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defRPr/>
            </a:pPr>
            <a:r>
              <a:rPr lang="en-US" sz="30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Comparison of the average of the results to the standard</a:t>
            </a:r>
          </a:p>
          <a:p>
            <a:pPr marL="1038225" indent="-57150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Precision:</a:t>
            </a:r>
          </a:p>
          <a:p>
            <a:pPr marL="1552575" lvl="1" indent="-45720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defRPr/>
            </a:pPr>
            <a:r>
              <a:rPr lang="en-US" sz="30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Repeatability of the results</a:t>
            </a:r>
          </a:p>
          <a:p>
            <a:pPr marL="1552575" lvl="1" indent="-45720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defRPr/>
            </a:pPr>
            <a:r>
              <a:rPr lang="en-US" sz="30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How close are the results to each other?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172200"/>
            <a:ext cx="12192000" cy="6858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8" name="Picture 7" descr="C:\Users\Rondell\Desktop\Benchmark A\EG newlogo v4 2048x789.png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140006" y="640080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491" y="6400800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9905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73152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 bwMode="auto">
          <a:xfrm>
            <a:off x="4269316" y="1"/>
            <a:ext cx="3653367" cy="73151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anchor="ctr"/>
          <a:lstStyle>
            <a:lvl1pPr marL="0" indent="-342900" algn="r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1400" b="1" kern="1200" baseline="0">
                <a:solidFill>
                  <a:schemeClr val="bg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4572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9144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3716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18288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en-US" sz="4000" dirty="0">
                <a:solidFill>
                  <a:sysClr val="window" lastClr="FFFFFF"/>
                </a:solidFill>
                <a:latin typeface="Arial"/>
              </a:rPr>
              <a:t>Accuracy &amp; Precision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172200"/>
            <a:ext cx="12192000" cy="6858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8" name="Picture 7" descr="C:\Users\Rondell\Desktop\Benchmark A\EG newlogo v4 2048x789.png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140006" y="640080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491" y="6400800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602"/>
          <a:stretch/>
        </p:blipFill>
        <p:spPr>
          <a:xfrm>
            <a:off x="1350073" y="1368485"/>
            <a:ext cx="9997631" cy="416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1377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73152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 bwMode="auto">
          <a:xfrm>
            <a:off x="4269316" y="1"/>
            <a:ext cx="3653367" cy="73151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anchor="ctr"/>
          <a:lstStyle>
            <a:lvl1pPr marL="0" indent="-342900" algn="r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1400" b="1" kern="1200" baseline="0">
                <a:solidFill>
                  <a:schemeClr val="bg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4572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9144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3716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18288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en-US" sz="4000" dirty="0">
                <a:solidFill>
                  <a:sysClr val="window" lastClr="FFFFFF"/>
                </a:solidFill>
                <a:latin typeface="Arial"/>
              </a:rPr>
              <a:t>Accuracy &amp; Precision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 Placeholder 1"/>
              <p:cNvSpPr txBox="1">
                <a:spLocks/>
              </p:cNvSpPr>
              <p:nvPr/>
            </p:nvSpPr>
            <p:spPr>
              <a:xfrm>
                <a:off x="0" y="1127825"/>
                <a:ext cx="12192000" cy="4626429"/>
              </a:xfrm>
              <a:prstGeom prst="rect">
                <a:avLst/>
              </a:prstGeom>
            </p:spPr>
            <p:txBody>
              <a:bodyPr vert="horz" lIns="0" tIns="0" rIns="0" bIns="0" anchor="t"/>
              <a:lstStyle>
                <a:lvl1pPr marL="0" indent="-342900" algn="l" defTabSz="457200" rtl="0" eaLnBrk="0" fontAlgn="base" hangingPunct="0">
                  <a:spcBef>
                    <a:spcPts val="0"/>
                  </a:spcBef>
                  <a:spcAft>
                    <a:spcPct val="0"/>
                  </a:spcAft>
                  <a:buFont typeface="Arial" panose="020B0604020202020204" pitchFamily="34" charset="0"/>
                  <a:defRPr sz="2000" b="1" kern="1200">
                    <a:solidFill>
                      <a:schemeClr val="tx1"/>
                    </a:solidFill>
                    <a:latin typeface="+mn-lt"/>
                    <a:ea typeface="MS PGothic" panose="020B0600070205080204" pitchFamily="34" charset="-128"/>
                    <a:cs typeface="ＭＳ Ｐゴシック" charset="0"/>
                  </a:defRPr>
                </a:lvl1pPr>
                <a:lvl2pPr marL="628650" indent="-171450" algn="l" defTabSz="457200" rtl="0" eaLnBrk="0" fontAlgn="base" hangingPunct="0">
                  <a:spcBef>
                    <a:spcPts val="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1400" kern="1200">
                    <a:solidFill>
                      <a:schemeClr val="tx1"/>
                    </a:solidFill>
                    <a:latin typeface="+mn-lt"/>
                    <a:ea typeface="MS PGothic" panose="020B0600070205080204" pitchFamily="34" charset="-128"/>
                    <a:cs typeface="+mn-cs"/>
                  </a:defRPr>
                </a:lvl2pPr>
                <a:lvl3pPr marL="1085850" indent="-171450" algn="l" defTabSz="457200" rtl="0" eaLnBrk="0" fontAlgn="base" hangingPunct="0">
                  <a:spcBef>
                    <a:spcPts val="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1400" kern="1200">
                    <a:solidFill>
                      <a:schemeClr val="tx1"/>
                    </a:solidFill>
                    <a:latin typeface="+mn-lt"/>
                    <a:ea typeface="MS PGothic" panose="020B0600070205080204" pitchFamily="34" charset="-128"/>
                    <a:cs typeface="+mn-cs"/>
                  </a:defRPr>
                </a:lvl3pPr>
                <a:lvl4pPr marL="1600200" indent="-228600" algn="l" defTabSz="457200" rtl="0" eaLnBrk="0" fontAlgn="base" hangingPunct="0">
                  <a:spcBef>
                    <a:spcPts val="0"/>
                  </a:spcBef>
                  <a:spcAft>
                    <a:spcPct val="0"/>
                  </a:spcAft>
                  <a:buFont typeface="Courier New" panose="02070309020205020404" pitchFamily="49" charset="0"/>
                  <a:buChar char="o"/>
                  <a:defRPr sz="1400" kern="1200">
                    <a:solidFill>
                      <a:schemeClr val="tx1"/>
                    </a:solidFill>
                    <a:latin typeface="+mn-lt"/>
                    <a:ea typeface="MS PGothic" panose="020B0600070205080204" pitchFamily="34" charset="-128"/>
                    <a:cs typeface="+mn-cs"/>
                  </a:defRPr>
                </a:lvl4pPr>
                <a:lvl5pPr marL="2114550" indent="-285750" algn="l" defTabSz="457200" rtl="0" eaLnBrk="0" fontAlgn="base" hangingPunct="0">
                  <a:spcBef>
                    <a:spcPts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Ø"/>
                  <a:defRPr sz="1400" kern="1200">
                    <a:solidFill>
                      <a:schemeClr val="tx1"/>
                    </a:solidFill>
                    <a:latin typeface="+mn-lt"/>
                    <a:ea typeface="MS PGothic" panose="020B0600070205080204" pitchFamily="34" charset="-128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66725" indent="0" algn="ctr" defTabSz="354013" eaLnBrk="1" fontAlgn="auto" hangingPunct="1">
                  <a:lnSpc>
                    <a:spcPct val="150000"/>
                  </a:lnSpc>
                  <a:spcAft>
                    <a:spcPts val="0"/>
                  </a:spcAft>
                  <a:buSzPct val="100000"/>
                  <a:defRPr/>
                </a:pPr>
                <a14:m>
                  <m:oMath xmlns:m="http://schemas.openxmlformats.org/officeDocument/2006/math">
                    <m:r>
                      <a:rPr lang="en-US" sz="36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ＭＳ Ｐゴシック" charset="0"/>
                        <a:cs typeface="Arial" panose="020B0604020202020204" pitchFamily="34" charset="0"/>
                      </a:rPr>
                      <m:t>% </m:t>
                    </m:r>
                    <m:r>
                      <a:rPr lang="en-US" sz="36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ＭＳ Ｐゴシック" charset="0"/>
                        <a:cs typeface="Arial" panose="020B0604020202020204" pitchFamily="34" charset="0"/>
                      </a:rPr>
                      <m:t>𝑨𝒄𝒄</m:t>
                    </m:r>
                    <m:r>
                      <a:rPr lang="en-US" sz="36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ＭＳ Ｐゴシック" charset="0"/>
                        <a:cs typeface="Arial" panose="020B0604020202020204" pitchFamily="34" charset="0"/>
                      </a:rPr>
                      <m:t>=</m:t>
                    </m:r>
                    <m:d>
                      <m:dPr>
                        <m:ctrlPr>
                          <a:rPr lang="en-US" sz="36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36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ＭＳ Ｐゴシック" charset="0"/>
                            <a:cs typeface="Arial" panose="020B0604020202020204" pitchFamily="34" charset="0"/>
                          </a:rPr>
                          <m:t>𝟏</m:t>
                        </m:r>
                        <m:r>
                          <a:rPr lang="en-US" sz="36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ＭＳ Ｐゴシック" charset="0"/>
                            <a:cs typeface="Arial" panose="020B0604020202020204" pitchFamily="34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36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ＭＳ Ｐゴシック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d>
                              <m:dPr>
                                <m:begChr m:val="|"/>
                                <m:endChr m:val="|"/>
                                <m:ctrlPr>
                                  <a:rPr lang="en-US" sz="36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ＭＳ Ｐゴシック" charset="0"/>
                                    <a:cs typeface="Arial" panose="020B0604020202020204" pitchFamily="34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sz="36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ＭＳ Ｐゴシック" charset="0"/>
                                        <a:cs typeface="Arial" panose="020B0604020202020204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3600" b="1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ＭＳ Ｐゴシック" charset="0"/>
                                        <a:cs typeface="Arial" panose="020B0604020202020204" pitchFamily="34" charset="0"/>
                                      </a:rPr>
                                      <m:t>𝑷</m:t>
                                    </m:r>
                                  </m:e>
                                  <m:sub>
                                    <m:r>
                                      <a:rPr lang="en-US" sz="3600" b="1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ＭＳ Ｐゴシック" charset="0"/>
                                        <a:cs typeface="Arial" panose="020B0604020202020204" pitchFamily="34" charset="0"/>
                                      </a:rPr>
                                      <m:t>𝒔</m:t>
                                    </m:r>
                                  </m:sub>
                                </m:sSub>
                                <m:r>
                                  <a:rPr lang="en-US" sz="3600" b="1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ＭＳ Ｐゴシック" charset="0"/>
                                    <a:cs typeface="Arial" panose="020B0604020202020204" pitchFamily="34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sz="36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ＭＳ Ｐゴシック" charset="0"/>
                                        <a:cs typeface="Arial" panose="020B0604020202020204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3600" b="1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ＭＳ Ｐゴシック" charset="0"/>
                                        <a:cs typeface="Arial" panose="020B0604020202020204" pitchFamily="34" charset="0"/>
                                      </a:rPr>
                                      <m:t>𝑨</m:t>
                                    </m:r>
                                  </m:e>
                                  <m:sub>
                                    <m:r>
                                      <a:rPr lang="en-US" sz="3600" b="1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ＭＳ Ｐゴシック" charset="0"/>
                                        <a:cs typeface="Arial" panose="020B0604020202020204" pitchFamily="34" charset="0"/>
                                      </a:rPr>
                                      <m:t>𝒑</m:t>
                                    </m:r>
                                  </m:sub>
                                </m:sSub>
                              </m:e>
                            </m:d>
                          </m:num>
                          <m:den>
                            <m:sSub>
                              <m:sSubPr>
                                <m:ctrlPr>
                                  <a:rPr lang="en-US" sz="36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ＭＳ Ｐゴシック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sz="3600" b="1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ＭＳ Ｐゴシック" charset="0"/>
                                    <a:cs typeface="Arial" panose="020B0604020202020204" pitchFamily="34" charset="0"/>
                                  </a:rPr>
                                  <m:t>𝑷</m:t>
                                </m:r>
                              </m:e>
                              <m:sub>
                                <m:r>
                                  <a:rPr lang="en-US" sz="3600" b="1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ＭＳ Ｐゴシック" charset="0"/>
                                    <a:cs typeface="Arial" panose="020B0604020202020204" pitchFamily="34" charset="0"/>
                                  </a:rPr>
                                  <m:t>𝒔</m:t>
                                </m:r>
                              </m:sub>
                            </m:sSub>
                          </m:den>
                        </m:f>
                      </m:e>
                    </m:d>
                    <m:r>
                      <a:rPr lang="en-US" sz="36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×</m:t>
                    </m:r>
                    <m:r>
                      <a:rPr lang="en-US" sz="36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𝟏𝟎𝟎</m:t>
                    </m:r>
                  </m:oMath>
                </a14:m>
                <a:r>
                  <a:rPr lang="en-US" sz="3600" i="1" dirty="0" smtClean="0">
                    <a:solidFill>
                      <a:prstClr val="black"/>
                    </a:solidFill>
                    <a:latin typeface="Arial" panose="020B0604020202020204" pitchFamily="34" charset="0"/>
                    <a:ea typeface="ＭＳ Ｐゴシック" charset="0"/>
                    <a:cs typeface="Arial" panose="020B0604020202020204" pitchFamily="34" charset="0"/>
                  </a:rPr>
                  <a:t> </a:t>
                </a:r>
              </a:p>
              <a:p>
                <a:pPr marL="466725" indent="0" defTabSz="354013" eaLnBrk="1" fontAlgn="auto" hangingPunct="1">
                  <a:lnSpc>
                    <a:spcPct val="150000"/>
                  </a:lnSpc>
                  <a:spcAft>
                    <a:spcPts val="0"/>
                  </a:spcAft>
                  <a:buSzPct val="100000"/>
                  <a:defRPr/>
                </a:pPr>
                <a:endParaRPr lang="en-US" sz="3000" b="0" dirty="0" smtClean="0">
                  <a:solidFill>
                    <a:prstClr val="black"/>
                  </a:solidFill>
                  <a:latin typeface="Arial" panose="020B0604020202020204" pitchFamily="34" charset="0"/>
                  <a:ea typeface="ＭＳ Ｐゴシック" charset="0"/>
                  <a:cs typeface="Arial" panose="020B0604020202020204" pitchFamily="34" charset="0"/>
                </a:endParaRPr>
              </a:p>
              <a:p>
                <a:pPr marL="466725" indent="0" defTabSz="354013" eaLnBrk="1" fontAlgn="auto" hangingPunct="1">
                  <a:lnSpc>
                    <a:spcPct val="150000"/>
                  </a:lnSpc>
                  <a:spcAft>
                    <a:spcPts val="0"/>
                  </a:spcAft>
                  <a:buSzPct val="100000"/>
                  <a:defRPr/>
                </a:pPr>
                <a:r>
                  <a:rPr lang="en-US" sz="3000" b="0" dirty="0" smtClean="0">
                    <a:solidFill>
                      <a:prstClr val="black"/>
                    </a:solidFill>
                    <a:latin typeface="Arial" panose="020B0604020202020204" pitchFamily="34" charset="0"/>
                    <a:ea typeface="ＭＳ Ｐゴシック" charset="0"/>
                    <a:cs typeface="Arial" panose="020B0604020202020204" pitchFamily="34" charset="0"/>
                  </a:rPr>
                  <a:t>	</a:t>
                </a:r>
              </a:p>
            </p:txBody>
          </p:sp>
        </mc:Choice>
        <mc:Fallback>
          <p:sp>
            <p:nvSpPr>
              <p:cNvPr id="6" name="Text Placeholder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127825"/>
                <a:ext cx="12192000" cy="4626429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172200"/>
            <a:ext cx="12192000" cy="6858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8" name="Picture 7" descr="C:\Users\Rondell\Desktop\Benchmark A\EG newlogo v4 2048x789.png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140006" y="640080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491" y="6400800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11311697"/>
                  </p:ext>
                </p:extLst>
              </p:nvPr>
            </p:nvGraphicFramePr>
            <p:xfrm>
              <a:off x="365869" y="2809271"/>
              <a:ext cx="9435192" cy="190976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12916"/>
                    <a:gridCol w="1886239"/>
                    <a:gridCol w="6036037"/>
                  </a:tblGrid>
                  <a:tr h="477609">
                    <a:tc>
                      <a:txBody>
                        <a:bodyPr/>
                        <a:lstStyle/>
                        <a:p>
                          <a:pPr marL="0" indent="0" algn="r" defTabSz="354013" eaLnBrk="1" fontAlgn="auto" hangingPunct="1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  <a:buSzPct val="100000"/>
                            <a:defRPr/>
                          </a:pPr>
                          <a:r>
                            <a:rPr lang="en-US" sz="3000" b="0" i="1" dirty="0" smtClean="0">
                              <a:solidFill>
                                <a:prstClr val="black"/>
                              </a:solidFill>
                              <a:latin typeface="Arial" panose="020B0604020202020204" pitchFamily="34" charset="0"/>
                              <a:ea typeface="ＭＳ Ｐゴシック" charset="0"/>
                              <a:cs typeface="Arial" panose="020B0604020202020204" pitchFamily="34" charset="0"/>
                            </a:rPr>
                            <a:t>Where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indent="0" algn="r" defTabSz="354013" eaLnBrk="1" fontAlgn="auto" hangingPunct="1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  <a:buSzPct val="100000"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right"/>
                              </m:oMathParaPr>
                              <m:oMath xmlns:m="http://schemas.openxmlformats.org/officeDocument/2006/math">
                                <m:r>
                                  <a:rPr lang="en-US" sz="3000" b="0" i="1" dirty="0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ＭＳ Ｐゴシック" charset="0"/>
                                    <a:cs typeface="Arial" panose="020B0604020202020204" pitchFamily="34" charset="0"/>
                                  </a:rPr>
                                  <m:t>% </m:t>
                                </m:r>
                                <m:r>
                                  <a:rPr lang="en-US" sz="3000" b="0" i="1" dirty="0" err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ＭＳ Ｐゴシック" charset="0"/>
                                    <a:cs typeface="Arial" panose="020B0604020202020204" pitchFamily="34" charset="0"/>
                                  </a:rPr>
                                  <m:t>𝐴𝑐𝑐</m:t>
                                </m:r>
                              </m:oMath>
                            </m:oMathPara>
                          </a14:m>
                          <a:endParaRPr lang="en-US" sz="3000" b="0" i="1" dirty="0" smtClean="0">
                            <a:solidFill>
                              <a:prstClr val="black"/>
                            </a:solidFill>
                            <a:latin typeface="Arial" panose="020B0604020202020204" pitchFamily="34" charset="0"/>
                            <a:ea typeface="ＭＳ Ｐゴシック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3000" b="0" i="0" dirty="0" smtClean="0">
                              <a:solidFill>
                                <a:prstClr val="black"/>
                              </a:solidFill>
                              <a:latin typeface="Arial" panose="020B0604020202020204" pitchFamily="34" charset="0"/>
                              <a:ea typeface="ＭＳ Ｐゴシック" charset="0"/>
                              <a:cs typeface="Arial" panose="020B0604020202020204" pitchFamily="34" charset="0"/>
                            </a:rPr>
                            <a:t>= Percent Accuracy</a:t>
                          </a:r>
                          <a:endParaRPr lang="en-US" sz="3000" i="0" dirty="0" smtClean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</a:tr>
                  <a:tr h="477609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3000" b="0" i="1" kern="1200" dirty="0" smtClean="0">
                            <a:solidFill>
                              <a:prstClr val="black"/>
                            </a:solidFill>
                            <a:latin typeface="Arial" panose="020B0604020202020204" pitchFamily="34" charset="0"/>
                            <a:ea typeface="ＭＳ Ｐゴシック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3000" b="0" i="1" kern="1200" dirty="0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ＭＳ Ｐゴシック" charset="0"/>
                                        <a:cs typeface="Arial" panose="020B0604020202020204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3000" b="0" i="1" kern="1200" dirty="0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ＭＳ Ｐゴシック" charset="0"/>
                                        <a:cs typeface="Arial" panose="020B0604020202020204" pitchFamily="34" charset="0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en-US" sz="3000" b="0" i="1" kern="1200" dirty="0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ＭＳ Ｐゴシック" charset="0"/>
                                        <a:cs typeface="Arial" panose="020B0604020202020204" pitchFamily="34" charset="0"/>
                                      </a:rPr>
                                      <m:t>𝑠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3000" b="0" i="1" kern="1200" dirty="0" smtClean="0">
                            <a:solidFill>
                              <a:prstClr val="black"/>
                            </a:solidFill>
                            <a:latin typeface="Arial" panose="020B0604020202020204" pitchFamily="34" charset="0"/>
                            <a:ea typeface="ＭＳ Ｐゴシック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3000" b="0" i="0" kern="1200" dirty="0" smtClean="0">
                              <a:solidFill>
                                <a:prstClr val="black"/>
                              </a:solidFill>
                              <a:latin typeface="Arial" panose="020B0604020202020204" pitchFamily="34" charset="0"/>
                              <a:ea typeface="ＭＳ Ｐゴシック" charset="0"/>
                              <a:cs typeface="Arial" panose="020B0604020202020204" pitchFamily="34" charset="0"/>
                            </a:rPr>
                            <a:t>= Standard Value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</a:tr>
                  <a:tr h="507822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3000" b="0" i="1" kern="1200" dirty="0">
                            <a:solidFill>
                              <a:prstClr val="black"/>
                            </a:solidFill>
                            <a:latin typeface="Arial" panose="020B0604020202020204" pitchFamily="34" charset="0"/>
                            <a:ea typeface="ＭＳ Ｐゴシック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3000" b="0" i="1" kern="1200" dirty="0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ＭＳ Ｐゴシック" charset="0"/>
                                        <a:cs typeface="Arial" panose="020B0604020202020204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3000" b="0" i="1" kern="1200" dirty="0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ＭＳ Ｐゴシック" charset="0"/>
                                        <a:cs typeface="Arial" panose="020B0604020202020204" pitchFamily="34" charset="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en-US" sz="3000" b="0" i="1" kern="1200" dirty="0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ＭＳ Ｐゴシック" charset="0"/>
                                        <a:cs typeface="Arial" panose="020B0604020202020204" pitchFamily="34" charset="0"/>
                                      </a:rPr>
                                      <m:t>𝑝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3000" b="0" i="1" kern="1200" dirty="0">
                            <a:solidFill>
                              <a:prstClr val="black"/>
                            </a:solidFill>
                            <a:latin typeface="Arial" panose="020B0604020202020204" pitchFamily="34" charset="0"/>
                            <a:ea typeface="ＭＳ Ｐゴシック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3000" b="0" i="0" kern="1200" dirty="0" smtClean="0">
                              <a:solidFill>
                                <a:prstClr val="black"/>
                              </a:solidFill>
                              <a:latin typeface="Arial" panose="020B0604020202020204" pitchFamily="34" charset="0"/>
                              <a:ea typeface="ＭＳ Ｐゴシック" charset="0"/>
                              <a:cs typeface="Arial" panose="020B0604020202020204" pitchFamily="34" charset="0"/>
                            </a:rPr>
                            <a:t>= Value Measured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11311697"/>
                  </p:ext>
                </p:extLst>
              </p:nvPr>
            </p:nvGraphicFramePr>
            <p:xfrm>
              <a:off x="365869" y="2809271"/>
              <a:ext cx="9435192" cy="190976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12916"/>
                    <a:gridCol w="1886239"/>
                    <a:gridCol w="6036037"/>
                  </a:tblGrid>
                  <a:tr h="777240">
                    <a:tc>
                      <a:txBody>
                        <a:bodyPr/>
                        <a:lstStyle/>
                        <a:p>
                          <a:pPr marL="0" indent="0" algn="r" defTabSz="354013" eaLnBrk="1" fontAlgn="auto" hangingPunct="1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  <a:buSzPct val="100000"/>
                            <a:defRPr/>
                          </a:pPr>
                          <a:r>
                            <a:rPr lang="en-US" sz="3000" b="0" i="1" dirty="0" smtClean="0">
                              <a:solidFill>
                                <a:prstClr val="black"/>
                              </a:solidFill>
                              <a:latin typeface="Arial" panose="020B0604020202020204" pitchFamily="34" charset="0"/>
                              <a:ea typeface="ＭＳ Ｐゴシック" charset="0"/>
                              <a:cs typeface="Arial" panose="020B0604020202020204" pitchFamily="34" charset="0"/>
                            </a:rPr>
                            <a:t>Where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6"/>
                          <a:stretch>
                            <a:fillRect l="-80000" r="-319355" b="-16718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3000" b="0" i="0" dirty="0" smtClean="0">
                              <a:solidFill>
                                <a:prstClr val="black"/>
                              </a:solidFill>
                              <a:latin typeface="Arial" panose="020B0604020202020204" pitchFamily="34" charset="0"/>
                              <a:ea typeface="ＭＳ Ｐゴシック" charset="0"/>
                              <a:cs typeface="Arial" panose="020B0604020202020204" pitchFamily="34" charset="0"/>
                            </a:rPr>
                            <a:t>= Percent Accuracy</a:t>
                          </a:r>
                          <a:endParaRPr lang="en-US" sz="3000" i="0" dirty="0" smtClean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</a:tr>
                  <a:tr h="54864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3000" b="0" i="1" kern="1200" dirty="0" smtClean="0">
                            <a:solidFill>
                              <a:prstClr val="black"/>
                            </a:solidFill>
                            <a:latin typeface="Arial" panose="020B0604020202020204" pitchFamily="34" charset="0"/>
                            <a:ea typeface="ＭＳ Ｐゴシック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6"/>
                          <a:stretch>
                            <a:fillRect l="-80000" t="-140659" r="-319355" b="-13516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3000" b="0" i="0" kern="1200" dirty="0" smtClean="0">
                              <a:solidFill>
                                <a:prstClr val="black"/>
                              </a:solidFill>
                              <a:latin typeface="Arial" panose="020B0604020202020204" pitchFamily="34" charset="0"/>
                              <a:ea typeface="ＭＳ Ｐゴシック" charset="0"/>
                              <a:cs typeface="Arial" panose="020B0604020202020204" pitchFamily="34" charset="0"/>
                            </a:rPr>
                            <a:t>= Standard Value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</a:tr>
                  <a:tr h="583883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3000" b="0" i="1" kern="1200" dirty="0">
                            <a:solidFill>
                              <a:prstClr val="black"/>
                            </a:solidFill>
                            <a:latin typeface="Arial" panose="020B0604020202020204" pitchFamily="34" charset="0"/>
                            <a:ea typeface="ＭＳ Ｐゴシック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6"/>
                          <a:stretch>
                            <a:fillRect l="-80000" t="-228125" r="-319355" b="-281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3000" b="0" i="0" kern="1200" dirty="0" smtClean="0">
                              <a:solidFill>
                                <a:prstClr val="black"/>
                              </a:solidFill>
                              <a:latin typeface="Arial" panose="020B0604020202020204" pitchFamily="34" charset="0"/>
                              <a:ea typeface="ＭＳ Ｐゴシック" charset="0"/>
                              <a:cs typeface="Arial" panose="020B0604020202020204" pitchFamily="34" charset="0"/>
                            </a:rPr>
                            <a:t>= Value Measured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652595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73152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 bwMode="auto">
          <a:xfrm>
            <a:off x="4269316" y="1"/>
            <a:ext cx="3653367" cy="73151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anchor="ctr"/>
          <a:lstStyle>
            <a:lvl1pPr marL="0" indent="-342900" algn="r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1400" b="1" kern="1200" baseline="0">
                <a:solidFill>
                  <a:schemeClr val="bg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4572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9144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3716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18288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en-US" sz="4000" dirty="0">
                <a:solidFill>
                  <a:sysClr val="window" lastClr="FFFFFF"/>
                </a:solidFill>
                <a:latin typeface="Arial"/>
              </a:rPr>
              <a:t>Accuracy &amp; Precision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 Placeholder 1"/>
              <p:cNvSpPr txBox="1">
                <a:spLocks/>
              </p:cNvSpPr>
              <p:nvPr/>
            </p:nvSpPr>
            <p:spPr>
              <a:xfrm>
                <a:off x="0" y="1127825"/>
                <a:ext cx="12192000" cy="4626429"/>
              </a:xfrm>
              <a:prstGeom prst="rect">
                <a:avLst/>
              </a:prstGeom>
            </p:spPr>
            <p:txBody>
              <a:bodyPr vert="horz" lIns="0" tIns="0" rIns="0" bIns="0" anchor="t"/>
              <a:lstStyle>
                <a:lvl1pPr marL="0" indent="-342900" algn="l" defTabSz="457200" rtl="0" eaLnBrk="0" fontAlgn="base" hangingPunct="0">
                  <a:spcBef>
                    <a:spcPts val="0"/>
                  </a:spcBef>
                  <a:spcAft>
                    <a:spcPct val="0"/>
                  </a:spcAft>
                  <a:buFont typeface="Arial" panose="020B0604020202020204" pitchFamily="34" charset="0"/>
                  <a:defRPr sz="2000" b="1" kern="1200">
                    <a:solidFill>
                      <a:schemeClr val="tx1"/>
                    </a:solidFill>
                    <a:latin typeface="+mn-lt"/>
                    <a:ea typeface="MS PGothic" panose="020B0600070205080204" pitchFamily="34" charset="-128"/>
                    <a:cs typeface="ＭＳ Ｐゴシック" charset="0"/>
                  </a:defRPr>
                </a:lvl1pPr>
                <a:lvl2pPr marL="628650" indent="-171450" algn="l" defTabSz="457200" rtl="0" eaLnBrk="0" fontAlgn="base" hangingPunct="0">
                  <a:spcBef>
                    <a:spcPts val="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1400" kern="1200">
                    <a:solidFill>
                      <a:schemeClr val="tx1"/>
                    </a:solidFill>
                    <a:latin typeface="+mn-lt"/>
                    <a:ea typeface="MS PGothic" panose="020B0600070205080204" pitchFamily="34" charset="-128"/>
                    <a:cs typeface="+mn-cs"/>
                  </a:defRPr>
                </a:lvl2pPr>
                <a:lvl3pPr marL="1085850" indent="-171450" algn="l" defTabSz="457200" rtl="0" eaLnBrk="0" fontAlgn="base" hangingPunct="0">
                  <a:spcBef>
                    <a:spcPts val="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1400" kern="1200">
                    <a:solidFill>
                      <a:schemeClr val="tx1"/>
                    </a:solidFill>
                    <a:latin typeface="+mn-lt"/>
                    <a:ea typeface="MS PGothic" panose="020B0600070205080204" pitchFamily="34" charset="-128"/>
                    <a:cs typeface="+mn-cs"/>
                  </a:defRPr>
                </a:lvl3pPr>
                <a:lvl4pPr marL="1600200" indent="-228600" algn="l" defTabSz="457200" rtl="0" eaLnBrk="0" fontAlgn="base" hangingPunct="0">
                  <a:spcBef>
                    <a:spcPts val="0"/>
                  </a:spcBef>
                  <a:spcAft>
                    <a:spcPct val="0"/>
                  </a:spcAft>
                  <a:buFont typeface="Courier New" panose="02070309020205020404" pitchFamily="49" charset="0"/>
                  <a:buChar char="o"/>
                  <a:defRPr sz="1400" kern="1200">
                    <a:solidFill>
                      <a:schemeClr val="tx1"/>
                    </a:solidFill>
                    <a:latin typeface="+mn-lt"/>
                    <a:ea typeface="MS PGothic" panose="020B0600070205080204" pitchFamily="34" charset="-128"/>
                    <a:cs typeface="+mn-cs"/>
                  </a:defRPr>
                </a:lvl4pPr>
                <a:lvl5pPr marL="2114550" indent="-285750" algn="l" defTabSz="457200" rtl="0" eaLnBrk="0" fontAlgn="base" hangingPunct="0">
                  <a:spcBef>
                    <a:spcPts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Ø"/>
                  <a:defRPr sz="1400" kern="1200">
                    <a:solidFill>
                      <a:schemeClr val="tx1"/>
                    </a:solidFill>
                    <a:latin typeface="+mn-lt"/>
                    <a:ea typeface="MS PGothic" panose="020B0600070205080204" pitchFamily="34" charset="-128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66725" indent="0" algn="ctr" defTabSz="354013" eaLnBrk="1" fontAlgn="auto" hangingPunct="1">
                  <a:lnSpc>
                    <a:spcPct val="150000"/>
                  </a:lnSpc>
                  <a:spcAft>
                    <a:spcPts val="0"/>
                  </a:spcAft>
                  <a:buSzPct val="100000"/>
                  <a:defRPr/>
                </a:pPr>
                <a14:m>
                  <m:oMath xmlns:m="http://schemas.openxmlformats.org/officeDocument/2006/math">
                    <m:r>
                      <a:rPr lang="en-US" sz="36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ＭＳ Ｐゴシック" charset="0"/>
                        <a:cs typeface="Arial" panose="020B0604020202020204" pitchFamily="34" charset="0"/>
                      </a:rPr>
                      <m:t>% </m:t>
                    </m:r>
                    <m:r>
                      <a:rPr lang="en-US" sz="36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ＭＳ Ｐゴシック" charset="0"/>
                        <a:cs typeface="Arial" panose="020B0604020202020204" pitchFamily="34" charset="0"/>
                      </a:rPr>
                      <m:t>𝑷𝒓𝒆𝒄</m:t>
                    </m:r>
                    <m:r>
                      <a:rPr lang="en-US" sz="36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ＭＳ Ｐゴシック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ＭＳ Ｐゴシック" charset="0"/>
                        <a:cs typeface="Arial" panose="020B0604020202020204" pitchFamily="34" charset="0"/>
                      </a:rPr>
                      <m:t>𝟏𝟎𝟎</m:t>
                    </m:r>
                    <m:r>
                      <a:rPr lang="en-US" sz="36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×</m:t>
                    </m:r>
                    <m:sSup>
                      <m:sSupPr>
                        <m:ctrlPr>
                          <a:rPr lang="en-US" sz="36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𝒆</m:t>
                        </m:r>
                      </m:e>
                      <m:sup>
                        <m:r>
                          <a:rPr lang="en-US" sz="36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36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𝑩𝑷</m:t>
                        </m:r>
                      </m:sup>
                    </m:sSup>
                  </m:oMath>
                </a14:m>
                <a:r>
                  <a:rPr lang="en-US" sz="3600" dirty="0" smtClean="0">
                    <a:solidFill>
                      <a:prstClr val="black"/>
                    </a:solidFill>
                    <a:latin typeface="Arial" panose="020B0604020202020204" pitchFamily="34" charset="0"/>
                    <a:ea typeface="ＭＳ Ｐゴシック" charset="0"/>
                    <a:cs typeface="Arial" panose="020B0604020202020204" pitchFamily="34" charset="0"/>
                  </a:rPr>
                  <a:t> </a:t>
                </a:r>
              </a:p>
              <a:p>
                <a:pPr marL="466725" indent="0" defTabSz="354013" eaLnBrk="1" fontAlgn="auto" hangingPunct="1">
                  <a:lnSpc>
                    <a:spcPct val="150000"/>
                  </a:lnSpc>
                  <a:spcAft>
                    <a:spcPts val="0"/>
                  </a:spcAft>
                  <a:buSzPct val="100000"/>
                  <a:defRPr/>
                </a:pPr>
                <a:endParaRPr lang="en-US" sz="3000" b="0" dirty="0" smtClean="0">
                  <a:solidFill>
                    <a:prstClr val="black"/>
                  </a:solidFill>
                  <a:latin typeface="Arial" panose="020B0604020202020204" pitchFamily="34" charset="0"/>
                  <a:ea typeface="ＭＳ Ｐゴシック" charset="0"/>
                  <a:cs typeface="Arial" panose="020B0604020202020204" pitchFamily="34" charset="0"/>
                </a:endParaRPr>
              </a:p>
              <a:p>
                <a:pPr marL="466725" indent="0" defTabSz="354013" eaLnBrk="1" fontAlgn="auto" hangingPunct="1">
                  <a:lnSpc>
                    <a:spcPct val="150000"/>
                  </a:lnSpc>
                  <a:spcAft>
                    <a:spcPts val="0"/>
                  </a:spcAft>
                  <a:buSzPct val="100000"/>
                  <a:defRPr/>
                </a:pPr>
                <a:endParaRPr lang="en-US" sz="3000" b="0" dirty="0">
                  <a:solidFill>
                    <a:prstClr val="black"/>
                  </a:solidFill>
                  <a:latin typeface="Arial" panose="020B0604020202020204" pitchFamily="34" charset="0"/>
                  <a:ea typeface="ＭＳ Ｐゴシック" charset="0"/>
                  <a:cs typeface="Arial" panose="020B0604020202020204" pitchFamily="34" charset="0"/>
                </a:endParaRPr>
              </a:p>
              <a:p>
                <a:pPr marL="466725" indent="0" defTabSz="354013" eaLnBrk="1" fontAlgn="auto" hangingPunct="1">
                  <a:lnSpc>
                    <a:spcPct val="150000"/>
                  </a:lnSpc>
                  <a:spcAft>
                    <a:spcPts val="0"/>
                  </a:spcAft>
                  <a:buSzPct val="100000"/>
                  <a:defRPr/>
                </a:pPr>
                <a:endParaRPr lang="en-US" sz="3000" b="0" dirty="0" smtClean="0">
                  <a:solidFill>
                    <a:prstClr val="black"/>
                  </a:solidFill>
                  <a:latin typeface="Arial" panose="020B0604020202020204" pitchFamily="34" charset="0"/>
                  <a:ea typeface="ＭＳ Ｐゴシック" charset="0"/>
                  <a:cs typeface="Arial" panose="020B0604020202020204" pitchFamily="34" charset="0"/>
                </a:endParaRPr>
              </a:p>
              <a:p>
                <a:pPr marL="466725" indent="0" defTabSz="354013" eaLnBrk="1" fontAlgn="auto" hangingPunct="1">
                  <a:lnSpc>
                    <a:spcPct val="150000"/>
                  </a:lnSpc>
                  <a:spcAft>
                    <a:spcPts val="0"/>
                  </a:spcAft>
                  <a:buSzPct val="100000"/>
                  <a:defRPr/>
                </a:pPr>
                <a:endParaRPr lang="en-US" sz="3000" b="0" dirty="0">
                  <a:solidFill>
                    <a:prstClr val="black"/>
                  </a:solidFill>
                  <a:latin typeface="Arial" panose="020B0604020202020204" pitchFamily="34" charset="0"/>
                  <a:ea typeface="ＭＳ Ｐゴシック" charset="0"/>
                  <a:cs typeface="Arial" panose="020B0604020202020204" pitchFamily="34" charset="0"/>
                </a:endParaRPr>
              </a:p>
              <a:p>
                <a:pPr marL="233363" indent="0" defTabSz="354013" eaLnBrk="1" fontAlgn="auto" hangingPunct="1">
                  <a:lnSpc>
                    <a:spcPct val="150000"/>
                  </a:lnSpc>
                  <a:spcAft>
                    <a:spcPts val="0"/>
                  </a:spcAft>
                  <a:buSzPct val="100000"/>
                  <a:defRPr/>
                </a:pPr>
                <a:endParaRPr lang="en-US" sz="1050" b="0" dirty="0">
                  <a:solidFill>
                    <a:prstClr val="black"/>
                  </a:solidFill>
                  <a:latin typeface="Arial" panose="020B0604020202020204" pitchFamily="34" charset="0"/>
                  <a:ea typeface="ＭＳ Ｐゴシック" charset="0"/>
                  <a:cs typeface="Arial" panose="020B0604020202020204" pitchFamily="34" charset="0"/>
                </a:endParaRPr>
              </a:p>
              <a:p>
                <a:pPr marL="233363" indent="0" defTabSz="354013" eaLnBrk="1" fontAlgn="auto" hangingPunct="1">
                  <a:lnSpc>
                    <a:spcPct val="150000"/>
                  </a:lnSpc>
                  <a:spcAft>
                    <a:spcPts val="0"/>
                  </a:spcAft>
                  <a:buSzPct val="100000"/>
                  <a:defRPr/>
                </a:pPr>
                <a:r>
                  <a:rPr lang="en-US" sz="2800" b="0" dirty="0" smtClean="0">
                    <a:solidFill>
                      <a:prstClr val="black"/>
                    </a:solidFill>
                    <a:latin typeface="Arial" panose="020B0604020202020204" pitchFamily="34" charset="0"/>
                    <a:ea typeface="ＭＳ Ｐゴシック" charset="0"/>
                    <a:cs typeface="Arial" panose="020B0604020202020204" pitchFamily="34" charset="0"/>
                  </a:rPr>
                  <a:t>For Distance and Angle deviation test B = 0.0972 and 0.0323 respectively</a:t>
                </a:r>
              </a:p>
              <a:p>
                <a:pPr marL="466725" indent="0" defTabSz="354013" eaLnBrk="1" fontAlgn="auto" hangingPunct="1">
                  <a:lnSpc>
                    <a:spcPct val="150000"/>
                  </a:lnSpc>
                  <a:spcAft>
                    <a:spcPts val="0"/>
                  </a:spcAft>
                  <a:buSzPct val="100000"/>
                  <a:defRPr/>
                </a:pPr>
                <a:r>
                  <a:rPr lang="en-US" sz="3000" b="0" dirty="0" smtClean="0">
                    <a:solidFill>
                      <a:prstClr val="black"/>
                    </a:solidFill>
                    <a:latin typeface="Arial" panose="020B0604020202020204" pitchFamily="34" charset="0"/>
                    <a:ea typeface="ＭＳ Ｐゴシック" charset="0"/>
                    <a:cs typeface="Arial" panose="020B0604020202020204" pitchFamily="34" charset="0"/>
                  </a:rPr>
                  <a:t>	</a:t>
                </a:r>
              </a:p>
            </p:txBody>
          </p:sp>
        </mc:Choice>
        <mc:Fallback>
          <p:sp>
            <p:nvSpPr>
              <p:cNvPr id="6" name="Text Placeholder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127825"/>
                <a:ext cx="12192000" cy="4626429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172200"/>
            <a:ext cx="12192000" cy="6858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8" name="Picture 7" descr="C:\Users\Rondell\Desktop\Benchmark A\EG newlogo v4 2048x789.png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140006" y="640080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491" y="6400800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04166204"/>
                  </p:ext>
                </p:extLst>
              </p:nvPr>
            </p:nvGraphicFramePr>
            <p:xfrm>
              <a:off x="365869" y="2809271"/>
              <a:ext cx="9435192" cy="18745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12916"/>
                    <a:gridCol w="1886239"/>
                    <a:gridCol w="6036037"/>
                  </a:tblGrid>
                  <a:tr h="477609">
                    <a:tc>
                      <a:txBody>
                        <a:bodyPr/>
                        <a:lstStyle/>
                        <a:p>
                          <a:pPr marL="0" indent="0" algn="r" defTabSz="354013" eaLnBrk="1" fontAlgn="auto" hangingPunct="1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  <a:buSzPct val="100000"/>
                            <a:defRPr/>
                          </a:pPr>
                          <a:r>
                            <a:rPr lang="en-US" sz="3000" b="0" i="1" dirty="0" smtClean="0">
                              <a:solidFill>
                                <a:prstClr val="black"/>
                              </a:solidFill>
                              <a:latin typeface="Arial" panose="020B0604020202020204" pitchFamily="34" charset="0"/>
                              <a:ea typeface="ＭＳ Ｐゴシック" charset="0"/>
                              <a:cs typeface="Arial" panose="020B0604020202020204" pitchFamily="34" charset="0"/>
                            </a:rPr>
                            <a:t>Where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indent="0" algn="r" defTabSz="354013" eaLnBrk="1" fontAlgn="auto" hangingPunct="1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  <a:buSzPct val="100000"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right"/>
                              </m:oMathParaPr>
                              <m:oMath xmlns:m="http://schemas.openxmlformats.org/officeDocument/2006/math">
                                <m:r>
                                  <a:rPr lang="en-US" sz="3000" b="0" i="1" dirty="0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ＭＳ Ｐゴシック" charset="0"/>
                                    <a:cs typeface="Arial" panose="020B0604020202020204" pitchFamily="34" charset="0"/>
                                  </a:rPr>
                                  <m:t>% </m:t>
                                </m:r>
                                <m:r>
                                  <a:rPr lang="en-US" sz="3000" b="0" i="1" dirty="0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ＭＳ Ｐゴシック" charset="0"/>
                                    <a:cs typeface="Arial" panose="020B0604020202020204" pitchFamily="34" charset="0"/>
                                  </a:rPr>
                                  <m:t>𝑃𝑟𝑒𝑐</m:t>
                                </m:r>
                              </m:oMath>
                            </m:oMathPara>
                          </a14:m>
                          <a:endParaRPr lang="en-US" sz="3000" b="0" i="1" dirty="0" smtClean="0">
                            <a:solidFill>
                              <a:prstClr val="black"/>
                            </a:solidFill>
                            <a:latin typeface="Arial" panose="020B0604020202020204" pitchFamily="34" charset="0"/>
                            <a:ea typeface="ＭＳ Ｐゴシック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3000" b="0" dirty="0" smtClean="0">
                              <a:solidFill>
                                <a:prstClr val="black"/>
                              </a:solidFill>
                              <a:latin typeface="Arial" panose="020B0604020202020204" pitchFamily="34" charset="0"/>
                              <a:ea typeface="ＭＳ Ｐゴシック" charset="0"/>
                              <a:cs typeface="Arial" panose="020B0604020202020204" pitchFamily="34" charset="0"/>
                            </a:rPr>
                            <a:t>= Percent Precision</a:t>
                          </a:r>
                          <a:endParaRPr lang="en-US" sz="3000" dirty="0" smtClean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</a:tr>
                  <a:tr h="477609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3000" b="0" i="1" kern="1200" dirty="0" smtClean="0">
                            <a:solidFill>
                              <a:prstClr val="black"/>
                            </a:solidFill>
                            <a:latin typeface="Arial" panose="020B0604020202020204" pitchFamily="34" charset="0"/>
                            <a:ea typeface="ＭＳ Ｐゴシック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000" b="0" i="1" kern="1200" dirty="0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ＭＳ Ｐゴシック" charset="0"/>
                                    <a:cs typeface="Arial" panose="020B0604020202020204" pitchFamily="34" charset="0"/>
                                  </a:rPr>
                                  <m:t>𝐵</m:t>
                                </m:r>
                              </m:oMath>
                            </m:oMathPara>
                          </a14:m>
                          <a:endParaRPr lang="en-US" sz="3000" b="0" i="1" kern="1200" dirty="0" smtClean="0">
                            <a:solidFill>
                              <a:prstClr val="black"/>
                            </a:solidFill>
                            <a:latin typeface="Arial" panose="020B0604020202020204" pitchFamily="34" charset="0"/>
                            <a:ea typeface="ＭＳ Ｐゴシック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3000" b="0" kern="1200" dirty="0" smtClean="0">
                              <a:solidFill>
                                <a:prstClr val="black"/>
                              </a:solidFill>
                              <a:latin typeface="Arial" panose="020B0604020202020204" pitchFamily="34" charset="0"/>
                              <a:ea typeface="ＭＳ Ｐゴシック" charset="0"/>
                              <a:cs typeface="Arial" panose="020B0604020202020204" pitchFamily="34" charset="0"/>
                            </a:rPr>
                            <a:t>= Exponential Decay Factor 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</a:tr>
                  <a:tr h="507822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3000" b="0" i="1" kern="1200" dirty="0">
                            <a:solidFill>
                              <a:prstClr val="black"/>
                            </a:solidFill>
                            <a:latin typeface="Arial" panose="020B0604020202020204" pitchFamily="34" charset="0"/>
                            <a:ea typeface="ＭＳ Ｐゴシック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000" b="0" i="1" kern="1200" dirty="0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ＭＳ Ｐゴシック" charset="0"/>
                                    <a:cs typeface="Arial" panose="020B0604020202020204" pitchFamily="34" charset="0"/>
                                  </a:rPr>
                                  <m:t>𝑃</m:t>
                                </m:r>
                              </m:oMath>
                            </m:oMathPara>
                          </a14:m>
                          <a:endParaRPr lang="en-US" sz="3000" b="0" i="1" kern="1200" dirty="0">
                            <a:solidFill>
                              <a:prstClr val="black"/>
                            </a:solidFill>
                            <a:latin typeface="Arial" panose="020B0604020202020204" pitchFamily="34" charset="0"/>
                            <a:ea typeface="ＭＳ Ｐゴシック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3000" b="0" kern="1200" dirty="0" smtClean="0">
                              <a:solidFill>
                                <a:prstClr val="black"/>
                              </a:solidFill>
                              <a:latin typeface="Arial" panose="020B0604020202020204" pitchFamily="34" charset="0"/>
                              <a:ea typeface="ＭＳ Ｐゴシック" charset="0"/>
                              <a:cs typeface="Arial" panose="020B0604020202020204" pitchFamily="34" charset="0"/>
                            </a:rPr>
                            <a:t>= Actual</a:t>
                          </a:r>
                          <a:r>
                            <a:rPr lang="en-US" sz="3000" b="0" kern="1200" baseline="0" dirty="0" smtClean="0">
                              <a:solidFill>
                                <a:prstClr val="black"/>
                              </a:solidFill>
                              <a:latin typeface="Arial" panose="020B0604020202020204" pitchFamily="34" charset="0"/>
                              <a:ea typeface="ＭＳ Ｐゴシック" charset="0"/>
                              <a:cs typeface="Arial" panose="020B0604020202020204" pitchFamily="34" charset="0"/>
                            </a:rPr>
                            <a:t> Precision</a:t>
                          </a:r>
                          <a:endParaRPr lang="en-US" sz="3000" b="0" kern="1200" dirty="0" smtClean="0">
                            <a:solidFill>
                              <a:prstClr val="black"/>
                            </a:solidFill>
                            <a:latin typeface="Arial" panose="020B0604020202020204" pitchFamily="34" charset="0"/>
                            <a:ea typeface="ＭＳ Ｐゴシック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04166204"/>
                  </p:ext>
                </p:extLst>
              </p:nvPr>
            </p:nvGraphicFramePr>
            <p:xfrm>
              <a:off x="365869" y="2809271"/>
              <a:ext cx="9435192" cy="18745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12916"/>
                    <a:gridCol w="1886239"/>
                    <a:gridCol w="6036037"/>
                  </a:tblGrid>
                  <a:tr h="777240">
                    <a:tc>
                      <a:txBody>
                        <a:bodyPr/>
                        <a:lstStyle/>
                        <a:p>
                          <a:pPr marL="0" indent="0" algn="r" defTabSz="354013" eaLnBrk="1" fontAlgn="auto" hangingPunct="1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  <a:buSzPct val="100000"/>
                            <a:defRPr/>
                          </a:pPr>
                          <a:r>
                            <a:rPr lang="en-US" sz="3000" b="0" i="1" dirty="0" smtClean="0">
                              <a:solidFill>
                                <a:prstClr val="black"/>
                              </a:solidFill>
                              <a:latin typeface="Arial" panose="020B0604020202020204" pitchFamily="34" charset="0"/>
                              <a:ea typeface="ＭＳ Ｐゴシック" charset="0"/>
                              <a:cs typeface="Arial" panose="020B0604020202020204" pitchFamily="34" charset="0"/>
                            </a:rPr>
                            <a:t>Where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6"/>
                          <a:stretch>
                            <a:fillRect l="-80000" r="-319355" b="-16484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3000" b="0" dirty="0" smtClean="0">
                              <a:solidFill>
                                <a:prstClr val="black"/>
                              </a:solidFill>
                              <a:latin typeface="Arial" panose="020B0604020202020204" pitchFamily="34" charset="0"/>
                              <a:ea typeface="ＭＳ Ｐゴシック" charset="0"/>
                              <a:cs typeface="Arial" panose="020B0604020202020204" pitchFamily="34" charset="0"/>
                            </a:rPr>
                            <a:t>= Percent Precision</a:t>
                          </a:r>
                          <a:endParaRPr lang="en-US" sz="3000" dirty="0" smtClean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</a:tr>
                  <a:tr h="54864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3000" b="0" i="1" kern="1200" dirty="0" smtClean="0">
                            <a:solidFill>
                              <a:prstClr val="black"/>
                            </a:solidFill>
                            <a:latin typeface="Arial" panose="020B0604020202020204" pitchFamily="34" charset="0"/>
                            <a:ea typeface="ＭＳ Ｐゴシック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6"/>
                          <a:stretch>
                            <a:fillRect l="-80000" t="-140659" r="-319355" b="-13186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3000" b="0" kern="1200" dirty="0" smtClean="0">
                              <a:solidFill>
                                <a:prstClr val="black"/>
                              </a:solidFill>
                              <a:latin typeface="Arial" panose="020B0604020202020204" pitchFamily="34" charset="0"/>
                              <a:ea typeface="ＭＳ Ｐゴシック" charset="0"/>
                              <a:cs typeface="Arial" panose="020B0604020202020204" pitchFamily="34" charset="0"/>
                            </a:rPr>
                            <a:t>= Exponential Decay Factor 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</a:tr>
                  <a:tr h="54864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3000" b="0" i="1" kern="1200" dirty="0">
                            <a:solidFill>
                              <a:prstClr val="black"/>
                            </a:solidFill>
                            <a:latin typeface="Arial" panose="020B0604020202020204" pitchFamily="34" charset="0"/>
                            <a:ea typeface="ＭＳ Ｐゴシック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6"/>
                          <a:stretch>
                            <a:fillRect l="-80000" t="-243333" r="-319355" b="-3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3000" b="0" kern="1200" dirty="0" smtClean="0">
                              <a:solidFill>
                                <a:prstClr val="black"/>
                              </a:solidFill>
                              <a:latin typeface="Arial" panose="020B0604020202020204" pitchFamily="34" charset="0"/>
                              <a:ea typeface="ＭＳ Ｐゴシック" charset="0"/>
                              <a:cs typeface="Arial" panose="020B0604020202020204" pitchFamily="34" charset="0"/>
                            </a:rPr>
                            <a:t>= Actual</a:t>
                          </a:r>
                          <a:r>
                            <a:rPr lang="en-US" sz="3000" b="0" kern="1200" baseline="0" dirty="0" smtClean="0">
                              <a:solidFill>
                                <a:prstClr val="black"/>
                              </a:solidFill>
                              <a:latin typeface="Arial" panose="020B0604020202020204" pitchFamily="34" charset="0"/>
                              <a:ea typeface="ＭＳ Ｐゴシック" charset="0"/>
                              <a:cs typeface="Arial" panose="020B0604020202020204" pitchFamily="34" charset="0"/>
                            </a:rPr>
                            <a:t> Precision</a:t>
                          </a:r>
                          <a:endParaRPr lang="en-US" sz="3000" b="0" kern="1200" dirty="0" smtClean="0">
                            <a:solidFill>
                              <a:prstClr val="black"/>
                            </a:solidFill>
                            <a:latin typeface="Arial" panose="020B0604020202020204" pitchFamily="34" charset="0"/>
                            <a:ea typeface="ＭＳ Ｐゴシック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090997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73152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 bwMode="auto">
          <a:xfrm>
            <a:off x="4269316" y="1"/>
            <a:ext cx="3653367" cy="73151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anchor="ctr"/>
          <a:lstStyle>
            <a:lvl1pPr marL="0" indent="-342900" algn="r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1400" b="1" kern="1200" baseline="0">
                <a:solidFill>
                  <a:schemeClr val="bg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4572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9144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3716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18288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en-US" sz="4000" dirty="0">
                <a:solidFill>
                  <a:sysClr val="window" lastClr="FFFFFF"/>
                </a:solidFill>
                <a:latin typeface="Arial"/>
              </a:rPr>
              <a:t>Accuracy &amp; Precision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 Placeholder 1"/>
              <p:cNvSpPr txBox="1">
                <a:spLocks/>
              </p:cNvSpPr>
              <p:nvPr/>
            </p:nvSpPr>
            <p:spPr>
              <a:xfrm>
                <a:off x="0" y="1127825"/>
                <a:ext cx="12192000" cy="4626429"/>
              </a:xfrm>
              <a:prstGeom prst="rect">
                <a:avLst/>
              </a:prstGeom>
            </p:spPr>
            <p:txBody>
              <a:bodyPr vert="horz" lIns="0" tIns="0" rIns="0" bIns="0" anchor="t"/>
              <a:lstStyle>
                <a:lvl1pPr marL="0" indent="-342900" algn="l" defTabSz="457200" rtl="0" eaLnBrk="0" fontAlgn="base" hangingPunct="0">
                  <a:spcBef>
                    <a:spcPts val="0"/>
                  </a:spcBef>
                  <a:spcAft>
                    <a:spcPct val="0"/>
                  </a:spcAft>
                  <a:buFont typeface="Arial" panose="020B0604020202020204" pitchFamily="34" charset="0"/>
                  <a:defRPr sz="2000" b="1" kern="1200">
                    <a:solidFill>
                      <a:schemeClr val="tx1"/>
                    </a:solidFill>
                    <a:latin typeface="+mn-lt"/>
                    <a:ea typeface="MS PGothic" panose="020B0600070205080204" pitchFamily="34" charset="-128"/>
                    <a:cs typeface="ＭＳ Ｐゴシック" charset="0"/>
                  </a:defRPr>
                </a:lvl1pPr>
                <a:lvl2pPr marL="628650" indent="-171450" algn="l" defTabSz="457200" rtl="0" eaLnBrk="0" fontAlgn="base" hangingPunct="0">
                  <a:spcBef>
                    <a:spcPts val="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1400" kern="1200">
                    <a:solidFill>
                      <a:schemeClr val="tx1"/>
                    </a:solidFill>
                    <a:latin typeface="+mn-lt"/>
                    <a:ea typeface="MS PGothic" panose="020B0600070205080204" pitchFamily="34" charset="-128"/>
                    <a:cs typeface="+mn-cs"/>
                  </a:defRPr>
                </a:lvl2pPr>
                <a:lvl3pPr marL="1085850" indent="-171450" algn="l" defTabSz="457200" rtl="0" eaLnBrk="0" fontAlgn="base" hangingPunct="0">
                  <a:spcBef>
                    <a:spcPts val="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1400" kern="1200">
                    <a:solidFill>
                      <a:schemeClr val="tx1"/>
                    </a:solidFill>
                    <a:latin typeface="+mn-lt"/>
                    <a:ea typeface="MS PGothic" panose="020B0600070205080204" pitchFamily="34" charset="-128"/>
                    <a:cs typeface="+mn-cs"/>
                  </a:defRPr>
                </a:lvl3pPr>
                <a:lvl4pPr marL="1600200" indent="-228600" algn="l" defTabSz="457200" rtl="0" eaLnBrk="0" fontAlgn="base" hangingPunct="0">
                  <a:spcBef>
                    <a:spcPts val="0"/>
                  </a:spcBef>
                  <a:spcAft>
                    <a:spcPct val="0"/>
                  </a:spcAft>
                  <a:buFont typeface="Courier New" panose="02070309020205020404" pitchFamily="49" charset="0"/>
                  <a:buChar char="o"/>
                  <a:defRPr sz="1400" kern="1200">
                    <a:solidFill>
                      <a:schemeClr val="tx1"/>
                    </a:solidFill>
                    <a:latin typeface="+mn-lt"/>
                    <a:ea typeface="MS PGothic" panose="020B0600070205080204" pitchFamily="34" charset="-128"/>
                    <a:cs typeface="+mn-cs"/>
                  </a:defRPr>
                </a:lvl4pPr>
                <a:lvl5pPr marL="2114550" indent="-285750" algn="l" defTabSz="457200" rtl="0" eaLnBrk="0" fontAlgn="base" hangingPunct="0">
                  <a:spcBef>
                    <a:spcPts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Ø"/>
                  <a:defRPr sz="1400" kern="1200">
                    <a:solidFill>
                      <a:schemeClr val="tx1"/>
                    </a:solidFill>
                    <a:latin typeface="+mn-lt"/>
                    <a:ea typeface="MS PGothic" panose="020B0600070205080204" pitchFamily="34" charset="-128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038225" indent="-571500" defTabSz="354013" eaLnBrk="1" fontAlgn="auto" hangingPunct="1">
                  <a:lnSpc>
                    <a:spcPct val="150000"/>
                  </a:lnSpc>
                  <a:spcAft>
                    <a:spcPts val="0"/>
                  </a:spcAft>
                  <a:buSzPct val="150000"/>
                  <a:buFont typeface="Arial" panose="020B0604020202020204" pitchFamily="34" charset="0"/>
                  <a:buChar char="•"/>
                  <a:defRPr/>
                </a:pPr>
                <a:r>
                  <a:rPr lang="en-US" sz="3600" b="0" dirty="0" smtClean="0">
                    <a:solidFill>
                      <a:prstClr val="black"/>
                    </a:solidFill>
                    <a:latin typeface="Arial" panose="020B0604020202020204" pitchFamily="34" charset="0"/>
                    <a:ea typeface="ＭＳ Ｐゴシック" charset="0"/>
                    <a:cs typeface="Arial" panose="020B0604020202020204" pitchFamily="34" charset="0"/>
                  </a:rPr>
                  <a:t>Distance Test:</a:t>
                </a:r>
                <a:endParaRPr lang="en-US" sz="3600" b="0" dirty="0">
                  <a:solidFill>
                    <a:prstClr val="black"/>
                  </a:solidFill>
                  <a:latin typeface="Arial" panose="020B0604020202020204" pitchFamily="34" charset="0"/>
                  <a:ea typeface="ＭＳ Ｐゴシック" charset="0"/>
                  <a:cs typeface="Arial" panose="020B0604020202020204" pitchFamily="34" charset="0"/>
                </a:endParaRPr>
              </a:p>
              <a:p>
                <a:pPr marL="1552575" lvl="1" indent="-457200" defTabSz="354013" eaLnBrk="1" fontAlgn="auto" hangingPunct="1">
                  <a:lnSpc>
                    <a:spcPct val="150000"/>
                  </a:lnSpc>
                  <a:spcAft>
                    <a:spcPts val="0"/>
                  </a:spcAft>
                  <a:buSzPct val="150000"/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3000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ＭＳ Ｐゴシック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000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ＭＳ Ｐゴシック" charset="0"/>
                            <a:cs typeface="Arial" panose="020B0604020202020204" pitchFamily="34" charset="0"/>
                          </a:rPr>
                          <m:t>𝑃</m:t>
                        </m:r>
                      </m:e>
                      <m:sub>
                        <m:r>
                          <a:rPr lang="en-US" sz="3000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ＭＳ Ｐゴシック" charset="0"/>
                            <a:cs typeface="Arial" panose="020B0604020202020204" pitchFamily="34" charset="0"/>
                          </a:rPr>
                          <m:t>𝑠</m:t>
                        </m:r>
                      </m:sub>
                    </m:sSub>
                    <m:r>
                      <a:rPr lang="en-US" sz="3000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ＭＳ Ｐゴシック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000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ＭＳ Ｐゴシック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000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ＭＳ Ｐゴシック" charset="0"/>
                            <a:cs typeface="Arial" panose="020B0604020202020204" pitchFamily="34" charset="0"/>
                          </a:rPr>
                          <m:t>𝐷𝑖𝑠𝑡𝑎𝑛𝑐𝑒</m:t>
                        </m:r>
                        <m:r>
                          <a:rPr lang="en-US" sz="3000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ＭＳ Ｐゴシック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sz="3000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ＭＳ Ｐゴシック" charset="0"/>
                            <a:cs typeface="Arial" panose="020B0604020202020204" pitchFamily="34" charset="0"/>
                          </a:rPr>
                          <m:t>𝑡𝑟𝑎𝑣𝑒𝑙𝑒𝑑</m:t>
                        </m:r>
                        <m:r>
                          <a:rPr lang="en-US" sz="3000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ＭＳ Ｐゴシック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sz="3000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ＭＳ Ｐゴシック" charset="0"/>
                            <a:cs typeface="Arial" panose="020B0604020202020204" pitchFamily="34" charset="0"/>
                          </a:rPr>
                          <m:t>𝑖𝑛</m:t>
                        </m:r>
                        <m:r>
                          <a:rPr lang="en-US" sz="3000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ＭＳ Ｐゴシック" charset="0"/>
                            <a:cs typeface="Arial" panose="020B0604020202020204" pitchFamily="34" charset="0"/>
                          </a:rPr>
                          <m:t> 5 </m:t>
                        </m:r>
                        <m:r>
                          <a:rPr lang="en-US" sz="3000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ＭＳ Ｐゴシック" charset="0"/>
                            <a:cs typeface="Arial" panose="020B0604020202020204" pitchFamily="34" charset="0"/>
                          </a:rPr>
                          <m:t>𝑠𝑒𝑐𝑜𝑛𝑑𝑠</m:t>
                        </m:r>
                      </m:num>
                      <m:den>
                        <m:r>
                          <a:rPr lang="en-US" sz="3000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ＭＳ Ｐゴシック" charset="0"/>
                            <a:cs typeface="Arial" panose="020B0604020202020204" pitchFamily="34" charset="0"/>
                          </a:rPr>
                          <m:t>5</m:t>
                        </m:r>
                      </m:den>
                    </m:f>
                    <m:r>
                      <a:rPr lang="en-US" sz="3000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×</m:t>
                    </m:r>
                    <m:r>
                      <a:rPr lang="en-US" sz="3000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ＭＳ Ｐゴシック" charset="0"/>
                        <a:cs typeface="Arial" panose="020B0604020202020204" pitchFamily="34" charset="0"/>
                      </a:rPr>
                      <m:t> 4</m:t>
                    </m:r>
                  </m:oMath>
                </a14:m>
                <a:endParaRPr lang="en-US" sz="3000" b="0" dirty="0" smtClean="0">
                  <a:solidFill>
                    <a:prstClr val="black"/>
                  </a:solidFill>
                  <a:latin typeface="Arial" panose="020B0604020202020204" pitchFamily="34" charset="0"/>
                  <a:ea typeface="ＭＳ Ｐゴシック" charset="0"/>
                  <a:cs typeface="Arial" panose="020B0604020202020204" pitchFamily="34" charset="0"/>
                </a:endParaRPr>
              </a:p>
              <a:p>
                <a:pPr marL="1038225" indent="-571500" defTabSz="354013" eaLnBrk="1" fontAlgn="auto" hangingPunct="1">
                  <a:lnSpc>
                    <a:spcPct val="150000"/>
                  </a:lnSpc>
                  <a:spcAft>
                    <a:spcPts val="0"/>
                  </a:spcAft>
                  <a:buSzPct val="150000"/>
                  <a:buFont typeface="Arial" panose="020B0604020202020204" pitchFamily="34" charset="0"/>
                  <a:buChar char="•"/>
                  <a:defRPr/>
                </a:pPr>
                <a:r>
                  <a:rPr lang="en-US" sz="3600" b="0" dirty="0" smtClean="0">
                    <a:solidFill>
                      <a:prstClr val="black"/>
                    </a:solidFill>
                    <a:latin typeface="Arial" panose="020B0604020202020204" pitchFamily="34" charset="0"/>
                    <a:ea typeface="ＭＳ Ｐゴシック" charset="0"/>
                    <a:cs typeface="Arial" panose="020B0604020202020204" pitchFamily="34" charset="0"/>
                  </a:rPr>
                  <a:t>Angle Deviation Test</a:t>
                </a:r>
                <a:endParaRPr lang="en-US" sz="3600" b="0" dirty="0">
                  <a:solidFill>
                    <a:prstClr val="black"/>
                  </a:solidFill>
                  <a:latin typeface="Arial" panose="020B0604020202020204" pitchFamily="34" charset="0"/>
                  <a:ea typeface="ＭＳ Ｐゴシック" charset="0"/>
                  <a:cs typeface="Arial" panose="020B0604020202020204" pitchFamily="34" charset="0"/>
                </a:endParaRPr>
              </a:p>
              <a:p>
                <a:pPr marL="1552575" lvl="1" indent="-457200" defTabSz="354013" eaLnBrk="1" fontAlgn="auto" hangingPunct="1">
                  <a:lnSpc>
                    <a:spcPct val="150000"/>
                  </a:lnSpc>
                  <a:spcAft>
                    <a:spcPts val="0"/>
                  </a:spcAft>
                  <a:buSzPct val="150000"/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30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ＭＳ Ｐゴシック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0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ＭＳ Ｐゴシック" charset="0"/>
                            <a:cs typeface="Arial" panose="020B0604020202020204" pitchFamily="34" charset="0"/>
                          </a:rPr>
                          <m:t>𝑃</m:t>
                        </m:r>
                      </m:e>
                      <m:sub>
                        <m:r>
                          <a:rPr lang="en-US" sz="30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ＭＳ Ｐゴシック" charset="0"/>
                            <a:cs typeface="Arial" panose="020B0604020202020204" pitchFamily="34" charset="0"/>
                          </a:rPr>
                          <m:t>𝑠</m:t>
                        </m:r>
                      </m:sub>
                    </m:sSub>
                    <m:r>
                      <a:rPr lang="en-US" sz="30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ＭＳ Ｐゴシック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000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ＭＳ Ｐゴシック" charset="0"/>
                        <a:cs typeface="Arial" panose="020B0604020202020204" pitchFamily="34" charset="0"/>
                      </a:rPr>
                      <m:t>360⁰</m:t>
                    </m:r>
                    <m:r>
                      <a:rPr lang="en-US" sz="30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ＭＳ Ｐゴシック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endParaRPr lang="en-US" sz="3000" dirty="0">
                  <a:solidFill>
                    <a:prstClr val="black"/>
                  </a:solidFill>
                  <a:latin typeface="Arial" panose="020B0604020202020204" pitchFamily="34" charset="0"/>
                  <a:ea typeface="ＭＳ Ｐゴシック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6" name="Text Placeholder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127825"/>
                <a:ext cx="12192000" cy="4626429"/>
              </a:xfrm>
              <a:prstGeom prst="rect">
                <a:avLst/>
              </a:prstGeom>
              <a:blipFill rotWithShape="0">
                <a:blip r:embed="rId2"/>
                <a:stretch>
                  <a:fillRect t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172200"/>
            <a:ext cx="12192000" cy="6858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8" name="Picture 7" descr="C:\Users\Rondell\Desktop\Benchmark A\EG newlogo v4 2048x789.png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140006" y="640080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491" y="6400800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6172200" y="3145536"/>
            <a:ext cx="5669280" cy="2916936"/>
          </a:xfrm>
          <a:prstGeom prst="rect">
            <a:avLst/>
          </a:prstGeom>
          <a:solidFill>
            <a:schemeClr val="bg1"/>
          </a:solidFill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>
            <a:stCxn id="2" idx="1"/>
          </p:cNvCxnSpPr>
          <p:nvPr/>
        </p:nvCxnSpPr>
        <p:spPr>
          <a:xfrm>
            <a:off x="6172200" y="4604004"/>
            <a:ext cx="450799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endCxn id="2" idx="3"/>
          </p:cNvCxnSpPr>
          <p:nvPr/>
        </p:nvCxnSpPr>
        <p:spPr>
          <a:xfrm>
            <a:off x="11373853" y="4604004"/>
            <a:ext cx="46762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0716126" y="4410086"/>
            <a:ext cx="6577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360</a:t>
            </a:r>
            <a:r>
              <a:rPr lang="en-US" baseline="30000" dirty="0" smtClean="0"/>
              <a:t>o</a:t>
            </a:r>
            <a:endParaRPr lang="en-US" baseline="30000" dirty="0"/>
          </a:p>
        </p:txBody>
      </p:sp>
      <p:sp>
        <p:nvSpPr>
          <p:cNvPr id="19" name="Rectangle 18"/>
          <p:cNvSpPr/>
          <p:nvPr/>
        </p:nvSpPr>
        <p:spPr>
          <a:xfrm>
            <a:off x="6172200" y="4350319"/>
            <a:ext cx="662552" cy="488865"/>
          </a:xfrm>
          <a:prstGeom prst="rect">
            <a:avLst/>
          </a:prstGeom>
          <a:solidFill>
            <a:srgbClr val="57068C"/>
          </a:solidFill>
          <a:ln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6834752" y="4200041"/>
            <a:ext cx="0" cy="751667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6834752" y="3782095"/>
            <a:ext cx="3215899" cy="821909"/>
          </a:xfrm>
          <a:prstGeom prst="straightConnector1">
            <a:avLst/>
          </a:prstGeom>
          <a:ln>
            <a:solidFill>
              <a:srgbClr val="57068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6737889" y="4534342"/>
            <a:ext cx="96864" cy="12786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Arrow Connector 31"/>
          <p:cNvCxnSpPr>
            <a:endCxn id="30" idx="0"/>
          </p:cNvCxnSpPr>
          <p:nvPr/>
        </p:nvCxnSpPr>
        <p:spPr>
          <a:xfrm>
            <a:off x="6786321" y="3782095"/>
            <a:ext cx="0" cy="752247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161754" y="3440793"/>
            <a:ext cx="16824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Reference Point</a:t>
            </a:r>
            <a:endParaRPr lang="en-US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7911049" y="4284526"/>
                <a:ext cx="32456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1049" y="4284526"/>
                <a:ext cx="32456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Arc 36"/>
          <p:cNvSpPr/>
          <p:nvPr/>
        </p:nvSpPr>
        <p:spPr>
          <a:xfrm>
            <a:off x="8153567" y="4033213"/>
            <a:ext cx="497982" cy="1141583"/>
          </a:xfrm>
          <a:prstGeom prst="arc">
            <a:avLst>
              <a:gd name="adj1" fmla="val 17392387"/>
              <a:gd name="adj2" fmla="val 0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 rot="20748136">
            <a:off x="8271126" y="3644645"/>
            <a:ext cx="16824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57068C"/>
                </a:solidFill>
              </a:rPr>
              <a:t>Path traveled </a:t>
            </a:r>
            <a:endParaRPr lang="en-US" dirty="0">
              <a:solidFill>
                <a:srgbClr val="57068C"/>
              </a:solidFill>
            </a:endParaRPr>
          </a:p>
        </p:txBody>
      </p:sp>
      <p:cxnSp>
        <p:nvCxnSpPr>
          <p:cNvPr id="40" name="Straight Arrow Connector 39"/>
          <p:cNvCxnSpPr>
            <a:stCxn id="30" idx="3"/>
          </p:cNvCxnSpPr>
          <p:nvPr/>
        </p:nvCxnSpPr>
        <p:spPr>
          <a:xfrm>
            <a:off x="6834753" y="4598272"/>
            <a:ext cx="2913701" cy="274147"/>
          </a:xfrm>
          <a:prstGeom prst="straightConnector1">
            <a:avLst/>
          </a:prstGeom>
          <a:ln>
            <a:solidFill>
              <a:srgbClr val="57068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6834751" y="4594751"/>
            <a:ext cx="3148849" cy="525621"/>
          </a:xfrm>
          <a:prstGeom prst="straightConnector1">
            <a:avLst/>
          </a:prstGeom>
          <a:ln>
            <a:solidFill>
              <a:srgbClr val="57068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9" name="Picture 58"/>
          <p:cNvPicPr>
            <a:picLocks noChangeAspect="1"/>
          </p:cNvPicPr>
          <p:nvPr/>
        </p:nvPicPr>
        <p:blipFill rotWithShape="1">
          <a:blip r:embed="rId7"/>
          <a:srcRect l="72556" r="-1" b="54955"/>
          <a:stretch/>
        </p:blipFill>
        <p:spPr>
          <a:xfrm>
            <a:off x="10815144" y="3582140"/>
            <a:ext cx="224203" cy="895267"/>
          </a:xfrm>
          <a:prstGeom prst="rect">
            <a:avLst/>
          </a:prstGeom>
        </p:spPr>
      </p:pic>
      <p:pic>
        <p:nvPicPr>
          <p:cNvPr id="60" name="Picture 59"/>
          <p:cNvPicPr>
            <a:picLocks noChangeAspect="1"/>
          </p:cNvPicPr>
          <p:nvPr/>
        </p:nvPicPr>
        <p:blipFill rotWithShape="1">
          <a:blip r:embed="rId7"/>
          <a:srcRect l="72556" r="-1" b="54955"/>
          <a:stretch/>
        </p:blipFill>
        <p:spPr>
          <a:xfrm flipV="1">
            <a:off x="10823054" y="4767117"/>
            <a:ext cx="224203" cy="89526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10271261" y="5445587"/>
                <a:ext cx="1276980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360</a:t>
                </a:r>
                <a:r>
                  <a:rPr lang="en-US" baseline="30000" dirty="0" smtClean="0"/>
                  <a:t>o </a:t>
                </a:r>
                <a:r>
                  <a:rPr lang="en-US" dirty="0">
                    <a:ea typeface="Cambria Math" panose="02040503050406030204" pitchFamily="18" charset="0"/>
                  </a:rPr>
                  <a:t>-</a:t>
                </a:r>
                <a:r>
                  <a:rPr lang="en-US" dirty="0" smtClean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endParaRPr lang="en-US" dirty="0"/>
              </a:p>
              <a:p>
                <a:endParaRPr lang="en-US" baseline="300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71261" y="5445587"/>
                <a:ext cx="1276980" cy="553998"/>
              </a:xfrm>
              <a:prstGeom prst="rect">
                <a:avLst/>
              </a:prstGeom>
              <a:blipFill rotWithShape="0">
                <a:blip r:embed="rId8"/>
                <a:stretch>
                  <a:fillRect l="-4306" t="-54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10269518" y="3370718"/>
                <a:ext cx="95553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360</a:t>
                </a:r>
                <a:r>
                  <a:rPr lang="en-US" baseline="30000" dirty="0"/>
                  <a:t>o </a:t>
                </a:r>
                <a:r>
                  <a:rPr lang="en-US" dirty="0">
                    <a:ea typeface="Cambria Math" panose="02040503050406030204" pitchFamily="18" charset="0"/>
                  </a:rPr>
                  <a:t>+</a:t>
                </a:r>
                <a:r>
                  <a:rPr lang="en-US" dirty="0" smtClean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69518" y="3370718"/>
                <a:ext cx="955530" cy="369332"/>
              </a:xfrm>
              <a:prstGeom prst="rect">
                <a:avLst/>
              </a:prstGeom>
              <a:blipFill rotWithShape="0">
                <a:blip r:embed="rId9"/>
                <a:stretch>
                  <a:fillRect l="-5769" t="-9836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4" name="Straight Arrow Connector 63"/>
          <p:cNvCxnSpPr/>
          <p:nvPr/>
        </p:nvCxnSpPr>
        <p:spPr>
          <a:xfrm flipH="1" flipV="1">
            <a:off x="6831962" y="4594751"/>
            <a:ext cx="568479" cy="68669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7377256" y="5121089"/>
            <a:ext cx="16824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Starting Point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1845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G templat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G template" id="{B03D05D7-9FA6-4F2F-A81F-68A2B772794E}" vid="{AC2969D7-21BE-471E-B96F-698BA17E48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EG template</Template>
  <TotalTime>161</TotalTime>
  <Words>705</Words>
  <Application>Microsoft Office PowerPoint</Application>
  <PresentationFormat>Widescreen</PresentationFormat>
  <Paragraphs>161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Arial</vt:lpstr>
      <vt:lpstr>Calibri</vt:lpstr>
      <vt:lpstr>Calibri Light</vt:lpstr>
      <vt:lpstr>Cambria Math</vt:lpstr>
      <vt:lpstr>Courier New</vt:lpstr>
      <vt:lpstr>ＭＳ Ｐゴシック</vt:lpstr>
      <vt:lpstr>ＭＳ Ｐゴシック</vt:lpstr>
      <vt:lpstr>EG template</vt:lpstr>
      <vt:lpstr>Product Evaluation &amp; Quality Improvement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General Engineering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Mousetrap Car Competition</dc:title>
  <dc:creator>Recitation</dc:creator>
  <cp:lastModifiedBy>Rondell Sinanan</cp:lastModifiedBy>
  <cp:revision>26</cp:revision>
  <dcterms:created xsi:type="dcterms:W3CDTF">2015-09-15T21:20:55Z</dcterms:created>
  <dcterms:modified xsi:type="dcterms:W3CDTF">2015-09-22T02:30:28Z</dcterms:modified>
</cp:coreProperties>
</file>