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6" r:id="rId18"/>
    <p:sldId id="277" r:id="rId19"/>
    <p:sldId id="278" r:id="rId20"/>
    <p:sldId id="280" r:id="rId21"/>
    <p:sldId id="281" r:id="rId22"/>
    <p:sldId id="28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9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8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6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5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7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3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4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0424"/>
            <a:ext cx="12192000" cy="2387600"/>
          </a:xfrm>
        </p:spPr>
        <p:txBody>
          <a:bodyPr>
            <a:noAutofit/>
          </a:bodyPr>
          <a:lstStyle/>
          <a:p>
            <a:r>
              <a:rPr lang="en-US" sz="8800" b="1" dirty="0">
                <a:latin typeface="Arial" panose="020B0604020202020204" pitchFamily="34" charset="0"/>
                <a:cs typeface="Arial" panose="020B0604020202020204" pitchFamily="34" charset="0"/>
              </a:rPr>
              <a:t>Product Evaluation &amp;</a:t>
            </a:r>
            <a:br>
              <a:rPr lang="en-US" sz="8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800" b="1" dirty="0">
                <a:latin typeface="Arial" panose="020B0604020202020204" pitchFamily="34" charset="0"/>
                <a:cs typeface="Arial" panose="020B0604020202020204" pitchFamily="34" charset="0"/>
              </a:rPr>
              <a:t>Quality Improvement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:\Users\Janine\Dropbox\Camera Uploads\2014-01-09 15.38.3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96" y="3601321"/>
            <a:ext cx="2824734" cy="2119878"/>
          </a:xfrm>
          <a:prstGeom prst="rect">
            <a:avLst/>
          </a:prstGeom>
          <a:noFill/>
          <a:ln w="28575">
            <a:solidFill>
              <a:srgbClr val="5706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Janine\Dropbox\Camera Uploads\2014-01-09 16.50.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977" y="3601322"/>
            <a:ext cx="2830046" cy="2119877"/>
          </a:xfrm>
          <a:prstGeom prst="rect">
            <a:avLst/>
          </a:prstGeom>
          <a:noFill/>
          <a:ln w="28575">
            <a:solidFill>
              <a:srgbClr val="5706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C:\Users\Janine\Dropbox\Camera Uploads\2014-01-09 14.09.2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570" y="3601321"/>
            <a:ext cx="2805253" cy="2103940"/>
          </a:xfrm>
          <a:prstGeom prst="rect">
            <a:avLst/>
          </a:prstGeom>
          <a:noFill/>
          <a:ln w="28575">
            <a:solidFill>
              <a:srgbClr val="5706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41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Quality Improvement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230284"/>
            <a:ext cx="12192000" cy="452397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Analyzing the design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Testing the design</a:t>
            </a:r>
          </a:p>
          <a:p>
            <a:pPr marL="1552575" lvl="1" indent="-4572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Through physical or mathematical modeling or computer modeling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Does the robot perform to standard?</a:t>
            </a:r>
          </a:p>
          <a:p>
            <a:pPr marL="1552575" lvl="1" indent="-4572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If no, what can be done to improve its functionality?</a:t>
            </a:r>
          </a:p>
          <a:p>
            <a:pPr marL="1552575" lvl="1" indent="-4572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If yes, what can be done to improve its performance beyond the standard??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16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Reverse Engineering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230284"/>
            <a:ext cx="11737571" cy="452397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Understanding how a product functions</a:t>
            </a:r>
          </a:p>
          <a:p>
            <a:pPr marL="1552575" lvl="1" indent="-4572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Disassembly of said product</a:t>
            </a:r>
          </a:p>
          <a:p>
            <a:pPr marL="1552575" lvl="1" indent="-4572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Noting the key components</a:t>
            </a:r>
          </a:p>
          <a:p>
            <a:pPr marL="1552575" lvl="1" indent="-457200" defTabSz="354013" eaLnBrk="1" fontAlgn="auto" hangingPunct="1">
              <a:spcAft>
                <a:spcPts val="600"/>
              </a:spcAft>
              <a:buSzPct val="150000"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Reverse Engineering is carried out in both software and hardware fields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76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Gears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230284"/>
            <a:ext cx="11737571" cy="452397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Used to manipulate torque and speed 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Torque &amp; speed are inversely proportional</a:t>
            </a:r>
            <a:endParaRPr lang="en-US" sz="36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en-US" sz="36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en-US" sz="36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Velocity ratio equals inverse of gear ratio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Values for Output and Input are the diameters (or the number of teeth) of the respective gears</a:t>
            </a:r>
          </a:p>
          <a:p>
            <a:pPr marL="914400" indent="-447675" defTabSz="354013" eaLnBrk="1" fontAlgn="auto" hangingPunct="1"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9342891"/>
                  </p:ext>
                </p:extLst>
              </p:nvPr>
            </p:nvGraphicFramePr>
            <p:xfrm>
              <a:off x="1804785" y="2611628"/>
              <a:ext cx="8128000" cy="8402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/>
                    <a:gridCol w="4064000"/>
                  </a:tblGrid>
                  <a:tr h="80285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𝑉𝑒𝑙𝑜𝑐𝑖𝑡𝑦</m:t>
                                </m:r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𝑅𝑎𝑡𝑖𝑜</m:t>
                                </m:r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  <m:t>𝐼𝑛𝑝𝑢𝑡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  <m:t>𝑂𝑢𝑡𝑝𝑢𝑡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𝐺𝑒𝑎𝑟</m:t>
                                </m:r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𝑅𝑎𝑡𝑖𝑜</m:t>
                                </m:r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  <m:t>𝑂𝑢𝑡𝑝𝑢𝑡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  <m:t>𝑖𝑛𝑡𝑝𝑢𝑡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9342891"/>
                  </p:ext>
                </p:extLst>
              </p:nvPr>
            </p:nvGraphicFramePr>
            <p:xfrm>
              <a:off x="1804785" y="2611628"/>
              <a:ext cx="8128000" cy="8402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/>
                    <a:gridCol w="4064000"/>
                  </a:tblGrid>
                  <a:tr h="8402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5"/>
                          <a:stretch>
                            <a:fillRect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5"/>
                          <a:stretch>
                            <a:fillRect l="-100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6186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Gears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230284"/>
            <a:ext cx="11737571" cy="452397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There are many different types of gears</a:t>
            </a:r>
          </a:p>
          <a:p>
            <a:pPr marL="1552575" lvl="1" indent="-4572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Crown, worm, spur, rack, idler </a:t>
            </a:r>
            <a:r>
              <a:rPr lang="en-US" sz="30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gears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en-US" sz="36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Full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description of each type of gear can be found on EG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Manual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Please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take note of gear and velocity ratios since they are extremely useful with SLDP robots</a:t>
            </a:r>
          </a:p>
          <a:p>
            <a:pPr marL="914400" indent="-447675" defTabSz="354013" eaLnBrk="1" fontAlgn="auto" hangingPunct="1"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65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Materials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230284"/>
            <a:ext cx="11737571" cy="452397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Mindstorms Kit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Computer with Mindstorms Software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Protractor and Ruler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Graph Paper</a:t>
            </a:r>
          </a:p>
          <a:p>
            <a:pPr marL="466725" indent="0" defTabSz="354013" eaLnBrk="1" fontAlgn="auto" hangingPunct="1">
              <a:spcAft>
                <a:spcPts val="600"/>
              </a:spcAft>
              <a:buSzPct val="100000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85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Procedure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1" y="1111624"/>
            <a:ext cx="11430000" cy="464263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Build a robot according to the robot provided by your TA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Program robot to perform two tests</a:t>
            </a:r>
          </a:p>
          <a:p>
            <a:pPr marL="1552575" lvl="1" indent="-4572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Distance</a:t>
            </a:r>
          </a:p>
          <a:p>
            <a:pPr marL="1552575" lvl="1" indent="-457200" defTabSz="354013" eaLnBrk="1" fontAlgn="auto" hangingPunct="1">
              <a:spcAft>
                <a:spcPts val="60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Angle of Deviation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Determine if robot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meets the 80% EG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Standard</a:t>
            </a: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Reverse engineer the robot and make quality improvements to the design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6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Procedure - Testing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272988"/>
            <a:ext cx="11912765" cy="4481267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Distance &amp; Angle tests are performed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simultaneously</a:t>
            </a: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Create distance/angle test program.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Download distance program to NXT/EV3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Run program for 5 seconds on testing paper to determine testing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standard 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Change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program to run for 4 seconds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Record five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trials and average these values</a:t>
            </a: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37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Procedure </a:t>
            </a: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- </a:t>
            </a: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Reverse Engineering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416424"/>
            <a:ext cx="11912765" cy="433783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Assess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data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collected and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any observations</a:t>
            </a: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Visually assess the robot's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design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Consider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how it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works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Sketch the front, top, and most detailed side of the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robot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(include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dimensions)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Sketch the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gear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train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and calculate velocity and gear ratios (if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applicable)</a:t>
            </a: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81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Procedure </a:t>
            </a: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- </a:t>
            </a: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Reverse Engineering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800100"/>
            <a:ext cx="11737571" cy="495415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Before making changes to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original robot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, remember to take a picture of it</a:t>
            </a:r>
          </a:p>
          <a:p>
            <a:pPr marL="1038225" indent="-571500" defTabSz="354013" eaLnBrk="1" fontAlgn="auto" hangingPunct="1"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Make necessary adjustments</a:t>
            </a:r>
          </a:p>
          <a:p>
            <a:pPr marL="1038225" indent="-571500" defTabSz="354013" eaLnBrk="1" fontAlgn="auto" hangingPunct="1"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Retest and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collect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data using modified robot</a:t>
            </a: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Take a picture of final design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Like before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Sketch the front, top, and most detailed side of the robot (include dimensions)</a:t>
            </a:r>
          </a:p>
          <a:p>
            <a:pPr marL="1038225" indent="-5715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Sketch the gear train  and calculate velocity and gear ratios (if applicable)</a:t>
            </a:r>
          </a:p>
          <a:p>
            <a:pPr marL="1543050" lvl="1" indent="-447675" defTabSz="354013" eaLnBrk="1" fontAlgn="auto" hangingPunct="1"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  <a:defRPr/>
            </a:pPr>
            <a:endParaRPr lang="en-US" sz="30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543050" lvl="1" indent="-447675" defTabSz="354013" eaLnBrk="1" fontAlgn="auto" hangingPunct="1"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8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Procedure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960120"/>
            <a:ext cx="12192000" cy="479413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Tabulate Results in a chart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:</a:t>
            </a:r>
          </a:p>
          <a:p>
            <a:pPr marL="1038225" indent="-571500" defTabSz="354013" eaLnBrk="1" fontAlgn="auto" hangingPunct="1"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spcAft>
                <a:spcPts val="0"/>
              </a:spcAft>
              <a:buSzPct val="100000"/>
              <a:defRPr/>
            </a:pPr>
            <a:endParaRPr lang="en-US" sz="36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spcAft>
                <a:spcPts val="0"/>
              </a:spcAft>
              <a:buSzPct val="100000"/>
              <a:defRPr/>
            </a:pPr>
            <a:endParaRPr lang="en-US" sz="36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914400" indent="-447675" defTabSz="354013" eaLnBrk="1" fontAlgn="auto" hangingPunct="1"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914400" indent="-447675" defTabSz="354013" eaLnBrk="1" fontAlgn="auto" hangingPunct="1">
              <a:spcAft>
                <a:spcPts val="0"/>
              </a:spcAft>
              <a:buSzPct val="100000"/>
              <a:buFont typeface="Courier New" panose="02070309020205020404" pitchFamily="49" charset="0"/>
              <a:buChar char="o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79388" indent="0" algn="ctr" defTabSz="354013" eaLnBrk="1" fontAlgn="auto" hangingPunct="1">
              <a:spcAft>
                <a:spcPts val="0"/>
              </a:spcAft>
              <a:buSzPct val="100000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It must pass all the tests at a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percentage of 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at least 80%</a:t>
            </a:r>
          </a:p>
          <a:p>
            <a:pPr marL="1543050" lvl="1" indent="-447675" defTabSz="354013" eaLnBrk="1" fontAlgn="auto" hangingPunct="1"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  <a:defRPr/>
            </a:pPr>
            <a:endParaRPr lang="en-US" sz="30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543050" lvl="1" indent="-447675" defTabSz="354013" eaLnBrk="1" fontAlgn="auto" hangingPunct="1"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088489"/>
              </p:ext>
            </p:extLst>
          </p:nvPr>
        </p:nvGraphicFramePr>
        <p:xfrm>
          <a:off x="249491" y="1954305"/>
          <a:ext cx="1173757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8964"/>
                <a:gridCol w="1559769"/>
                <a:gridCol w="1559769"/>
                <a:gridCol w="1559769"/>
                <a:gridCol w="1559769"/>
                <a:gridCol w="1559769"/>
                <a:gridCol w="1559769"/>
              </a:tblGrid>
              <a:tr h="35211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Accuracy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Pass/Fail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Precision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Pass/Fail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Distance Test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Angle of Deviation Test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6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21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Overview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731520"/>
            <a:ext cx="12192000" cy="544068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26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Objectives</a:t>
            </a:r>
          </a:p>
          <a:p>
            <a:pPr marL="19526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Background</a:t>
            </a:r>
          </a:p>
          <a:p>
            <a:pPr marL="19526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Materials</a:t>
            </a:r>
          </a:p>
          <a:p>
            <a:pPr marL="19526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Procedure</a:t>
            </a:r>
          </a:p>
          <a:p>
            <a:pPr marL="19526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Report</a:t>
            </a:r>
          </a:p>
          <a:p>
            <a:pPr marL="19526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Closing</a:t>
            </a: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.brand5.com/blog/wp-content/uploads/2010/08/checklis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370" y="1755647"/>
            <a:ext cx="4291609" cy="333660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1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Report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960120"/>
            <a:ext cx="12192000" cy="479413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Individual Lab Report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Title page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Discussion topics in the manual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MUST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include spreadsheet with test results, standard, average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, accuracy</a:t>
            </a: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,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precision, gear ratios, and velocity ratios</a:t>
            </a: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1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Presentation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960120"/>
            <a:ext cx="12192000" cy="4794135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Team presentation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Follow “Your Assignment” guidelines on EG Manual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Include </a:t>
            </a: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photos of robot </a:t>
            </a:r>
          </a:p>
          <a:p>
            <a:pPr marL="1095375" lvl="1" indent="0" defTabSz="354013" eaLnBrk="1" fontAlgn="auto" hangingPunct="1">
              <a:spcAft>
                <a:spcPts val="600"/>
              </a:spcAft>
              <a:buSzPct val="100000"/>
              <a:buNone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6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Closing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960120"/>
            <a:ext cx="11689976" cy="4794135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Share tasks – one team member to program; another to build</a:t>
            </a:r>
          </a:p>
          <a:p>
            <a:pPr marL="1038225" indent="-571500" defTabSz="354013" eaLnBrk="1" fontAlgn="auto" hangingPunct="1"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Have all original data signed by TA</a:t>
            </a:r>
          </a:p>
          <a:p>
            <a:pPr marL="1038225" indent="-571500" defTabSz="354013" eaLnBrk="1" fontAlgn="auto" hangingPunct="1"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Remember to submit all work electronically</a:t>
            </a:r>
          </a:p>
          <a:p>
            <a:pPr marL="1038225" indent="-571500" defTabSz="354013" eaLnBrk="1" fontAlgn="auto" hangingPunct="1"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Submit testing paper to TA at beginning of next lab</a:t>
            </a:r>
          </a:p>
          <a:p>
            <a:pPr marL="1038225" indent="-571500" defTabSz="354013" eaLnBrk="1" fontAlgn="auto" hangingPunct="1"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Disassemble robot and sort parts into the kits </a:t>
            </a:r>
          </a:p>
          <a:p>
            <a:pPr marL="1038225" indent="-571500" defTabSz="354013" eaLnBrk="1" fontAlgn="auto" hangingPunct="1"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Return all unused materials to TAs</a:t>
            </a:r>
          </a:p>
          <a:p>
            <a:pPr marL="1095375" lvl="1" indent="0" defTabSz="354013" eaLnBrk="1" fontAlgn="auto" hangingPunct="1">
              <a:spcAft>
                <a:spcPts val="600"/>
              </a:spcAft>
              <a:buSzPct val="100000"/>
              <a:buNone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2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21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Objective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127825"/>
            <a:ext cx="11912765" cy="4626429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Build a robot and test it against the EG standards for accuracy and precision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Demonstrate the importance of product evaluation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Disassemble the robot and make quality improvements to the design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27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Design </a:t>
            </a: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Analysis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127825"/>
            <a:ext cx="12192000" cy="4626429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Engineers perform prototype testing </a:t>
            </a:r>
          </a:p>
          <a:p>
            <a:pPr marL="1552575" lvl="1" indent="-4572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Look for improvement suggestions</a:t>
            </a:r>
          </a:p>
          <a:p>
            <a:pPr marL="1552575" lvl="1" indent="-4572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Continuously improves product quality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Tests are performed to a company standard </a:t>
            </a:r>
          </a:p>
          <a:p>
            <a:pPr marL="1552575" lvl="1" indent="-4572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If the standard is met, the product is acceptable</a:t>
            </a:r>
          </a:p>
          <a:p>
            <a:pPr marL="1552575" lvl="1" indent="-4572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If standard not met, product may be redesigned or withdrawn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28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Accuracy &amp; Precision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1127825"/>
            <a:ext cx="12192000" cy="4626429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Accuracy: </a:t>
            </a:r>
          </a:p>
          <a:p>
            <a:pPr marL="1552575" lvl="1" indent="-4572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Comparison of the average of the results to the standard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Precision:</a:t>
            </a:r>
          </a:p>
          <a:p>
            <a:pPr marL="1552575" lvl="1" indent="-4572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Repeatability of the results</a:t>
            </a:r>
          </a:p>
          <a:p>
            <a:pPr marL="1552575" lvl="1" indent="-45720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0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How close are the results to each other?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0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Accuracy &amp; Precision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02"/>
          <a:stretch/>
        </p:blipFill>
        <p:spPr>
          <a:xfrm>
            <a:off x="1350073" y="1368485"/>
            <a:ext cx="9997631" cy="41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37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Accuracy &amp; Precision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Placeholder 1"/>
              <p:cNvSpPr txBox="1">
                <a:spLocks/>
              </p:cNvSpPr>
              <p:nvPr/>
            </p:nvSpPr>
            <p:spPr>
              <a:xfrm>
                <a:off x="0" y="1127825"/>
                <a:ext cx="12192000" cy="4626429"/>
              </a:xfrm>
              <a:prstGeom prst="rect">
                <a:avLst/>
              </a:prstGeom>
            </p:spPr>
            <p:txBody>
              <a:bodyPr vert="horz" lIns="0" tIns="0" rIns="0" bIns="0" anchor="t"/>
              <a:lstStyle>
                <a:lvl1pPr marL="0" indent="-342900" algn="l" defTabSz="457200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ＭＳ Ｐゴシック" charset="0"/>
                  </a:defRPr>
                </a:lvl1pPr>
                <a:lvl2pPr marL="628650" indent="-171450" algn="l" defTabSz="457200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2pPr>
                <a:lvl3pPr marL="1085850" indent="-171450" algn="l" defTabSz="457200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3pPr>
                <a:lvl4pPr marL="1600200" indent="-228600" algn="l" defTabSz="457200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Courier New" panose="02070309020205020404" pitchFamily="49" charset="0"/>
                  <a:buChar char="o"/>
                  <a:defRPr sz="14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4pPr>
                <a:lvl5pPr marL="2114550" indent="-285750" algn="l" defTabSz="457200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Ø"/>
                  <a:defRPr sz="14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66725" indent="0" algn="ctr" defTabSz="354013" eaLnBrk="1" fontAlgn="auto" hangingPunct="1">
                  <a:lnSpc>
                    <a:spcPct val="150000"/>
                  </a:lnSpc>
                  <a:spcAft>
                    <a:spcPts val="0"/>
                  </a:spcAft>
                  <a:buSzPct val="100000"/>
                  <a:defRPr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ＭＳ Ｐゴシック" charset="0"/>
                        <a:cs typeface="Arial" panose="020B0604020202020204" pitchFamily="34" charset="0"/>
                      </a:rPr>
                      <m:t>% </m:t>
                    </m:r>
                    <m:r>
                      <a:rPr lang="en-US" sz="36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ＭＳ Ｐゴシック" charset="0"/>
                        <a:cs typeface="Arial" panose="020B0604020202020204" pitchFamily="34" charset="0"/>
                      </a:rPr>
                      <m:t>𝑨𝒄𝒄</m:t>
                    </m:r>
                    <m:r>
                      <a:rPr lang="en-US" sz="36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ＭＳ Ｐゴシック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36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ＭＳ Ｐゴシック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3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sz="36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  <m:t>𝒔</m:t>
                                    </m:r>
                                  </m:sub>
                                </m:sSub>
                                <m:r>
                                  <a:rPr lang="en-US" sz="36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36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en-US" sz="36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  <m:t>𝒑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3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sz="36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𝒔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sz="36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US" sz="36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𝟏𝟎𝟎</m:t>
                    </m:r>
                  </m:oMath>
                </a14:m>
                <a:r>
                  <a:rPr lang="en-US" sz="36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ea typeface="ＭＳ Ｐゴシック" charset="0"/>
                    <a:cs typeface="Arial" panose="020B0604020202020204" pitchFamily="34" charset="0"/>
                  </a:rPr>
                  <a:t> </a:t>
                </a:r>
              </a:p>
              <a:p>
                <a:pPr marL="466725" indent="0" defTabSz="354013" eaLnBrk="1" fontAlgn="auto" hangingPunct="1">
                  <a:lnSpc>
                    <a:spcPct val="150000"/>
                  </a:lnSpc>
                  <a:spcAft>
                    <a:spcPts val="0"/>
                  </a:spcAft>
                  <a:buSzPct val="100000"/>
                  <a:defRPr/>
                </a:pPr>
                <a:endParaRPr lang="en-US" sz="3000" b="0" dirty="0" smtClean="0">
                  <a:solidFill>
                    <a:prstClr val="black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endParaRPr>
              </a:p>
              <a:p>
                <a:pPr marL="466725" indent="0" defTabSz="354013" eaLnBrk="1" fontAlgn="auto" hangingPunct="1">
                  <a:lnSpc>
                    <a:spcPct val="150000"/>
                  </a:lnSpc>
                  <a:spcAft>
                    <a:spcPts val="0"/>
                  </a:spcAft>
                  <a:buSzPct val="100000"/>
                  <a:defRPr/>
                </a:pPr>
                <a:r>
                  <a:rPr lang="en-US" sz="3000" b="0" dirty="0" smtClean="0">
                    <a:solidFill>
                      <a:prstClr val="black"/>
                    </a:solidFill>
                    <a:latin typeface="Arial" panose="020B0604020202020204" pitchFamily="34" charset="0"/>
                    <a:ea typeface="ＭＳ Ｐゴシック" charset="0"/>
                    <a:cs typeface="Arial" panose="020B0604020202020204" pitchFamily="34" charset="0"/>
                  </a:rPr>
                  <a:t>	</a:t>
                </a:r>
              </a:p>
            </p:txBody>
          </p:sp>
        </mc:Choice>
        <mc:Fallback>
          <p:sp>
            <p:nvSpPr>
              <p:cNvPr id="6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27825"/>
                <a:ext cx="12192000" cy="46264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1311697"/>
                  </p:ext>
                </p:extLst>
              </p:nvPr>
            </p:nvGraphicFramePr>
            <p:xfrm>
              <a:off x="365869" y="2809271"/>
              <a:ext cx="9435192" cy="19097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916"/>
                    <a:gridCol w="1886239"/>
                    <a:gridCol w="6036037"/>
                  </a:tblGrid>
                  <a:tr h="477609">
                    <a:tc>
                      <a:txBody>
                        <a:bodyPr/>
                        <a:lstStyle/>
                        <a:p>
                          <a:pPr marL="0" indent="0" algn="r" defTabSz="354013" eaLnBrk="1" fontAlgn="auto" hangingPunct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buSzPct val="100000"/>
                            <a:defRPr/>
                          </a:pPr>
                          <a:r>
                            <a:rPr lang="en-US" sz="3000" b="0" i="1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Where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r" defTabSz="354013" eaLnBrk="1" fontAlgn="auto" hangingPunct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buSzPct val="100000"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US" sz="3000" b="0" i="1" dirty="0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% </m:t>
                                </m:r>
                                <m:r>
                                  <a:rPr lang="en-US" sz="3000" b="0" i="1" dirty="0" err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𝐴𝑐𝑐</m:t>
                                </m:r>
                              </m:oMath>
                            </m:oMathPara>
                          </a14:m>
                          <a:endParaRPr lang="en-US" sz="3000" b="0" i="1" dirty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000" b="0" i="0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= Percent Accuracy</a:t>
                          </a:r>
                          <a:endParaRPr lang="en-US" sz="300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7760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000" b="0" i="1" kern="1200" dirty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000" b="0" i="1" kern="1200" dirty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000" b="0" i="1" kern="1200" dirty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3000" b="0" i="1" kern="1200" dirty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000" b="0" i="1" kern="1200" dirty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000" b="0" i="0" kern="1200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= Standard Value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50782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000" b="0" i="1" kern="1200" dirty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000" b="0" i="1" kern="1200" dirty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000" b="0" i="1" kern="1200" dirty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3000" b="0" i="1" kern="1200" dirty="0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ＭＳ Ｐゴシック" charset="0"/>
                                        <a:cs typeface="Arial" panose="020B0604020202020204" pitchFamily="34" charset="0"/>
                                      </a:rPr>
                                      <m:t>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000" b="0" i="1" kern="1200" dirty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000" b="0" i="0" kern="1200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= Value Measured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1311697"/>
                  </p:ext>
                </p:extLst>
              </p:nvPr>
            </p:nvGraphicFramePr>
            <p:xfrm>
              <a:off x="365869" y="2809271"/>
              <a:ext cx="9435192" cy="19097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916"/>
                    <a:gridCol w="1886239"/>
                    <a:gridCol w="6036037"/>
                  </a:tblGrid>
                  <a:tr h="777240">
                    <a:tc>
                      <a:txBody>
                        <a:bodyPr/>
                        <a:lstStyle/>
                        <a:p>
                          <a:pPr marL="0" indent="0" algn="r" defTabSz="354013" eaLnBrk="1" fontAlgn="auto" hangingPunct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buSzPct val="100000"/>
                            <a:defRPr/>
                          </a:pPr>
                          <a:r>
                            <a:rPr lang="en-US" sz="3000" b="0" i="1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Where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6"/>
                          <a:stretch>
                            <a:fillRect l="-80000" r="-319355" b="-1671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000" b="0" i="0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= Percent Accuracy</a:t>
                          </a:r>
                          <a:endParaRPr lang="en-US" sz="300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000" b="0" i="1" kern="1200" dirty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6"/>
                          <a:stretch>
                            <a:fillRect l="-80000" t="-140659" r="-319355" b="-1351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000" b="0" i="0" kern="1200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= Standard Value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583883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000" b="0" i="1" kern="1200" dirty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6"/>
                          <a:stretch>
                            <a:fillRect l="-80000" t="-228125" r="-319355" b="-28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000" b="0" i="0" kern="1200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= Value Measured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5259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Accuracy &amp; Precision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Placeholder 1"/>
              <p:cNvSpPr txBox="1">
                <a:spLocks/>
              </p:cNvSpPr>
              <p:nvPr/>
            </p:nvSpPr>
            <p:spPr>
              <a:xfrm>
                <a:off x="0" y="1127825"/>
                <a:ext cx="12192000" cy="4626429"/>
              </a:xfrm>
              <a:prstGeom prst="rect">
                <a:avLst/>
              </a:prstGeom>
            </p:spPr>
            <p:txBody>
              <a:bodyPr vert="horz" lIns="0" tIns="0" rIns="0" bIns="0" anchor="t"/>
              <a:lstStyle>
                <a:lvl1pPr marL="0" indent="-342900" algn="l" defTabSz="457200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ＭＳ Ｐゴシック" charset="0"/>
                  </a:defRPr>
                </a:lvl1pPr>
                <a:lvl2pPr marL="628650" indent="-171450" algn="l" defTabSz="457200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2pPr>
                <a:lvl3pPr marL="1085850" indent="-171450" algn="l" defTabSz="457200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3pPr>
                <a:lvl4pPr marL="1600200" indent="-228600" algn="l" defTabSz="457200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Courier New" panose="02070309020205020404" pitchFamily="49" charset="0"/>
                  <a:buChar char="o"/>
                  <a:defRPr sz="14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4pPr>
                <a:lvl5pPr marL="2114550" indent="-285750" algn="l" defTabSz="457200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Ø"/>
                  <a:defRPr sz="14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66725" indent="0" algn="ctr" defTabSz="354013" eaLnBrk="1" fontAlgn="auto" hangingPunct="1">
                  <a:lnSpc>
                    <a:spcPct val="150000"/>
                  </a:lnSpc>
                  <a:spcAft>
                    <a:spcPts val="0"/>
                  </a:spcAft>
                  <a:buSzPct val="100000"/>
                  <a:defRPr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ＭＳ Ｐゴシック" charset="0"/>
                        <a:cs typeface="Arial" panose="020B0604020202020204" pitchFamily="34" charset="0"/>
                      </a:rPr>
                      <m:t>% </m:t>
                    </m:r>
                    <m:r>
                      <a:rPr lang="en-US" sz="36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ＭＳ Ｐゴシック" charset="0"/>
                        <a:cs typeface="Arial" panose="020B0604020202020204" pitchFamily="34" charset="0"/>
                      </a:rPr>
                      <m:t>𝑷𝒓𝒆𝒄</m:t>
                    </m:r>
                    <m:r>
                      <a:rPr lang="en-US" sz="36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ＭＳ Ｐゴシック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ＭＳ Ｐゴシック" charset="0"/>
                        <a:cs typeface="Arial" panose="020B0604020202020204" pitchFamily="34" charset="0"/>
                      </a:rPr>
                      <m:t>𝟏𝟎𝟎</m:t>
                    </m:r>
                    <m:r>
                      <a:rPr lang="en-US" sz="36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𝒆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𝑩𝑷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Arial" panose="020B0604020202020204" pitchFamily="34" charset="0"/>
                    <a:ea typeface="ＭＳ Ｐゴシック" charset="0"/>
                    <a:cs typeface="Arial" panose="020B0604020202020204" pitchFamily="34" charset="0"/>
                  </a:rPr>
                  <a:t> </a:t>
                </a:r>
              </a:p>
              <a:p>
                <a:pPr marL="466725" indent="0" defTabSz="354013" eaLnBrk="1" fontAlgn="auto" hangingPunct="1">
                  <a:lnSpc>
                    <a:spcPct val="150000"/>
                  </a:lnSpc>
                  <a:spcAft>
                    <a:spcPts val="0"/>
                  </a:spcAft>
                  <a:buSzPct val="100000"/>
                  <a:defRPr/>
                </a:pPr>
                <a:endParaRPr lang="en-US" sz="3000" b="0" dirty="0" smtClean="0">
                  <a:solidFill>
                    <a:prstClr val="black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endParaRPr>
              </a:p>
              <a:p>
                <a:pPr marL="466725" indent="0" defTabSz="354013" eaLnBrk="1" fontAlgn="auto" hangingPunct="1">
                  <a:lnSpc>
                    <a:spcPct val="150000"/>
                  </a:lnSpc>
                  <a:spcAft>
                    <a:spcPts val="0"/>
                  </a:spcAft>
                  <a:buSzPct val="100000"/>
                  <a:defRPr/>
                </a:pPr>
                <a:endParaRPr lang="en-US" sz="3000" b="0" dirty="0">
                  <a:solidFill>
                    <a:prstClr val="black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endParaRPr>
              </a:p>
              <a:p>
                <a:pPr marL="466725" indent="0" defTabSz="354013" eaLnBrk="1" fontAlgn="auto" hangingPunct="1">
                  <a:lnSpc>
                    <a:spcPct val="150000"/>
                  </a:lnSpc>
                  <a:spcAft>
                    <a:spcPts val="0"/>
                  </a:spcAft>
                  <a:buSzPct val="100000"/>
                  <a:defRPr/>
                </a:pPr>
                <a:endParaRPr lang="en-US" sz="3000" b="0" dirty="0" smtClean="0">
                  <a:solidFill>
                    <a:prstClr val="black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endParaRPr>
              </a:p>
              <a:p>
                <a:pPr marL="466725" indent="0" defTabSz="354013" eaLnBrk="1" fontAlgn="auto" hangingPunct="1">
                  <a:lnSpc>
                    <a:spcPct val="150000"/>
                  </a:lnSpc>
                  <a:spcAft>
                    <a:spcPts val="0"/>
                  </a:spcAft>
                  <a:buSzPct val="100000"/>
                  <a:defRPr/>
                </a:pPr>
                <a:endParaRPr lang="en-US" sz="3000" b="0" dirty="0">
                  <a:solidFill>
                    <a:prstClr val="black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endParaRPr>
              </a:p>
              <a:p>
                <a:pPr marL="233363" indent="0" defTabSz="354013" eaLnBrk="1" fontAlgn="auto" hangingPunct="1">
                  <a:lnSpc>
                    <a:spcPct val="150000"/>
                  </a:lnSpc>
                  <a:spcAft>
                    <a:spcPts val="0"/>
                  </a:spcAft>
                  <a:buSzPct val="100000"/>
                  <a:defRPr/>
                </a:pPr>
                <a:endParaRPr lang="en-US" sz="1050" b="0" dirty="0">
                  <a:solidFill>
                    <a:prstClr val="black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endParaRPr>
              </a:p>
              <a:p>
                <a:pPr marL="233363" indent="0" defTabSz="354013" eaLnBrk="1" fontAlgn="auto" hangingPunct="1">
                  <a:lnSpc>
                    <a:spcPct val="150000"/>
                  </a:lnSpc>
                  <a:spcAft>
                    <a:spcPts val="0"/>
                  </a:spcAft>
                  <a:buSzPct val="100000"/>
                  <a:defRPr/>
                </a:pPr>
                <a:r>
                  <a:rPr lang="en-US" sz="2800" b="0" dirty="0" smtClean="0">
                    <a:solidFill>
                      <a:prstClr val="black"/>
                    </a:solidFill>
                    <a:latin typeface="Arial" panose="020B0604020202020204" pitchFamily="34" charset="0"/>
                    <a:ea typeface="ＭＳ Ｐゴシック" charset="0"/>
                    <a:cs typeface="Arial" panose="020B0604020202020204" pitchFamily="34" charset="0"/>
                  </a:rPr>
                  <a:t>For Distance and Angle deviation test B = 0.0972 and 0.0323 respectively</a:t>
                </a:r>
              </a:p>
              <a:p>
                <a:pPr marL="466725" indent="0" defTabSz="354013" eaLnBrk="1" fontAlgn="auto" hangingPunct="1">
                  <a:lnSpc>
                    <a:spcPct val="150000"/>
                  </a:lnSpc>
                  <a:spcAft>
                    <a:spcPts val="0"/>
                  </a:spcAft>
                  <a:buSzPct val="100000"/>
                  <a:defRPr/>
                </a:pPr>
                <a:r>
                  <a:rPr lang="en-US" sz="3000" b="0" dirty="0" smtClean="0">
                    <a:solidFill>
                      <a:prstClr val="black"/>
                    </a:solidFill>
                    <a:latin typeface="Arial" panose="020B0604020202020204" pitchFamily="34" charset="0"/>
                    <a:ea typeface="ＭＳ Ｐゴシック" charset="0"/>
                    <a:cs typeface="Arial" panose="020B0604020202020204" pitchFamily="34" charset="0"/>
                  </a:rPr>
                  <a:t>	</a:t>
                </a:r>
              </a:p>
            </p:txBody>
          </p:sp>
        </mc:Choice>
        <mc:Fallback>
          <p:sp>
            <p:nvSpPr>
              <p:cNvPr id="6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27825"/>
                <a:ext cx="12192000" cy="46264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4166204"/>
                  </p:ext>
                </p:extLst>
              </p:nvPr>
            </p:nvGraphicFramePr>
            <p:xfrm>
              <a:off x="365869" y="2809271"/>
              <a:ext cx="9435192" cy="1874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916"/>
                    <a:gridCol w="1886239"/>
                    <a:gridCol w="6036037"/>
                  </a:tblGrid>
                  <a:tr h="477609">
                    <a:tc>
                      <a:txBody>
                        <a:bodyPr/>
                        <a:lstStyle/>
                        <a:p>
                          <a:pPr marL="0" indent="0" algn="r" defTabSz="354013" eaLnBrk="1" fontAlgn="auto" hangingPunct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buSzPct val="100000"/>
                            <a:defRPr/>
                          </a:pPr>
                          <a:r>
                            <a:rPr lang="en-US" sz="3000" b="0" i="1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Where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r" defTabSz="354013" eaLnBrk="1" fontAlgn="auto" hangingPunct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buSzPct val="100000"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US" sz="3000" b="0" i="1" dirty="0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% </m:t>
                                </m:r>
                                <m:r>
                                  <a:rPr lang="en-US" sz="3000" b="0" i="1" dirty="0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𝑃𝑟𝑒𝑐</m:t>
                                </m:r>
                              </m:oMath>
                            </m:oMathPara>
                          </a14:m>
                          <a:endParaRPr lang="en-US" sz="3000" b="0" i="1" dirty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000" b="0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= Percent Precision</a:t>
                          </a:r>
                          <a:endParaRPr lang="en-US" sz="3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7760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000" b="0" i="1" kern="1200" dirty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000" b="0" i="1" kern="1200" dirty="0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sz="3000" b="0" i="1" kern="1200" dirty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000" b="0" kern="1200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= Exponential Decay Factor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50782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000" b="0" i="1" kern="1200" dirty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000" b="0" i="1" kern="1200" dirty="0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ＭＳ Ｐゴシック" charset="0"/>
                                    <a:cs typeface="Arial" panose="020B0604020202020204" pitchFamily="34" charset="0"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en-US" sz="3000" b="0" i="1" kern="1200" dirty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000" b="0" kern="1200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= Actual</a:t>
                          </a:r>
                          <a:r>
                            <a:rPr lang="en-US" sz="3000" b="0" kern="1200" baseline="0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 Precision</a:t>
                          </a:r>
                          <a:endParaRPr lang="en-US" sz="3000" b="0" kern="1200" dirty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4166204"/>
                  </p:ext>
                </p:extLst>
              </p:nvPr>
            </p:nvGraphicFramePr>
            <p:xfrm>
              <a:off x="365869" y="2809271"/>
              <a:ext cx="9435192" cy="1874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12916"/>
                    <a:gridCol w="1886239"/>
                    <a:gridCol w="6036037"/>
                  </a:tblGrid>
                  <a:tr h="777240">
                    <a:tc>
                      <a:txBody>
                        <a:bodyPr/>
                        <a:lstStyle/>
                        <a:p>
                          <a:pPr marL="0" indent="0" algn="r" defTabSz="354013" eaLnBrk="1" fontAlgn="auto" hangingPunct="1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buSzPct val="100000"/>
                            <a:defRPr/>
                          </a:pPr>
                          <a:r>
                            <a:rPr lang="en-US" sz="3000" b="0" i="1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Where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6"/>
                          <a:stretch>
                            <a:fillRect l="-80000" r="-319355" b="-1648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000" b="0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= Percent Precision</a:t>
                          </a:r>
                          <a:endParaRPr lang="en-US" sz="3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000" b="0" i="1" kern="1200" dirty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6"/>
                          <a:stretch>
                            <a:fillRect l="-80000" t="-140659" r="-319355" b="-1318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000" b="0" kern="1200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= Exponential Decay Factor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000" b="0" i="1" kern="1200" dirty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6"/>
                          <a:stretch>
                            <a:fillRect l="-80000" t="-243333" r="-319355" b="-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000" b="0" kern="1200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= Actual</a:t>
                          </a:r>
                          <a:r>
                            <a:rPr lang="en-US" sz="3000" b="0" kern="1200" baseline="0" dirty="0" smtClean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ea typeface="ＭＳ Ｐゴシック" charset="0"/>
                              <a:cs typeface="Arial" panose="020B0604020202020204" pitchFamily="34" charset="0"/>
                            </a:rPr>
                            <a:t> Precision</a:t>
                          </a:r>
                          <a:endParaRPr lang="en-US" sz="3000" b="0" kern="1200" dirty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ea typeface="ＭＳ Ｐゴシック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9099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Accuracy &amp; Precision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Placeholder 1"/>
              <p:cNvSpPr txBox="1">
                <a:spLocks/>
              </p:cNvSpPr>
              <p:nvPr/>
            </p:nvSpPr>
            <p:spPr>
              <a:xfrm>
                <a:off x="0" y="1127825"/>
                <a:ext cx="12192000" cy="4626429"/>
              </a:xfrm>
              <a:prstGeom prst="rect">
                <a:avLst/>
              </a:prstGeom>
            </p:spPr>
            <p:txBody>
              <a:bodyPr vert="horz" lIns="0" tIns="0" rIns="0" bIns="0" anchor="t"/>
              <a:lstStyle>
                <a:lvl1pPr marL="0" indent="-342900" algn="l" defTabSz="457200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 b="1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ＭＳ Ｐゴシック" charset="0"/>
                  </a:defRPr>
                </a:lvl1pPr>
                <a:lvl2pPr marL="628650" indent="-171450" algn="l" defTabSz="457200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2pPr>
                <a:lvl3pPr marL="1085850" indent="-171450" algn="l" defTabSz="457200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3pPr>
                <a:lvl4pPr marL="1600200" indent="-228600" algn="l" defTabSz="457200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Courier New" panose="02070309020205020404" pitchFamily="49" charset="0"/>
                  <a:buChar char="o"/>
                  <a:defRPr sz="14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4pPr>
                <a:lvl5pPr marL="2114550" indent="-285750" algn="l" defTabSz="457200" rtl="0" eaLnBrk="0" fontAlgn="base" hangingPunct="0">
                  <a:spcBef>
                    <a:spcPts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Ø"/>
                  <a:defRPr sz="14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038225" indent="-571500" defTabSz="354013" eaLnBrk="1" fontAlgn="auto" hangingPunct="1">
                  <a:lnSpc>
                    <a:spcPct val="150000"/>
                  </a:lnSpc>
                  <a:spcAft>
                    <a:spcPts val="0"/>
                  </a:spcAft>
                  <a:buSzPct val="150000"/>
                  <a:buFont typeface="Arial" panose="020B0604020202020204" pitchFamily="34" charset="0"/>
                  <a:buChar char="•"/>
                  <a:defRPr/>
                </a:pPr>
                <a:r>
                  <a:rPr lang="en-US" sz="3600" b="0" dirty="0" smtClean="0">
                    <a:solidFill>
                      <a:prstClr val="black"/>
                    </a:solidFill>
                    <a:latin typeface="Arial" panose="020B0604020202020204" pitchFamily="34" charset="0"/>
                    <a:ea typeface="ＭＳ Ｐゴシック" charset="0"/>
                    <a:cs typeface="Arial" panose="020B0604020202020204" pitchFamily="34" charset="0"/>
                  </a:rPr>
                  <a:t>Distance Test:</a:t>
                </a:r>
                <a:endParaRPr lang="en-US" sz="3600" b="0" dirty="0">
                  <a:solidFill>
                    <a:prstClr val="black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endParaRPr>
              </a:p>
              <a:p>
                <a:pPr marL="1552575" lvl="1" indent="-457200" defTabSz="354013" eaLnBrk="1" fontAlgn="auto" hangingPunct="1">
                  <a:lnSpc>
                    <a:spcPct val="150000"/>
                  </a:lnSpc>
                  <a:spcAft>
                    <a:spcPts val="0"/>
                  </a:spcAft>
                  <a:buSzPct val="150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3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r>
                      <a:rPr lang="en-US" sz="30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ＭＳ Ｐゴシック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  <m:t>𝐷𝑖𝑠𝑡𝑎𝑛𝑐𝑒</m:t>
                        </m:r>
                        <m:r>
                          <a:rPr lang="en-US" sz="3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  <m:t>𝑡𝑟𝑎𝑣𝑒𝑙𝑒𝑑</m:t>
                        </m:r>
                        <m:r>
                          <a:rPr lang="en-US" sz="3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  <m:t>𝑖𝑛</m:t>
                        </m:r>
                        <m:r>
                          <a:rPr lang="en-US" sz="3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  <m:t> 5 </m:t>
                        </m:r>
                        <m:r>
                          <a:rPr lang="en-US" sz="3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  <m:t>𝑠𝑒𝑐𝑜𝑛𝑑𝑠</m:t>
                        </m:r>
                      </m:num>
                      <m:den>
                        <m:r>
                          <a:rPr lang="en-US" sz="3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US" sz="30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US" sz="30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ＭＳ Ｐゴシック" charset="0"/>
                        <a:cs typeface="Arial" panose="020B0604020202020204" pitchFamily="34" charset="0"/>
                      </a:rPr>
                      <m:t> 4</m:t>
                    </m:r>
                  </m:oMath>
                </a14:m>
                <a:endParaRPr lang="en-US" sz="3000" b="0" dirty="0" smtClean="0">
                  <a:solidFill>
                    <a:prstClr val="black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endParaRPr>
              </a:p>
              <a:p>
                <a:pPr marL="1038225" indent="-571500" defTabSz="354013" eaLnBrk="1" fontAlgn="auto" hangingPunct="1">
                  <a:lnSpc>
                    <a:spcPct val="150000"/>
                  </a:lnSpc>
                  <a:spcAft>
                    <a:spcPts val="0"/>
                  </a:spcAft>
                  <a:buSzPct val="150000"/>
                  <a:buFont typeface="Arial" panose="020B0604020202020204" pitchFamily="34" charset="0"/>
                  <a:buChar char="•"/>
                  <a:defRPr/>
                </a:pPr>
                <a:r>
                  <a:rPr lang="en-US" sz="3600" b="0" dirty="0" smtClean="0">
                    <a:solidFill>
                      <a:prstClr val="black"/>
                    </a:solidFill>
                    <a:latin typeface="Arial" panose="020B0604020202020204" pitchFamily="34" charset="0"/>
                    <a:ea typeface="ＭＳ Ｐゴシック" charset="0"/>
                    <a:cs typeface="Arial" panose="020B0604020202020204" pitchFamily="34" charset="0"/>
                  </a:rPr>
                  <a:t>Angle Deviation Test</a:t>
                </a:r>
                <a:endParaRPr lang="en-US" sz="3600" b="0" dirty="0">
                  <a:solidFill>
                    <a:prstClr val="black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endParaRPr>
              </a:p>
              <a:p>
                <a:pPr marL="1552575" lvl="1" indent="-457200" defTabSz="354013" eaLnBrk="1" fontAlgn="auto" hangingPunct="1">
                  <a:lnSpc>
                    <a:spcPct val="150000"/>
                  </a:lnSpc>
                  <a:spcAft>
                    <a:spcPts val="0"/>
                  </a:spcAft>
                  <a:buSzPct val="150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3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r>
                      <a:rPr lang="en-US" sz="3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ＭＳ Ｐゴシック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0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ＭＳ Ｐゴシック" charset="0"/>
                        <a:cs typeface="Arial" panose="020B0604020202020204" pitchFamily="34" charset="0"/>
                      </a:rPr>
                      <m:t>360⁰</m:t>
                    </m:r>
                    <m:r>
                      <a:rPr lang="en-US" sz="3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ＭＳ Ｐゴシック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en-US" sz="3000" dirty="0">
                  <a:solidFill>
                    <a:prstClr val="black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27825"/>
                <a:ext cx="12192000" cy="4626429"/>
              </a:xfrm>
              <a:prstGeom prst="rect">
                <a:avLst/>
              </a:prstGeom>
              <a:blipFill rotWithShape="0">
                <a:blip r:embed="rId2"/>
                <a:stretch>
                  <a:fillRect t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72200" y="3145536"/>
            <a:ext cx="5669280" cy="2916936"/>
          </a:xfrm>
          <a:prstGeom prst="rect">
            <a:avLst/>
          </a:prstGeom>
          <a:solidFill>
            <a:schemeClr val="bg1"/>
          </a:solidFill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2" idx="1"/>
          </p:cNvCxnSpPr>
          <p:nvPr/>
        </p:nvCxnSpPr>
        <p:spPr>
          <a:xfrm>
            <a:off x="6172200" y="4604004"/>
            <a:ext cx="45079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2" idx="3"/>
          </p:cNvCxnSpPr>
          <p:nvPr/>
        </p:nvCxnSpPr>
        <p:spPr>
          <a:xfrm>
            <a:off x="11373853" y="4604004"/>
            <a:ext cx="4676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126" y="4410086"/>
            <a:ext cx="65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360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19" name="Rectangle 18"/>
          <p:cNvSpPr/>
          <p:nvPr/>
        </p:nvSpPr>
        <p:spPr>
          <a:xfrm>
            <a:off x="6172200" y="4350319"/>
            <a:ext cx="662552" cy="488865"/>
          </a:xfrm>
          <a:prstGeom prst="rect">
            <a:avLst/>
          </a:prstGeom>
          <a:solidFill>
            <a:srgbClr val="57068C"/>
          </a:solidFill>
          <a:ln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34752" y="4200041"/>
            <a:ext cx="0" cy="751667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834752" y="3782095"/>
            <a:ext cx="3215899" cy="821909"/>
          </a:xfrm>
          <a:prstGeom prst="straightConnector1">
            <a:avLst/>
          </a:prstGeom>
          <a:ln>
            <a:solidFill>
              <a:srgbClr val="5706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737889" y="4534342"/>
            <a:ext cx="96864" cy="1278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endCxn id="30" idx="0"/>
          </p:cNvCxnSpPr>
          <p:nvPr/>
        </p:nvCxnSpPr>
        <p:spPr>
          <a:xfrm>
            <a:off x="6786321" y="3782095"/>
            <a:ext cx="0" cy="75224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61754" y="3440793"/>
            <a:ext cx="1682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Reference Point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911049" y="4284526"/>
                <a:ext cx="3245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049" y="4284526"/>
                <a:ext cx="32456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8153567" y="4033213"/>
            <a:ext cx="497982" cy="1141583"/>
          </a:xfrm>
          <a:prstGeom prst="arc">
            <a:avLst>
              <a:gd name="adj1" fmla="val 17392387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 rot="20748136">
            <a:off x="8271126" y="3644645"/>
            <a:ext cx="1682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7068C"/>
                </a:solidFill>
              </a:rPr>
              <a:t>Path traveled </a:t>
            </a:r>
            <a:endParaRPr lang="en-US" dirty="0">
              <a:solidFill>
                <a:srgbClr val="57068C"/>
              </a:solidFill>
            </a:endParaRPr>
          </a:p>
        </p:txBody>
      </p:sp>
      <p:cxnSp>
        <p:nvCxnSpPr>
          <p:cNvPr id="40" name="Straight Arrow Connector 39"/>
          <p:cNvCxnSpPr>
            <a:stCxn id="30" idx="3"/>
          </p:cNvCxnSpPr>
          <p:nvPr/>
        </p:nvCxnSpPr>
        <p:spPr>
          <a:xfrm>
            <a:off x="6834753" y="4598272"/>
            <a:ext cx="2913701" cy="274147"/>
          </a:xfrm>
          <a:prstGeom prst="straightConnector1">
            <a:avLst/>
          </a:prstGeom>
          <a:ln>
            <a:solidFill>
              <a:srgbClr val="5706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834751" y="4594751"/>
            <a:ext cx="3148849" cy="525621"/>
          </a:xfrm>
          <a:prstGeom prst="straightConnector1">
            <a:avLst/>
          </a:prstGeom>
          <a:ln>
            <a:solidFill>
              <a:srgbClr val="5706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7"/>
          <a:srcRect l="72556" r="-1" b="54955"/>
          <a:stretch/>
        </p:blipFill>
        <p:spPr>
          <a:xfrm>
            <a:off x="10815144" y="3582140"/>
            <a:ext cx="224203" cy="895267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7"/>
          <a:srcRect l="72556" r="-1" b="54955"/>
          <a:stretch/>
        </p:blipFill>
        <p:spPr>
          <a:xfrm flipV="1">
            <a:off x="10823054" y="4767117"/>
            <a:ext cx="224203" cy="89526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0271261" y="5445587"/>
                <a:ext cx="127698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360</a:t>
                </a:r>
                <a:r>
                  <a:rPr lang="en-US" baseline="30000" dirty="0" smtClean="0"/>
                  <a:t>o </a:t>
                </a:r>
                <a:r>
                  <a:rPr lang="en-US" dirty="0">
                    <a:ea typeface="Cambria Math" panose="02040503050406030204" pitchFamily="18" charset="0"/>
                  </a:rPr>
                  <a:t>-</a:t>
                </a:r>
                <a:r>
                  <a:rPr lang="en-US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  <a:p>
                <a:endParaRPr lang="en-US" baseline="300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1261" y="5445587"/>
                <a:ext cx="1276980" cy="553998"/>
              </a:xfrm>
              <a:prstGeom prst="rect">
                <a:avLst/>
              </a:prstGeom>
              <a:blipFill rotWithShape="0">
                <a:blip r:embed="rId8"/>
                <a:stretch>
                  <a:fillRect l="-4306" t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0269518" y="3370718"/>
                <a:ext cx="9555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360</a:t>
                </a:r>
                <a:r>
                  <a:rPr lang="en-US" baseline="30000" dirty="0"/>
                  <a:t>o </a:t>
                </a:r>
                <a:r>
                  <a:rPr lang="en-US" dirty="0">
                    <a:ea typeface="Cambria Math" panose="02040503050406030204" pitchFamily="18" charset="0"/>
                  </a:rPr>
                  <a:t>+</a:t>
                </a:r>
                <a:r>
                  <a:rPr lang="en-US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9518" y="3370718"/>
                <a:ext cx="95553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5769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Arrow Connector 63"/>
          <p:cNvCxnSpPr/>
          <p:nvPr/>
        </p:nvCxnSpPr>
        <p:spPr>
          <a:xfrm flipH="1" flipV="1">
            <a:off x="6831962" y="4594751"/>
            <a:ext cx="568479" cy="6866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377256" y="5121089"/>
            <a:ext cx="1682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Starting Point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8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 template" id="{B03D05D7-9FA6-4F2F-A81F-68A2B772794E}" vid="{AC2969D7-21BE-471E-B96F-698BA17E48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 template</Template>
  <TotalTime>161</TotalTime>
  <Words>705</Words>
  <Application>Microsoft Office PowerPoint</Application>
  <PresentationFormat>Widescreen</PresentationFormat>
  <Paragraphs>161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Courier New</vt:lpstr>
      <vt:lpstr>ＭＳ Ｐゴシック</vt:lpstr>
      <vt:lpstr>ＭＳ Ｐゴシック</vt:lpstr>
      <vt:lpstr>EG template</vt:lpstr>
      <vt:lpstr>Product Evaluation &amp; Quality Improvement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Rondell Sinanan</cp:lastModifiedBy>
  <cp:revision>26</cp:revision>
  <dcterms:created xsi:type="dcterms:W3CDTF">2015-09-15T21:20:55Z</dcterms:created>
  <dcterms:modified xsi:type="dcterms:W3CDTF">2015-09-22T02:30:28Z</dcterms:modified>
</cp:coreProperties>
</file>