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72" r:id="rId3"/>
    <p:sldId id="273" r:id="rId4"/>
    <p:sldId id="274" r:id="rId5"/>
    <p:sldId id="275" r:id="rId6"/>
    <p:sldId id="261" r:id="rId7"/>
    <p:sldId id="259" r:id="rId8"/>
    <p:sldId id="269" r:id="rId9"/>
    <p:sldId id="270" r:id="rId10"/>
    <p:sldId id="271" r:id="rId11"/>
    <p:sldId id="264" r:id="rId12"/>
  </p:sldIdLst>
  <p:sldSz cx="12192000" cy="6858000"/>
  <p:notesSz cx="6858000" cy="9144000"/>
  <p:embeddedFontLst>
    <p:embeddedFont>
      <p:font typeface="Proxima Nova Lt" panose="02000506030000020004" charset="0"/>
      <p:regular r:id="rId13"/>
      <p:bold r:id="rId14"/>
      <p:italic r:id="rId15"/>
      <p:boldItalic r:id="rId16"/>
    </p:embeddedFont>
    <p:embeddedFont>
      <p:font typeface="Proxima Nova Rg" panose="02000506030000020004" pitchFamily="2" charset="0"/>
      <p:regular r:id="rId17"/>
    </p:embeddedFont>
    <p:embeddedFont>
      <p:font typeface="Calibri" panose="020F0502020204030204" pitchFamily="34" charset="0"/>
      <p:regular r:id="rId18"/>
      <p:bold r:id="rId19"/>
      <p:italic r:id="rId20"/>
      <p:boldItalic r:id="rId21"/>
    </p:embeddedFont>
    <p:embeddedFont>
      <p:font typeface="Gotham Book" pitchFamily="50" charset="0"/>
      <p:regular r:id="rId22"/>
      <p:italic r:id="rId23"/>
    </p:embeddedFont>
    <p:embeddedFont>
      <p:font typeface="Calibri Light" panose="020F0302020204030204" pitchFamily="34" charset="0"/>
      <p:regular r:id="rId24"/>
      <p:italic r:id="rId25"/>
    </p:embeddedFont>
    <p:embeddedFont>
      <p:font typeface="Gotham Medium" pitchFamily="50"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A8EC1CAE-C4A8-46E9-8AD6-D26A1A7737BA}" type="datetimeFigureOut">
              <a:rPr lang="en-US" smtClean="0"/>
              <a:t>9/2/2022</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9/2/2022</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s://manual.eg.poly.edu/images/a/a7/EG_1003_Sample_Lab_Report_Hot_Air_Baloon.docx" TargetMode="External"/><Relationship Id="rId7" Type="http://schemas.openxmlformats.org/officeDocument/2006/relationships/hyperlink" Target="https://cas.nyu.edu/ewp/writing-center/peer-tutoring-programs/writing-partners-program.html" TargetMode="External"/><Relationship Id="rId2" Type="http://schemas.openxmlformats.org/officeDocument/2006/relationships/hyperlink" Target="https://manual.eg.poly.edu/images/9/9e/EG_1004_Writing_Style_Guide.pdf" TargetMode="External"/><Relationship Id="rId1" Type="http://schemas.openxmlformats.org/officeDocument/2006/relationships/slideLayout" Target="../slideLayouts/slideLayout1.xml"/><Relationship Id="rId6" Type="http://schemas.openxmlformats.org/officeDocument/2006/relationships/hyperlink" Target="https://cas.nyu.edu/ewp/writing-center.html" TargetMode="External"/><Relationship Id="rId5" Type="http://schemas.openxmlformats.org/officeDocument/2006/relationships/hyperlink" Target="https://nyupoly.mywconline.com/" TargetMode="External"/><Relationship Id="rId4" Type="http://schemas.openxmlformats.org/officeDocument/2006/relationships/hyperlink" Target="https://manual.eg.poly.edu/images/7/74/WC_Grading_Rubric_1004.docx" TargetMode="Externa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DATA IS YOUR </a:t>
            </a:r>
            <a:r>
              <a:rPr lang="en-US" sz="5400" dirty="0" smtClean="0">
                <a:latin typeface="Gotham Medium" panose="02000603030000020004" pitchFamily="2" charset="0"/>
              </a:rPr>
              <a:t>ARGUMENT</a:t>
            </a:r>
            <a:endParaRPr lang="en-US" sz="5400" dirty="0">
              <a:latin typeface="Gotham Medium" panose="02000603030000020004" pitchFamily="2"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006993"/>
            <a:ext cx="9144000" cy="473561"/>
          </a:xfrm>
        </p:spPr>
        <p:txBody>
          <a:bodyPr/>
          <a:lstStyle/>
          <a:p>
            <a:r>
              <a:rPr lang="en-US" dirty="0" smtClean="0">
                <a:latin typeface="Proxima Nova Rg" panose="02000506030000020004" pitchFamily="2" charset="0"/>
              </a:rPr>
              <a:t>EG1004  </a:t>
            </a:r>
            <a:r>
              <a:rPr lang="en-US" dirty="0">
                <a:latin typeface="Proxima Nova Rg" panose="02000506030000020004" pitchFamily="2" charset="0"/>
              </a:rPr>
              <a:t>|  RECITATION 6</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23D947EB-CCC9-4FB7-A398-728BF4632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519707"/>
            <a:ext cx="10532756" cy="4811237"/>
          </a:xfrm>
        </p:spPr>
        <p:txBody>
          <a:bodyPr anchor="ctr">
            <a:normAutofit/>
          </a:bodyPr>
          <a:lstStyle/>
          <a:p>
            <a:pPr algn="l">
              <a:spcAft>
                <a:spcPts val="600"/>
              </a:spcAft>
            </a:pPr>
            <a:r>
              <a:rPr lang="en-US" sz="2000" b="1" dirty="0" smtClean="0">
                <a:latin typeface="Proxima Nova Rg" panose="02000506030000020004" pitchFamily="2" charset="0"/>
                <a:ea typeface="Gotham Medium" pitchFamily="2" charset="-128"/>
              </a:rPr>
              <a:t>EG1004 </a:t>
            </a:r>
            <a:r>
              <a:rPr lang="en-US" sz="2000" b="1" dirty="0">
                <a:latin typeface="Proxima Nova Rg" panose="02000506030000020004" pitchFamily="2" charset="0"/>
                <a:ea typeface="Gotham Medium" pitchFamily="2" charset="-128"/>
              </a:rPr>
              <a:t>Student Manual:</a:t>
            </a:r>
          </a:p>
          <a:p>
            <a:pPr marL="800100" lvl="1" indent="-342900" algn="l">
              <a:spcAft>
                <a:spcPts val="600"/>
              </a:spcAft>
              <a:buFont typeface="Arial" panose="020B0604020202020204" pitchFamily="34" charset="0"/>
              <a:buChar char="•"/>
            </a:pPr>
            <a:r>
              <a:rPr lang="en-US" dirty="0">
                <a:latin typeface="Proxima Nova Lt" panose="02000506030000020004" pitchFamily="50" charset="0"/>
                <a:ea typeface="Gotham Medium" pitchFamily="2" charset="-128"/>
              </a:rPr>
              <a:t>Writing </a:t>
            </a:r>
            <a:r>
              <a:rPr lang="en-US" dirty="0" smtClean="0">
                <a:latin typeface="Proxima Nova Lt" panose="02000506030000020004" pitchFamily="50" charset="0"/>
                <a:ea typeface="Gotham Medium" pitchFamily="2" charset="-128"/>
              </a:rPr>
              <a:t>Consultants will meet with you 1:1 during</a:t>
            </a:r>
            <a:r>
              <a:rPr lang="en-US" dirty="0" smtClean="0">
                <a:latin typeface="Proxima Nova Rg" panose="02000506030000020004" pitchFamily="2" charset="0"/>
                <a:ea typeface="Gotham Book" pitchFamily="2" charset="-128"/>
              </a:rPr>
              <a:t> </a:t>
            </a:r>
            <a:r>
              <a:rPr lang="en-US" dirty="0">
                <a:latin typeface="Proxima Nova Rg" panose="02000506030000020004" pitchFamily="2" charset="0"/>
                <a:ea typeface="Gotham Book" pitchFamily="2" charset="-128"/>
              </a:rPr>
              <a:t>recitation to answer questions</a:t>
            </a:r>
          </a:p>
          <a:p>
            <a:pPr marL="800100" lvl="1" indent="-342900" algn="l">
              <a:spcAft>
                <a:spcPts val="600"/>
              </a:spcAft>
              <a:buFont typeface="Arial" panose="020B0604020202020204" pitchFamily="34" charset="0"/>
              <a:buChar char="•"/>
            </a:pPr>
            <a:r>
              <a:rPr lang="en-US" dirty="0" smtClean="0">
                <a:latin typeface="Proxima Nova Rg" panose="02000506030000020004" pitchFamily="2" charset="0"/>
                <a:ea typeface="Gotham Book" pitchFamily="2" charset="-128"/>
                <a:hlinkClick r:id="rId2"/>
              </a:rPr>
              <a:t>EG1004 </a:t>
            </a:r>
            <a:r>
              <a:rPr lang="en-US" dirty="0">
                <a:latin typeface="Proxima Nova Rg" panose="02000506030000020004" pitchFamily="2" charset="0"/>
                <a:ea typeface="Gotham Book" pitchFamily="2" charset="-128"/>
                <a:hlinkClick r:id="rId2"/>
              </a:rPr>
              <a:t>Writing Style </a:t>
            </a:r>
            <a:r>
              <a:rPr lang="en-US" dirty="0" smtClean="0">
                <a:latin typeface="Proxima Nova Rg" panose="02000506030000020004" pitchFamily="2" charset="0"/>
                <a:ea typeface="Gotham Book" pitchFamily="2" charset="-128"/>
                <a:hlinkClick r:id="rId2"/>
              </a:rPr>
              <a:t>Guide</a:t>
            </a:r>
            <a:endParaRPr lang="en-US" dirty="0" smtClean="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dirty="0" smtClean="0">
                <a:latin typeface="Proxima Nova Rg" panose="02000506030000020004" pitchFamily="2" charset="0"/>
                <a:ea typeface="Gotham Book" pitchFamily="2" charset="-128"/>
                <a:hlinkClick r:id="rId3"/>
              </a:rPr>
              <a:t>Sample </a:t>
            </a:r>
            <a:r>
              <a:rPr lang="en-US" dirty="0">
                <a:latin typeface="Proxima Nova Rg" panose="02000506030000020004" pitchFamily="2" charset="0"/>
                <a:ea typeface="Gotham Book" pitchFamily="2" charset="-128"/>
                <a:hlinkClick r:id="rId3"/>
              </a:rPr>
              <a:t>Lab </a:t>
            </a:r>
            <a:r>
              <a:rPr lang="en-US" dirty="0" smtClean="0">
                <a:latin typeface="Proxima Nova Rg" panose="02000506030000020004" pitchFamily="2" charset="0"/>
                <a:ea typeface="Gotham Book" pitchFamily="2" charset="-128"/>
                <a:hlinkClick r:id="rId3"/>
              </a:rPr>
              <a:t>Report</a:t>
            </a:r>
            <a:endParaRPr lang="en-US" dirty="0" smtClean="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dirty="0" smtClean="0">
                <a:latin typeface="Proxima Nova Rg" panose="02000506030000020004" pitchFamily="2" charset="0"/>
                <a:ea typeface="Gotham Book" pitchFamily="2" charset="-128"/>
                <a:hlinkClick r:id="rId4"/>
              </a:rPr>
              <a:t>Writing Consultant Lab Report Rubric</a:t>
            </a:r>
            <a:endParaRPr lang="en-US" dirty="0" smtClean="0">
              <a:latin typeface="Proxima Nova Rg" panose="02000506030000020004" pitchFamily="2" charset="0"/>
              <a:ea typeface="Gotham Book" pitchFamily="2" charset="-128"/>
            </a:endParaRPr>
          </a:p>
          <a:p>
            <a:pPr algn="l">
              <a:spcAft>
                <a:spcPts val="600"/>
              </a:spcAft>
            </a:pPr>
            <a:r>
              <a:rPr lang="en-US" sz="2000" b="1" dirty="0" smtClean="0">
                <a:latin typeface="Proxima Nova Rg" panose="02000506030000020004" pitchFamily="2" charset="0"/>
                <a:ea typeface="Gotham Medium" pitchFamily="2" charset="-128"/>
              </a:rPr>
              <a:t>Writing </a:t>
            </a:r>
            <a:r>
              <a:rPr lang="en-US" sz="2000" b="1" dirty="0">
                <a:latin typeface="Proxima Nova Rg" panose="02000506030000020004" pitchFamily="2" charset="0"/>
                <a:ea typeface="Gotham Medium" pitchFamily="2" charset="-128"/>
              </a:rPr>
              <a:t>Center:</a:t>
            </a:r>
          </a:p>
          <a:p>
            <a:pPr marL="800100" lvl="1" indent="-342900" algn="l">
              <a:spcAft>
                <a:spcPts val="600"/>
              </a:spcAft>
              <a:buFont typeface="Arial" panose="020B0604020202020204" pitchFamily="34" charset="0"/>
              <a:buChar char="•"/>
            </a:pPr>
            <a:r>
              <a:rPr lang="en-US" dirty="0">
                <a:latin typeface="Proxima Nova Rg" panose="02000506030000020004" pitchFamily="2" charset="0"/>
                <a:ea typeface="Gotham Book" pitchFamily="2" charset="-128"/>
              </a:rPr>
              <a:t>Schedule an appointment:</a:t>
            </a:r>
            <a:r>
              <a:rPr lang="en-US" dirty="0"/>
              <a:t> </a:t>
            </a:r>
            <a:r>
              <a:rPr lang="en-US" dirty="0">
                <a:latin typeface="Proxima Nova Rg" panose="02000506030000020004" charset="0"/>
                <a:hlinkClick r:id="rId5"/>
              </a:rPr>
              <a:t>nyupoly.mywconline.com</a:t>
            </a:r>
            <a:endParaRPr lang="en-US" dirty="0">
              <a:latin typeface="Proxima Nova Rg" panose="02000506030000020004" charset="0"/>
            </a:endParaRPr>
          </a:p>
          <a:p>
            <a:pPr marL="800100" lvl="1" indent="-342900" algn="l">
              <a:spcAft>
                <a:spcPts val="600"/>
              </a:spcAft>
              <a:buFont typeface="Arial" panose="020B0604020202020204" pitchFamily="34" charset="0"/>
              <a:buChar char="•"/>
            </a:pPr>
            <a:r>
              <a:rPr lang="en-US" dirty="0" smtClean="0">
                <a:latin typeface="Proxima Nova Rg" panose="02000506030000020004" charset="0"/>
                <a:ea typeface="Gotham Book" pitchFamily="2" charset="-128"/>
              </a:rPr>
              <a:t>Location</a:t>
            </a:r>
            <a:r>
              <a:rPr lang="en-US" dirty="0">
                <a:latin typeface="Proxima Nova Rg" panose="02000506030000020004" charset="0"/>
                <a:ea typeface="Gotham Book" pitchFamily="2" charset="-128"/>
              </a:rPr>
              <a:t>: </a:t>
            </a:r>
            <a:r>
              <a:rPr lang="en-US" dirty="0" smtClean="0">
                <a:latin typeface="Proxima Nova Rg" panose="02000506030000020004" charset="0"/>
                <a:ea typeface="Gotham Book" pitchFamily="2" charset="-128"/>
              </a:rPr>
              <a:t>2 MTC, 9</a:t>
            </a:r>
            <a:r>
              <a:rPr lang="en-US" baseline="30000" dirty="0" smtClean="0">
                <a:latin typeface="Proxima Nova Rg" panose="02000506030000020004" charset="0"/>
                <a:ea typeface="Gotham Book" pitchFamily="2" charset="-128"/>
              </a:rPr>
              <a:t>th</a:t>
            </a:r>
            <a:r>
              <a:rPr lang="en-US" dirty="0" smtClean="0">
                <a:latin typeface="Proxima Nova Rg" panose="02000506030000020004" charset="0"/>
                <a:ea typeface="Gotham Book" pitchFamily="2" charset="-128"/>
              </a:rPr>
              <a:t> Floor</a:t>
            </a:r>
          </a:p>
          <a:p>
            <a:pPr marL="800100" lvl="1" indent="-342900" algn="l">
              <a:spcAft>
                <a:spcPts val="600"/>
              </a:spcAft>
              <a:buFont typeface="Arial" panose="020B0604020202020204" pitchFamily="34" charset="0"/>
              <a:buChar char="•"/>
            </a:pPr>
            <a:r>
              <a:rPr lang="en-US" dirty="0" smtClean="0">
                <a:latin typeface="Proxima Nova Rg" panose="02000506030000020004" charset="0"/>
                <a:ea typeface="Gotham Book" pitchFamily="2" charset="-128"/>
                <a:hlinkClick r:id="rId6"/>
              </a:rPr>
              <a:t>NYU Writing Center Website </a:t>
            </a:r>
            <a:r>
              <a:rPr lang="en-US" dirty="0" smtClean="0">
                <a:latin typeface="Proxima Nova Rg" panose="02000506030000020004" charset="0"/>
                <a:ea typeface="Gotham Book" pitchFamily="2" charset="-128"/>
              </a:rPr>
              <a:t>&amp; </a:t>
            </a:r>
            <a:r>
              <a:rPr lang="en-US" dirty="0" smtClean="0">
                <a:latin typeface="Proxima Nova Rg" panose="02000506030000020004" charset="0"/>
                <a:ea typeface="Gotham Book" pitchFamily="2" charset="-128"/>
                <a:hlinkClick r:id="rId7"/>
              </a:rPr>
              <a:t>Peer Tutor Program</a:t>
            </a:r>
            <a:endParaRPr lang="en-US" dirty="0">
              <a:latin typeface="Proxima Nova Rg" panose="02000506030000020004" charset="0"/>
              <a:ea typeface="Gotham Book" pitchFamily="2" charset="-128"/>
            </a:endParaRP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8"/>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solidFill>
                  <a:prstClr val="black"/>
                </a:solidFill>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xmlns="" id="{DB81FFFA-8183-4C42-83B9-9AE09962B0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854649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035585F0-ED25-4E2E-809E-5A8866C92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smtClean="0">
                <a:latin typeface="Gotham Medium" panose="02000603030000020004" pitchFamily="2" charset="0"/>
              </a:rPr>
              <a:t>STORYTELLING</a:t>
            </a:r>
            <a:endParaRPr lang="en-US" sz="5400" dirty="0">
              <a:latin typeface="Gotham Medium" panose="02000603030000020004" pitchFamily="2" charset="0"/>
            </a:endParaRP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smtClean="0">
                <a:latin typeface="Proxima Nova Rg" panose="02000506030000020004" pitchFamily="2" charset="0"/>
              </a:rPr>
              <a:t>When </a:t>
            </a:r>
            <a:r>
              <a:rPr lang="en-US" dirty="0">
                <a:latin typeface="Proxima Nova Rg" panose="02000506030000020004" pitchFamily="2" charset="0"/>
              </a:rPr>
              <a:t>writing, consider who is reading</a:t>
            </a:r>
          </a:p>
          <a:p>
            <a:pPr marL="342900" lvl="1" indent="-342900" algn="l">
              <a:spcBef>
                <a:spcPts val="1000"/>
              </a:spcBef>
              <a:buFont typeface="Arial" panose="020B0604020202020204" pitchFamily="34" charset="0"/>
              <a:buChar char="•"/>
            </a:pPr>
            <a:r>
              <a:rPr lang="en-US" sz="2400" dirty="0">
                <a:latin typeface="Proxima Nova Rg" panose="02000506030000020004" pitchFamily="2" charset="0"/>
              </a:rPr>
              <a:t>What compels your reader?</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see</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learn what’s possible </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try it later… and do it better</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xmlns="" id="{79B12539-9359-4135-BE09-6E18E9AE81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29628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THE LAB REPORT IS A STORY</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“Clear communication builds trust. Technical competence is necessary; it is never sufficient.” - Irish, Writing in Engineering: A Brief Guide, 2015. </a:t>
            </a:r>
          </a:p>
          <a:p>
            <a:pPr marL="800100" lvl="1" indent="-342900" algn="l">
              <a:buFont typeface="Arial" panose="020B0604020202020204" pitchFamily="34" charset="0"/>
              <a:buChar char="•"/>
            </a:pPr>
            <a:r>
              <a:rPr lang="en-US" sz="2400" dirty="0">
                <a:latin typeface="Proxima Nova Rg" panose="02000506030000020004" pitchFamily="50" charset="0"/>
                <a:ea typeface="Gotham Book" pitchFamily="2" charset="-128"/>
              </a:rPr>
              <a:t>Analyze</a:t>
            </a:r>
          </a:p>
          <a:p>
            <a:pPr marL="1257300" lvl="2" indent="-342900" algn="l">
              <a:buFont typeface="Arial" panose="020B0604020202020204" pitchFamily="34" charset="0"/>
              <a:buChar char="•"/>
            </a:pPr>
            <a:r>
              <a:rPr lang="en-US" sz="2400" dirty="0">
                <a:latin typeface="Proxima Nova Rg" panose="02000506030000020004" pitchFamily="50" charset="0"/>
                <a:ea typeface="Gotham Book" pitchFamily="2" charset="-128"/>
              </a:rPr>
              <a:t>Lab reports, design reports, calculations, feasibility</a:t>
            </a:r>
          </a:p>
          <a:p>
            <a:pPr marL="800100" lvl="1" indent="-342900" algn="l">
              <a:buFont typeface="Arial" panose="020B0604020202020204" pitchFamily="34" charset="0"/>
              <a:buChar char="•"/>
            </a:pPr>
            <a:r>
              <a:rPr lang="en-US" sz="2400" dirty="0">
                <a:latin typeface="Proxima Nova Rg" panose="02000506030000020004" pitchFamily="50" charset="0"/>
                <a:ea typeface="Gotham Book" pitchFamily="2" charset="-128"/>
              </a:rPr>
              <a:t>Recommend </a:t>
            </a:r>
          </a:p>
          <a:p>
            <a:pPr marL="1257300" lvl="2" indent="-342900" algn="l">
              <a:buFont typeface="Arial" panose="020B0604020202020204" pitchFamily="34" charset="0"/>
              <a:buChar char="•"/>
            </a:pPr>
            <a:r>
              <a:rPr lang="en-US" sz="2400" dirty="0">
                <a:latin typeface="Proxima Nova Rg" panose="02000506030000020004" pitchFamily="50" charset="0"/>
                <a:ea typeface="Gotham Book" pitchFamily="2" charset="-128"/>
              </a:rPr>
              <a:t>Proposals</a:t>
            </a:r>
          </a:p>
          <a:p>
            <a:pPr marL="800100" lvl="1" indent="-342900" algn="l">
              <a:buFont typeface="Arial" panose="020B0604020202020204" pitchFamily="34" charset="0"/>
              <a:buChar char="•"/>
            </a:pPr>
            <a:r>
              <a:rPr lang="en-US" sz="2400" dirty="0">
                <a:latin typeface="Proxima Nova Rg" panose="02000506030000020004" pitchFamily="50" charset="0"/>
                <a:ea typeface="Gotham Book" pitchFamily="2" charset="-128"/>
              </a:rPr>
              <a:t>Control</a:t>
            </a:r>
          </a:p>
          <a:p>
            <a:pPr marL="1257300" lvl="2" indent="-342900" algn="l">
              <a:buFont typeface="Arial" panose="020B0604020202020204" pitchFamily="34" charset="0"/>
              <a:buChar char="•"/>
            </a:pPr>
            <a:r>
              <a:rPr lang="en-US" sz="2400" dirty="0">
                <a:latin typeface="Proxima Nova Rg" panose="02000506030000020004" pitchFamily="50" charset="0"/>
                <a:ea typeface="Gotham Book" pitchFamily="2" charset="-128"/>
              </a:rPr>
              <a:t>Specifications that define work and optimal performance </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A1FC1A1A-549C-4E03-9B69-DAF9B6636B9F}"/>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xmlns="" id="{EE82D3C4-ABD6-482D-BA8C-FE7E9CA59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5474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5400" dirty="0" smtClean="0">
                <a:latin typeface="Gotham Medium" pitchFamily="2" charset="-128"/>
                <a:ea typeface="Gotham Medium" pitchFamily="2" charset="-128"/>
              </a:rPr>
              <a:t>DATA </a:t>
            </a:r>
            <a:r>
              <a:rPr lang="en-US" sz="5400" smtClean="0">
                <a:latin typeface="Gotham Medium" pitchFamily="2" charset="-128"/>
                <a:ea typeface="Gotham Medium" pitchFamily="2" charset="-128"/>
              </a:rPr>
              <a:t>IS THE </a:t>
            </a:r>
            <a:r>
              <a:rPr lang="en-US" sz="5400" dirty="0">
                <a:latin typeface="Gotham Medium" pitchFamily="2" charset="-128"/>
                <a:ea typeface="Gotham Medium" pitchFamily="2" charset="-128"/>
              </a:rPr>
              <a:t>STORY</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Data is the central element in report</a:t>
            </a:r>
          </a:p>
          <a:p>
            <a:pPr marL="342900" indent="-342900" algn="l">
              <a:buFont typeface="Arial" panose="020B0604020202020204" pitchFamily="34" charset="0"/>
              <a:buChar char="•"/>
            </a:pPr>
            <a:r>
              <a:rPr lang="en-US" dirty="0" smtClean="0">
                <a:latin typeface="Proxima Nova Rg" panose="02000506030000020004" pitchFamily="50" charset="0"/>
                <a:ea typeface="Gotham Book" pitchFamily="2" charset="-128"/>
              </a:rPr>
              <a:t>Beginning to end: Abstract</a:t>
            </a:r>
            <a:r>
              <a:rPr lang="en-US" dirty="0">
                <a:latin typeface="Proxima Nova Rg" panose="02000506030000020004" pitchFamily="50" charset="0"/>
                <a:ea typeface="Gotham Book" pitchFamily="2" charset="-128"/>
              </a:rPr>
              <a:t>, Data/Observations, Conclusion</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Report is an argument, not “on the one hand, on the other”</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Data supports one conclusion</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1,500 to 3,000 words. Some longer, none shorter</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Make an outline, cut and paste Assignment section</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58F50AA3-2844-4628-A1E7-2EA73B0E35C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xmlns="" id="{58D15F9E-3825-44BA-B6F2-043823AAD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43072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3" name="Rectangle 2">
            <a:extLst>
              <a:ext uri="{FF2B5EF4-FFF2-40B4-BE49-F238E27FC236}">
                <a16:creationId xmlns:a16="http://schemas.microsoft.com/office/drawing/2014/main" xmlns="" id="{D42C1E06-B0DA-B449-8D1B-7112BD7B4E27}"/>
              </a:ext>
            </a:extLst>
          </p:cNvPr>
          <p:cNvSpPr/>
          <p:nvPr/>
        </p:nvSpPr>
        <p:spPr>
          <a:xfrm>
            <a:off x="841914" y="219072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E000A085-C2DF-B746-B395-934BAB5238E0}"/>
              </a:ext>
            </a:extLst>
          </p:cNvPr>
          <p:cNvSpPr/>
          <p:nvPr/>
        </p:nvSpPr>
        <p:spPr>
          <a:xfrm>
            <a:off x="6346244" y="219072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E81819D-86DD-ED4C-AED4-735370B66BDE}"/>
              </a:ext>
            </a:extLst>
          </p:cNvPr>
          <p:cNvSpPr txBox="1"/>
          <p:nvPr/>
        </p:nvSpPr>
        <p:spPr>
          <a:xfrm>
            <a:off x="841914" y="2592118"/>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PRESENTED</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All data from an experiment must be presented in the lab report, not all of it needs to be discussed</a:t>
            </a:r>
          </a:p>
        </p:txBody>
      </p:sp>
      <p:sp>
        <p:nvSpPr>
          <p:cNvPr id="20" name="TextBox 19">
            <a:extLst>
              <a:ext uri="{FF2B5EF4-FFF2-40B4-BE49-F238E27FC236}">
                <a16:creationId xmlns:a16="http://schemas.microsoft.com/office/drawing/2014/main" xmlns="" id="{0D14990D-779D-1241-89BF-605B50527F4D}"/>
              </a:ext>
            </a:extLst>
          </p:cNvPr>
          <p:cNvSpPr txBox="1"/>
          <p:nvPr/>
        </p:nvSpPr>
        <p:spPr>
          <a:xfrm>
            <a:off x="6346244" y="2407452"/>
            <a:ext cx="5056094" cy="2308324"/>
          </a:xfrm>
          <a:prstGeom prst="rect">
            <a:avLst/>
          </a:prstGeom>
          <a:noFill/>
        </p:spPr>
        <p:txBody>
          <a:bodyPr wrap="square" rtlCol="0">
            <a:spAutoFit/>
          </a:bodyPr>
          <a:lstStyle/>
          <a:p>
            <a:pPr algn="ctr"/>
            <a:r>
              <a:rPr lang="en-US" sz="2400" dirty="0">
                <a:latin typeface="Gotham Medium" pitchFamily="2" charset="-128"/>
                <a:ea typeface="Gotham Medium" pitchFamily="2" charset="-128"/>
              </a:rPr>
              <a:t>EMPHASIZED</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These are criteria by which a device passes or fails and need to be discussed to determine the success of the experiment</a:t>
            </a:r>
          </a:p>
        </p:txBody>
      </p:sp>
      <p:sp>
        <p:nvSpPr>
          <p:cNvPr id="21" name="TextBox 20">
            <a:extLst>
              <a:ext uri="{FF2B5EF4-FFF2-40B4-BE49-F238E27FC236}">
                <a16:creationId xmlns:a16="http://schemas.microsoft.com/office/drawing/2014/main" xmlns="" id="{0F76DD91-156F-594B-B28F-A412D3CEF9BD}"/>
              </a:ext>
            </a:extLst>
          </p:cNvPr>
          <p:cNvSpPr txBox="1"/>
          <p:nvPr/>
        </p:nvSpPr>
        <p:spPr>
          <a:xfrm>
            <a:off x="6346244" y="4939784"/>
            <a:ext cx="5056094" cy="369332"/>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e.g. Calculated safety factor in Lab 2</a:t>
            </a:r>
          </a:p>
        </p:txBody>
      </p:sp>
      <p:sp>
        <p:nvSpPr>
          <p:cNvPr id="22" name="Title 1">
            <a:extLst>
              <a:ext uri="{FF2B5EF4-FFF2-40B4-BE49-F238E27FC236}">
                <a16:creationId xmlns:a16="http://schemas.microsoft.com/office/drawing/2014/main" xmlns=""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23" name="Title 1">
            <a:extLst>
              <a:ext uri="{FF2B5EF4-FFF2-40B4-BE49-F238E27FC236}">
                <a16:creationId xmlns:a16="http://schemas.microsoft.com/office/drawing/2014/main" xmlns="" id="{A6869926-0C5B-9F4E-9D8F-037B0D3238BA}"/>
              </a:ext>
            </a:extLst>
          </p:cNvPr>
          <p:cNvSpPr txBox="1">
            <a:spLocks/>
          </p:cNvSpPr>
          <p:nvPr/>
        </p:nvSpPr>
        <p:spPr>
          <a:xfrm>
            <a:off x="720012" y="740987"/>
            <a:ext cx="11063786" cy="1055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a:latin typeface="Gotham Medium" pitchFamily="2" charset="-128"/>
                <a:ea typeface="Gotham Medium" pitchFamily="2" charset="-128"/>
              </a:rPr>
              <a:t>WHAT </a:t>
            </a:r>
            <a:r>
              <a:rPr lang="en-US" sz="5400" smtClean="0">
                <a:latin typeface="Gotham Medium" pitchFamily="2" charset="-128"/>
                <a:ea typeface="Gotham Medium" pitchFamily="2" charset="-128"/>
              </a:rPr>
              <a:t>DATA MATTERS?</a:t>
            </a:r>
            <a:endParaRPr lang="en-US" sz="54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xmlns="" id="{7ED4DBBC-D301-8743-93C5-215FC6C582C0}"/>
              </a:ext>
            </a:extLst>
          </p:cNvPr>
          <p:cNvSpPr txBox="1"/>
          <p:nvPr/>
        </p:nvSpPr>
        <p:spPr>
          <a:xfrm>
            <a:off x="567612" y="4939784"/>
            <a:ext cx="5604698"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Data that isn’t useful for the report should be presented but time should not be wasted discussing it</a:t>
            </a:r>
          </a:p>
        </p:txBody>
      </p:sp>
      <p:sp>
        <p:nvSpPr>
          <p:cNvPr id="15" name="TextBox 14">
            <a:extLst>
              <a:ext uri="{FF2B5EF4-FFF2-40B4-BE49-F238E27FC236}">
                <a16:creationId xmlns:a16="http://schemas.microsoft.com/office/drawing/2014/main" xmlns="" id="{0BEF5E89-A3F8-46F1-A185-08F156F538F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7" name="Picture 16" descr="A picture containing drawing&#10;&#10;Description automatically generated">
            <a:extLst>
              <a:ext uri="{FF2B5EF4-FFF2-40B4-BE49-F238E27FC236}">
                <a16:creationId xmlns:a16="http://schemas.microsoft.com/office/drawing/2014/main" xmlns="" id="{09794956-D970-4B79-9F1F-407359215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124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WHAT ARE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4824287" cy="3917892"/>
          </a:xfrm>
        </p:spPr>
        <p:txBody>
          <a:bodyPr anchor="ctr"/>
          <a:lstStyle/>
          <a:p>
            <a:pPr marL="342900" indent="-342900" algn="l">
              <a:buFont typeface="Arial" panose="020B0604020202020204" pitchFamily="34" charset="0"/>
              <a:buChar char="•"/>
            </a:pPr>
            <a:r>
              <a:rPr lang="en-US" dirty="0">
                <a:latin typeface="Proxima Nova Rg" panose="02000506030000020004" pitchFamily="2" charset="0"/>
              </a:rPr>
              <a:t>Measured data</a:t>
            </a:r>
          </a:p>
          <a:p>
            <a:pPr marL="342900" indent="-342900" algn="l">
              <a:buFont typeface="Arial" panose="020B0604020202020204" pitchFamily="34" charset="0"/>
              <a:buChar char="•"/>
            </a:pPr>
            <a:r>
              <a:rPr lang="en-US" dirty="0">
                <a:latin typeface="Proxima Nova Rg" panose="02000506030000020004" pitchFamily="2" charset="0"/>
              </a:rPr>
              <a:t>Data in the form of well-labeled tables, graphs, photos, and other illustrations</a:t>
            </a:r>
          </a:p>
          <a:p>
            <a:pPr marL="342900" indent="-342900" algn="l">
              <a:buFont typeface="Arial" panose="020B0604020202020204" pitchFamily="34" charset="0"/>
              <a:buChar char="•"/>
            </a:pPr>
            <a:r>
              <a:rPr lang="en-US" dirty="0">
                <a:latin typeface="Proxima Nova Rg" panose="02000506030000020004" pitchFamily="2" charset="0"/>
              </a:rPr>
              <a:t>Recorded without analysis</a:t>
            </a:r>
          </a:p>
          <a:p>
            <a:pPr marL="342900" indent="-342900" algn="l">
              <a:buFont typeface="Arial" panose="020B0604020202020204" pitchFamily="34" charset="0"/>
              <a:buChar char="•"/>
            </a:pPr>
            <a:r>
              <a:rPr lang="en-US" dirty="0">
                <a:latin typeface="Proxima Nova Rg" panose="02000506030000020004" pitchFamily="2" charset="0"/>
              </a:rPr>
              <a:t>Objective description</a:t>
            </a:r>
          </a:p>
          <a:p>
            <a:pPr marL="342900" indent="-342900" algn="l">
              <a:buFont typeface="Arial" panose="020B0604020202020204" pitchFamily="34" charset="0"/>
              <a:buChar char="•"/>
            </a:pPr>
            <a:r>
              <a:rPr lang="en-US" dirty="0">
                <a:latin typeface="Proxima Nova Rg" panose="02000506030000020004" pitchFamily="2" charset="0"/>
              </a:rPr>
              <a:t>What was observed</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xmlns="" id="{39228AFC-7918-4F01-8A92-F1D0C162F9B8}"/>
              </a:ext>
            </a:extLst>
          </p:cNvPr>
          <p:cNvSpPr/>
          <p:nvPr/>
        </p:nvSpPr>
        <p:spPr>
          <a:xfrm>
            <a:off x="6217920" y="5320157"/>
            <a:ext cx="5155213" cy="338554"/>
          </a:xfrm>
          <a:prstGeom prst="rect">
            <a:avLst/>
          </a:prstGeom>
        </p:spPr>
        <p:txBody>
          <a:bodyPr wrap="square">
            <a:spAutoFit/>
          </a:bodyPr>
          <a:lstStyle/>
          <a:p>
            <a:pPr algn="ctr"/>
            <a:r>
              <a:rPr lang="en-US" sz="1600" dirty="0">
                <a:latin typeface="Proxima Nova Rg" panose="02000506030000020004" pitchFamily="2" charset="0"/>
              </a:rPr>
              <a:t>Figure 1: Holmes &amp; Watson Courtesy of BBC Sherlock</a:t>
            </a:r>
          </a:p>
        </p:txBody>
      </p:sp>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1" name="Picture 10">
            <a:extLst>
              <a:ext uri="{FF2B5EF4-FFF2-40B4-BE49-F238E27FC236}">
                <a16:creationId xmlns:a16="http://schemas.microsoft.com/office/drawing/2014/main" xmlns="" id="{86871E54-FBA5-46C3-9B87-6307F90EBC8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679" y="2224802"/>
            <a:ext cx="4629694" cy="30816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xmlns="" id="{C77116B3-763D-42F9-B193-AAE6D43A3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76460" y="1861264"/>
            <a:ext cx="9614430"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Present data, do </a:t>
            </a:r>
            <a:r>
              <a:rPr lang="en-US" dirty="0">
                <a:latin typeface="Proxima Nova Lt" panose="02000506030000020004" pitchFamily="50" charset="0"/>
              </a:rPr>
              <a:t>not</a:t>
            </a:r>
            <a:r>
              <a:rPr lang="en-US" dirty="0">
                <a:latin typeface="Proxima Nova Rg" panose="02000506030000020004" pitchFamily="2" charset="0"/>
              </a:rPr>
              <a:t> analyze </a:t>
            </a:r>
            <a:r>
              <a:rPr lang="en-US" dirty="0" smtClean="0">
                <a:latin typeface="Proxima Nova Rg" panose="02000506030000020004" pitchFamily="2" charset="0"/>
              </a:rPr>
              <a:t>data (analyze in the conclusion)</a:t>
            </a:r>
            <a:endParaRPr lang="en-US" dirty="0">
              <a:latin typeface="Proxima Nova Rg" panose="02000506030000020004" pitchFamily="2" charset="0"/>
            </a:endParaRPr>
          </a:p>
          <a:p>
            <a:pPr marL="342900" indent="-342900" algn="l">
              <a:buFont typeface="Arial" panose="020B0604020202020204" pitchFamily="34" charset="0"/>
              <a:buChar char="•"/>
            </a:pPr>
            <a:r>
              <a:rPr lang="en-US" dirty="0">
                <a:latin typeface="Proxima Nova Rg" panose="02000506030000020004" pitchFamily="2" charset="0"/>
              </a:rPr>
              <a:t>Past </a:t>
            </a:r>
            <a:r>
              <a:rPr lang="en-US" dirty="0" smtClean="0">
                <a:latin typeface="Proxima Nova Rg" panose="02000506030000020004" pitchFamily="2" charset="0"/>
              </a:rPr>
              <a:t>tense</a:t>
            </a:r>
            <a:endParaRPr lang="en-US" dirty="0">
              <a:latin typeface="Proxima Nova Rg" panose="02000506030000020004" pitchFamily="2" charset="0"/>
            </a:endParaRPr>
          </a:p>
          <a:p>
            <a:pPr marL="342900" indent="-342900" algn="l">
              <a:buFont typeface="Arial" panose="020B0604020202020204" pitchFamily="34" charset="0"/>
              <a:buChar char="•"/>
            </a:pPr>
            <a:r>
              <a:rPr lang="en-US" dirty="0" smtClean="0">
                <a:latin typeface="Proxima Nova Rg" panose="02000506030000020004" pitchFamily="2" charset="0"/>
              </a:rPr>
              <a:t>Example competition results on the next slide</a:t>
            </a:r>
            <a:endParaRPr lang="en-US" dirty="0">
              <a:latin typeface="Proxima Nova Rg" panose="02000506030000020004" pitchFamily="2" charset="0"/>
            </a:endParaRPr>
          </a:p>
          <a:p>
            <a:pPr marL="914400" lvl="1" indent="-342900" algn="l">
              <a:spcBef>
                <a:spcPts val="1000"/>
              </a:spcBef>
              <a:buFont typeface="Arial" panose="020B0604020202020204" pitchFamily="34" charset="0"/>
              <a:buChar char="•"/>
            </a:pPr>
            <a:r>
              <a:rPr lang="en-US" sz="2400" dirty="0" smtClean="0">
                <a:latin typeface="Proxima Nova Rg" panose="02000506030000020004" pitchFamily="2" charset="0"/>
              </a:rPr>
              <a:t>State trial </a:t>
            </a:r>
            <a:r>
              <a:rPr lang="en-US" sz="2400" dirty="0">
                <a:latin typeface="Proxima Nova Rg" panose="02000506030000020004" pitchFamily="2" charset="0"/>
              </a:rPr>
              <a:t>results and competition results</a:t>
            </a:r>
          </a:p>
          <a:p>
            <a:pPr marL="914400" lvl="1" indent="-342900" algn="l">
              <a:spcBef>
                <a:spcPts val="1000"/>
              </a:spcBef>
              <a:buFont typeface="Arial" panose="020B0604020202020204" pitchFamily="34" charset="0"/>
              <a:buChar char="•"/>
            </a:pPr>
            <a:r>
              <a:rPr lang="en-US" sz="2400" dirty="0" smtClean="0">
                <a:latin typeface="Proxima Nova Rg" panose="02000506030000020004" pitchFamily="2" charset="0"/>
              </a:rPr>
              <a:t>Describe the contents of the table or figure in surrounding text</a:t>
            </a:r>
          </a:p>
          <a:p>
            <a:pPr marL="914400" lvl="1" indent="-342900" algn="l">
              <a:spcBef>
                <a:spcPts val="1000"/>
              </a:spcBef>
              <a:buFont typeface="Arial" panose="020B0604020202020204" pitchFamily="34" charset="0"/>
              <a:buChar char="•"/>
            </a:pPr>
            <a:r>
              <a:rPr lang="en-US" sz="2400" dirty="0" smtClean="0">
                <a:latin typeface="Proxima Nova Rg" panose="02000506030000020004" pitchFamily="2" charset="0"/>
              </a:rPr>
              <a:t>Don’t include the table or figure if it’s not referenced in the text</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xmlns="" id="{4E1816A4-C0F3-42D3-8293-96602479D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5" name="Picture 14">
            <a:extLst>
              <a:ext uri="{FF2B5EF4-FFF2-40B4-BE49-F238E27FC236}">
                <a16:creationId xmlns:a16="http://schemas.microsoft.com/office/drawing/2014/main" xmlns="" id="{0A2884FF-8F59-4C5D-A130-099ABFA995FD}"/>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2309701"/>
            <a:ext cx="10287000" cy="3124200"/>
          </a:xfrm>
          <a:prstGeom prst="rect">
            <a:avLst/>
          </a:prstGeom>
        </p:spPr>
      </p:pic>
      <p:sp>
        <p:nvSpPr>
          <p:cNvPr id="16" name="Subtitle 2">
            <a:extLst>
              <a:ext uri="{FF2B5EF4-FFF2-40B4-BE49-F238E27FC236}">
                <a16:creationId xmlns:a16="http://schemas.microsoft.com/office/drawing/2014/main" xmlns="" id="{C83BD3CA-9E4A-45BF-821C-9C04CBC242F8}"/>
              </a:ext>
            </a:extLst>
          </p:cNvPr>
          <p:cNvSpPr>
            <a:spLocks noGrp="1"/>
          </p:cNvSpPr>
          <p:nvPr>
            <p:ph type="subTitle" idx="1"/>
          </p:nvPr>
        </p:nvSpPr>
        <p:spPr>
          <a:xfrm>
            <a:off x="892629" y="1969368"/>
            <a:ext cx="8080204" cy="338554"/>
          </a:xfrm>
        </p:spPr>
        <p:txBody>
          <a:bodyPr anchor="ctr">
            <a:normAutofit/>
          </a:bodyPr>
          <a:lstStyle/>
          <a:p>
            <a:pPr algn="l"/>
            <a:r>
              <a:rPr lang="en-US" sz="1600" dirty="0">
                <a:latin typeface="Proxima Nova Rg" panose="02000506030000020004" pitchFamily="2" charset="0"/>
                <a:ea typeface="Gotham Book" pitchFamily="2" charset="-128"/>
              </a:rPr>
              <a:t>Table 1: Boom Construction Competition Ranking</a:t>
            </a:r>
          </a:p>
        </p:txBody>
      </p:sp>
      <p:pic>
        <p:nvPicPr>
          <p:cNvPr id="10" name="Picture 9" descr="A picture containing drawing&#10;&#10;Description automatically generated">
            <a:extLst>
              <a:ext uri="{FF2B5EF4-FFF2-40B4-BE49-F238E27FC236}">
                <a16:creationId xmlns:a16="http://schemas.microsoft.com/office/drawing/2014/main" xmlns="" id="{941DC028-4BAC-42A8-B9BB-CA13EB3A0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85791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Figure 1 shows the boom was built using two thick dowels, two thin dowels, four 3D-printed dowel connectors, and Kevlar string. </a:t>
            </a:r>
          </a:p>
          <a:p>
            <a:pPr marL="342900" indent="-342900" algn="l">
              <a:buFont typeface="Arial" panose="020B0604020202020204" pitchFamily="34" charset="0"/>
              <a:buChar char="•"/>
            </a:pPr>
            <a:r>
              <a:rPr lang="en-US" dirty="0">
                <a:latin typeface="Proxima Nova Rg" panose="02000506030000020004" pitchFamily="2" charset="0"/>
              </a:rPr>
              <a:t>It had a boom weight of 269 g, a boom length of 1.51 m, an anchor time of 101 s, and held 450 g. Its unweighted ratio was 1.67 and its weighted ratio was 0.77. It placed fourth in the competition (Table 1).</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xmlns="" id="{40CE4E5A-4369-403C-AC65-7EDB523B8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57348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413</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Proxima Nova Lt</vt:lpstr>
      <vt:lpstr>Proxima Nova Rg</vt:lpstr>
      <vt:lpstr>Calibri</vt:lpstr>
      <vt:lpstr>Gotham Book</vt:lpstr>
      <vt:lpstr>Calibri Light</vt:lpstr>
      <vt:lpstr>Gotham Medium</vt:lpstr>
      <vt:lpstr>Arial</vt:lpstr>
      <vt:lpstr>Office Theme</vt:lpstr>
      <vt:lpstr>DATA IS YOUR ARGUMENT</vt:lpstr>
      <vt:lpstr>STORYTELLING</vt:lpstr>
      <vt:lpstr>THE LAB REPORT IS A STORY</vt:lpstr>
      <vt:lpstr>DATA IS THE STORY</vt:lpstr>
      <vt:lpstr>PowerPoint Presentation</vt:lpstr>
      <vt:lpstr>WHAT ARE OBSERVATIONS?</vt:lpstr>
      <vt:lpstr>DATA AND OBSERVATIONS</vt:lpstr>
      <vt:lpstr>DATA AND OBSERVATIONS</vt:lpstr>
      <vt:lpstr>DATA AND OBSERVATIONS</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User</cp:lastModifiedBy>
  <cp:revision>28</cp:revision>
  <dcterms:created xsi:type="dcterms:W3CDTF">2019-06-25T23:10:16Z</dcterms:created>
  <dcterms:modified xsi:type="dcterms:W3CDTF">2022-09-02T22:45:30Z</dcterms:modified>
</cp:coreProperties>
</file>