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88" r:id="rId13"/>
    <p:sldId id="289" r:id="rId14"/>
    <p:sldId id="266" r:id="rId15"/>
    <p:sldId id="282" r:id="rId16"/>
    <p:sldId id="283" r:id="rId17"/>
    <p:sldId id="279" r:id="rId18"/>
    <p:sldId id="284" r:id="rId19"/>
    <p:sldId id="267" r:id="rId20"/>
    <p:sldId id="285" r:id="rId21"/>
    <p:sldId id="268" r:id="rId22"/>
    <p:sldId id="290" r:id="rId23"/>
    <p:sldId id="286" r:id="rId24"/>
    <p:sldId id="270" r:id="rId25"/>
    <p:sldId id="280" r:id="rId26"/>
    <p:sldId id="271" r:id="rId27"/>
    <p:sldId id="287" r:id="rId28"/>
    <p:sldId id="272" r:id="rId29"/>
    <p:sldId id="273" r:id="rId30"/>
    <p:sldId id="274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A"/>
    <a:srgbClr val="2A2C29"/>
    <a:srgbClr val="1C1D1B"/>
    <a:srgbClr val="1C1E1B"/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 autoAdjust="0"/>
    <p:restoredTop sz="82711" autoAdjust="0"/>
  </p:normalViewPr>
  <p:slideViewPr>
    <p:cSldViewPr snapToGrid="0">
      <p:cViewPr varScale="1">
        <p:scale>
          <a:sx n="71" d="100"/>
          <a:sy n="71" d="100"/>
        </p:scale>
        <p:origin x="90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1D6A-13D3-48D8-B91B-84F844413CE2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27E1C-7AA7-4CD2-98C4-FA1270B37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left to right: Opportunity, Spirit, </a:t>
            </a:r>
            <a:r>
              <a:rPr lang="en-US" dirty="0" err="1"/>
              <a:t>Curiousity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optimum positions and orientations to place these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8/26/2018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785" y="1652546"/>
            <a:ext cx="12192000" cy="3195881"/>
          </a:xfrm>
        </p:spPr>
        <p:txBody>
          <a:bodyPr/>
          <a:lstStyle/>
          <a:p>
            <a:r>
              <a:rPr lang="en-US" b="1" dirty="0"/>
              <a:t>Lab 3:</a:t>
            </a:r>
            <a:br>
              <a:rPr lang="en-US" b="1" dirty="0"/>
            </a:br>
            <a:r>
              <a:rPr lang="en-US" b="1" dirty="0"/>
              <a:t>Product Evaluation &amp;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Quality Improvement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the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the design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Through physical or mathematical modeling or computer modeling</a:t>
            </a:r>
          </a:p>
          <a:p>
            <a:pPr>
              <a:lnSpc>
                <a:spcPct val="100000"/>
              </a:lnSpc>
            </a:pPr>
            <a:r>
              <a:rPr lang="en-US" dirty="0"/>
              <a:t>Does the robot perform to standard?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no, what can be done to improve its functionality?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yes, what can be done to improve its performance beyond the standard?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Reverse Engineering	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Understanding how a product functions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Disassembly of said product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Noting the key components</a:t>
            </a:r>
          </a:p>
          <a:p>
            <a:pPr>
              <a:lnSpc>
                <a:spcPct val="150000"/>
              </a:lnSpc>
            </a:pPr>
            <a:r>
              <a:rPr lang="en-US" dirty="0"/>
              <a:t>Carried out in both software and hardware fields</a:t>
            </a:r>
          </a:p>
        </p:txBody>
      </p:sp>
    </p:spTree>
    <p:extLst>
      <p:ext uri="{BB962C8B-B14F-4D97-AF65-F5344CB8AC3E}">
        <p14:creationId xmlns:p14="http://schemas.microsoft.com/office/powerpoint/2010/main" val="310493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Center of Gravity	</a:t>
            </a:r>
          </a:p>
          <a:p>
            <a:pPr>
              <a:lnSpc>
                <a:spcPct val="150000"/>
              </a:lnSpc>
            </a:pPr>
            <a:r>
              <a:rPr lang="en-US" dirty="0"/>
              <a:t>The place in a body where the weight is evenly distributed</a:t>
            </a:r>
          </a:p>
          <a:p>
            <a:pPr>
              <a:lnSpc>
                <a:spcPct val="150000"/>
              </a:lnSpc>
            </a:pPr>
            <a:r>
              <a:rPr lang="en-US" dirty="0"/>
              <a:t>Its position changes as weight changes</a:t>
            </a:r>
          </a:p>
          <a:p>
            <a:pPr>
              <a:lnSpc>
                <a:spcPct val="150000"/>
              </a:lnSpc>
            </a:pPr>
            <a:r>
              <a:rPr lang="en-US" dirty="0"/>
              <a:t>Moving parts also change the center of gravity</a:t>
            </a:r>
          </a:p>
          <a:p>
            <a:pPr>
              <a:lnSpc>
                <a:spcPct val="150000"/>
              </a:lnSpc>
            </a:pPr>
            <a:r>
              <a:rPr lang="en-US" dirty="0"/>
              <a:t>Critical when traversing slopes or hills</a:t>
            </a:r>
          </a:p>
        </p:txBody>
      </p:sp>
    </p:spTree>
    <p:extLst>
      <p:ext uri="{BB962C8B-B14F-4D97-AF65-F5344CB8AC3E}">
        <p14:creationId xmlns:p14="http://schemas.microsoft.com/office/powerpoint/2010/main" val="357110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6.googleusercontent.com/VaE4wKWB4DDw_T6OgORkKQtCXgngYBgGWu2kfdNOvrrcR-T1KccpSSRGy5Cnx2LyMdy5D1wtb9pXyQErkkFS4zwSLN43dahv-9wdWztkzl5EZSbpXBWJwS60z73f263cZQi7ksJb">
            <a:extLst>
              <a:ext uri="{FF2B5EF4-FFF2-40B4-BE49-F238E27FC236}">
                <a16:creationId xmlns:a16="http://schemas.microsoft.com/office/drawing/2014/main" id="{30FFCDC0-CB69-4EAF-BD52-9DA68526F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10" y="3208524"/>
            <a:ext cx="4930922" cy="17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1"/>
            <a:ext cx="12192000" cy="6126480"/>
          </a:xfrm>
        </p:spPr>
        <p:txBody>
          <a:bodyPr>
            <a:normAutofit fontScale="77500" lnSpcReduction="2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Drivetrain Design</a:t>
            </a:r>
            <a:r>
              <a:rPr lang="en-US" dirty="0">
                <a:solidFill>
                  <a:srgbClr val="FF66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dirty="0"/>
              <a:t>Several different types of drivetrains</a:t>
            </a:r>
          </a:p>
          <a:p>
            <a:pPr>
              <a:lnSpc>
                <a:spcPct val="150000"/>
              </a:lnSpc>
            </a:pPr>
            <a:r>
              <a:rPr lang="en-US" dirty="0"/>
              <a:t>Turning Scrub is the friction that resists turning</a:t>
            </a:r>
          </a:p>
          <a:p>
            <a:pPr>
              <a:lnSpc>
                <a:spcPct val="150000"/>
              </a:lnSpc>
            </a:pPr>
            <a:r>
              <a:rPr lang="en-US" dirty="0"/>
              <a:t>The greater the Turning Scrub in a Drivetrain, the harder it is for any vehicle to turn</a:t>
            </a:r>
          </a:p>
          <a:p>
            <a:pPr>
              <a:lnSpc>
                <a:spcPct val="150000"/>
              </a:lnSpc>
            </a:pPr>
            <a:r>
              <a:rPr lang="en-US" dirty="0"/>
              <a:t>Fixes: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Make sure that the Wheelbase is wider (side-to-side) than it is long (front-to-back)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different wheel and/or tire types to reduce the friction of Turning Scrub</a:t>
            </a:r>
          </a:p>
        </p:txBody>
      </p:sp>
    </p:spTree>
    <p:extLst>
      <p:ext uri="{BB962C8B-B14F-4D97-AF65-F5344CB8AC3E}">
        <p14:creationId xmlns:p14="http://schemas.microsoft.com/office/powerpoint/2010/main" val="78055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Evaluates the robot’s surroundings</a:t>
            </a:r>
          </a:p>
          <a:p>
            <a:pPr>
              <a:lnSpc>
                <a:spcPct val="100000"/>
              </a:lnSpc>
            </a:pPr>
            <a:r>
              <a:rPr lang="en-US" dirty="0"/>
              <a:t>Creates inputs to control loops and switches</a:t>
            </a:r>
          </a:p>
          <a:p>
            <a:pPr>
              <a:lnSpc>
                <a:spcPct val="100000"/>
              </a:lnSpc>
            </a:pPr>
            <a:r>
              <a:rPr lang="en-US" dirty="0"/>
              <a:t>Three sensors used in this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sensor (measures light properties)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Gyro sensor (measures orientation)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Ultrasonic sensor (measures distance)</a:t>
            </a:r>
          </a:p>
        </p:txBody>
      </p:sp>
    </p:spTree>
    <p:extLst>
      <p:ext uri="{BB962C8B-B14F-4D97-AF65-F5344CB8AC3E}">
        <p14:creationId xmlns:p14="http://schemas.microsoft.com/office/powerpoint/2010/main" val="60803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084667" y="1984074"/>
            <a:ext cx="2803975" cy="268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667645" y="1991808"/>
            <a:ext cx="2754679" cy="268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271163" y="1991808"/>
            <a:ext cx="2726575" cy="25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Switches perform different actions depending on the input</a:t>
            </a:r>
          </a:p>
          <a:p>
            <a:pPr lvl="1"/>
            <a:r>
              <a:rPr lang="en-US" dirty="0"/>
              <a:t>“If-else” statements</a:t>
            </a:r>
          </a:p>
          <a:p>
            <a:r>
              <a:rPr lang="en-US" dirty="0"/>
              <a:t>Loops continuously loop sections of code repeatedly until the end statement occurs</a:t>
            </a:r>
          </a:p>
          <a:p>
            <a:pPr lvl="1"/>
            <a:r>
              <a:rPr lang="en-US" dirty="0"/>
              <a:t>Set amount of time, distance from wall, etc.</a:t>
            </a:r>
          </a:p>
        </p:txBody>
      </p:sp>
    </p:spTree>
    <p:extLst>
      <p:ext uri="{BB962C8B-B14F-4D97-AF65-F5344CB8AC3E}">
        <p14:creationId xmlns:p14="http://schemas.microsoft.com/office/powerpoint/2010/main" val="198089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Switches and Loops	</a:t>
            </a:r>
            <a:endParaRPr lang="en-US" dirty="0">
              <a:solidFill>
                <a:srgbClr val="FF6600"/>
              </a:solidFill>
            </a:endParaRPr>
          </a:p>
          <a:p>
            <a:pPr marL="45720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9" y="1659955"/>
            <a:ext cx="3973231" cy="431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197480"/>
            <a:ext cx="3860800" cy="2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Ports 1, 2, 3, and 4 are for sensors and other inputs</a:t>
            </a:r>
          </a:p>
          <a:p>
            <a:pPr>
              <a:spcAft>
                <a:spcPts val="600"/>
              </a:spcAft>
            </a:pPr>
            <a:r>
              <a:rPr lang="en-US" dirty="0"/>
              <a:t>Ports A, B, C, and D are for motors and other outputs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Port View</a:t>
            </a:r>
            <a:r>
              <a:rPr lang="en-US" dirty="0"/>
              <a:t> displays sensor readings in real-time on the EV3 brick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Ex. information for light intensity must be determined using port view to make the line-following code</a:t>
            </a:r>
          </a:p>
        </p:txBody>
      </p:sp>
    </p:spTree>
    <p:extLst>
      <p:ext uri="{BB962C8B-B14F-4D97-AF65-F5344CB8AC3E}">
        <p14:creationId xmlns:p14="http://schemas.microsoft.com/office/powerpoint/2010/main" val="220986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Mindstorms Kit w/ Pre-Built Robot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Computer with Mindstorms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Mini-Course w/ Distance and Angle Markings</a:t>
            </a:r>
          </a:p>
        </p:txBody>
      </p:sp>
    </p:spTree>
    <p:extLst>
      <p:ext uri="{BB962C8B-B14F-4D97-AF65-F5344CB8AC3E}">
        <p14:creationId xmlns:p14="http://schemas.microsoft.com/office/powerpoint/2010/main" val="428464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Report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4" name="Picture 3" descr="http://www.brand5.com/blog/wp-content/uploads/2010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1" y="1915969"/>
            <a:ext cx="4291609" cy="3336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Course Diagram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3900" y="2899172"/>
            <a:ext cx="361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Red = Section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3B824-1DC1-4CDD-9795-E8FC221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1587235"/>
            <a:ext cx="7316958" cy="37287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D10411-D651-4D73-88CB-61EF48C97D57}"/>
              </a:ext>
            </a:extLst>
          </p:cNvPr>
          <p:cNvSpPr/>
          <p:nvPr/>
        </p:nvSpPr>
        <p:spPr>
          <a:xfrm>
            <a:off x="1617785" y="3545503"/>
            <a:ext cx="298938" cy="481374"/>
          </a:xfrm>
          <a:prstGeom prst="rect">
            <a:avLst/>
          </a:prstGeom>
          <a:solidFill>
            <a:srgbClr val="1C1E1B"/>
          </a:solidFill>
          <a:ln>
            <a:solidFill>
              <a:srgbClr val="1C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C4D915-94D6-41E3-81C6-C8E977D0B695}"/>
              </a:ext>
            </a:extLst>
          </p:cNvPr>
          <p:cNvSpPr/>
          <p:nvPr/>
        </p:nvSpPr>
        <p:spPr>
          <a:xfrm>
            <a:off x="3414347" y="3545503"/>
            <a:ext cx="298938" cy="481374"/>
          </a:xfrm>
          <a:prstGeom prst="rect">
            <a:avLst/>
          </a:prstGeom>
          <a:solidFill>
            <a:srgbClr val="2A2C29"/>
          </a:solidFill>
          <a:ln>
            <a:solidFill>
              <a:srgbClr val="2A2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53171-6805-4E69-BB6A-2FC7E322854D}"/>
              </a:ext>
            </a:extLst>
          </p:cNvPr>
          <p:cNvSpPr/>
          <p:nvPr/>
        </p:nvSpPr>
        <p:spPr>
          <a:xfrm>
            <a:off x="5178671" y="3545503"/>
            <a:ext cx="298938" cy="481374"/>
          </a:xfrm>
          <a:prstGeom prst="rect">
            <a:avLst/>
          </a:prstGeom>
          <a:solidFill>
            <a:srgbClr val="4C4C4A"/>
          </a:solidFill>
          <a:ln>
            <a:solidFill>
              <a:srgbClr val="4C4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Fix Robot according to the instructions</a:t>
            </a:r>
          </a:p>
          <a:p>
            <a:pPr>
              <a:lnSpc>
                <a:spcPct val="100000"/>
              </a:lnSpc>
            </a:pPr>
            <a:r>
              <a:rPr lang="en-US" dirty="0"/>
              <a:t>Run four trials per test using fixed robot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modified design – no sensors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modified design – with sensors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Compete in a trial of the whole course to travel the most tiles as possible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Determine if robot meets the 80% EG Standard for accuracy and the acceptable tolerances for precision</a:t>
            </a:r>
          </a:p>
        </p:txBody>
      </p:sp>
    </p:spTree>
    <p:extLst>
      <p:ext uri="{BB962C8B-B14F-4D97-AF65-F5344CB8AC3E}">
        <p14:creationId xmlns:p14="http://schemas.microsoft.com/office/powerpoint/2010/main" val="57315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Reverse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High Center of Gravity</a:t>
            </a:r>
          </a:p>
          <a:p>
            <a:pPr>
              <a:lnSpc>
                <a:spcPct val="150000"/>
              </a:lnSpc>
            </a:pPr>
            <a:r>
              <a:rPr lang="en-US" dirty="0"/>
              <a:t>Incorrect Drivetrain – High traction tires on rear wheels</a:t>
            </a:r>
          </a:p>
          <a:p>
            <a:pPr>
              <a:lnSpc>
                <a:spcPct val="150000"/>
              </a:lnSpc>
            </a:pPr>
            <a:r>
              <a:rPr lang="en-US" dirty="0"/>
              <a:t>Light Sensor positioned incorrectly – too high</a:t>
            </a:r>
          </a:p>
          <a:p>
            <a:pPr>
              <a:lnSpc>
                <a:spcPct val="150000"/>
              </a:lnSpc>
            </a:pPr>
            <a:r>
              <a:rPr lang="en-US" dirty="0"/>
              <a:t>Gyro Sensor in incorrect orientation – vertical</a:t>
            </a:r>
          </a:p>
          <a:p>
            <a:pPr>
              <a:lnSpc>
                <a:spcPct val="150000"/>
              </a:lnSpc>
            </a:pPr>
            <a:r>
              <a:rPr lang="en-US" dirty="0"/>
              <a:t>Ultrasonic Sensor oriented incorrectly</a:t>
            </a:r>
          </a:p>
        </p:txBody>
      </p:sp>
    </p:spTree>
    <p:extLst>
      <p:ext uri="{BB962C8B-B14F-4D97-AF65-F5344CB8AC3E}">
        <p14:creationId xmlns:p14="http://schemas.microsoft.com/office/powerpoint/2010/main" val="252316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Hardcoding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Create distance/angle test program following the manual instructions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Only for Section 1</a:t>
            </a:r>
          </a:p>
          <a:p>
            <a:pPr>
              <a:lnSpc>
                <a:spcPct val="100000"/>
              </a:lnSpc>
            </a:pPr>
            <a:r>
              <a:rPr lang="en-US" dirty="0"/>
              <a:t>Test different values to find optimal settings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Rotations, time, power, etc.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 </a:t>
            </a:r>
            <a:r>
              <a:rPr lang="en-US" b="1" dirty="0"/>
              <a:t>four</a:t>
            </a:r>
            <a:r>
              <a:rPr lang="en-US" dirty="0"/>
              <a:t> trials once ideal settings are found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Distance &amp; Angle Deviation results are recorded simultaneously in the Datasheet template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408480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Sensors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Assess data collected and any observations</a:t>
            </a:r>
          </a:p>
          <a:p>
            <a:pPr>
              <a:lnSpc>
                <a:spcPct val="100000"/>
              </a:lnSpc>
            </a:pPr>
            <a:r>
              <a:rPr lang="en-US" dirty="0"/>
              <a:t>Consider how it works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can the sensors on the robot accomplish that hardcoding can’t?</a:t>
            </a:r>
          </a:p>
          <a:p>
            <a:pPr>
              <a:lnSpc>
                <a:spcPct val="100000"/>
              </a:lnSpc>
            </a:pPr>
            <a:r>
              <a:rPr lang="en-US" dirty="0"/>
              <a:t>Make necessary adjustments by adding sensors to the code following the manual’s instructions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Find optimal values for sensors</a:t>
            </a:r>
          </a:p>
          <a:p>
            <a:pPr>
              <a:lnSpc>
                <a:spcPct val="100000"/>
              </a:lnSpc>
            </a:pPr>
            <a:r>
              <a:rPr lang="en-US" dirty="0"/>
              <a:t>Retest using modified code for </a:t>
            </a:r>
            <a:r>
              <a:rPr lang="en-US" b="1" dirty="0"/>
              <a:t>four trials </a:t>
            </a:r>
            <a:r>
              <a:rPr lang="en-US" dirty="0"/>
              <a:t>and record data into Datasheet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118533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Tabulate raw data in the Datasheet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Download the template by clicking the text in the manual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95" y="2603450"/>
            <a:ext cx="9002196" cy="24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Tabulate results for each test in a chart: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charts total</a:t>
            </a:r>
          </a:p>
          <a:p>
            <a:r>
              <a:rPr lang="en-US" dirty="0"/>
              <a:t>It must pass all accuracy tests at a percentage of </a:t>
            </a:r>
            <a:r>
              <a:rPr lang="en-US" dirty="0">
                <a:solidFill>
                  <a:srgbClr val="FF6600"/>
                </a:solidFill>
              </a:rPr>
              <a:t>at least 80% </a:t>
            </a:r>
            <a:r>
              <a:rPr lang="en-US" dirty="0"/>
              <a:t>and </a:t>
            </a:r>
            <a:r>
              <a:rPr lang="en-US" dirty="0">
                <a:solidFill>
                  <a:srgbClr val="FF6600"/>
                </a:solidFill>
              </a:rPr>
              <a:t>meet the acceptable tolerances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08034"/>
              </p:ext>
            </p:extLst>
          </p:nvPr>
        </p:nvGraphicFramePr>
        <p:xfrm>
          <a:off x="135466" y="1954305"/>
          <a:ext cx="1187026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9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5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11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Deviation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6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0" y="1028699"/>
                <a:ext cx="12192000" cy="51610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Create a line of code utilizing sensors to travel the </a:t>
                </a:r>
                <a:r>
                  <a:rPr lang="en-US" b="1" dirty="0"/>
                  <a:t>entirety </a:t>
                </a:r>
                <a:r>
                  <a:rPr lang="en-US" dirty="0"/>
                  <a:t>of the course</a:t>
                </a:r>
              </a:p>
              <a:p>
                <a:r>
                  <a:rPr lang="en-US" dirty="0"/>
                  <a:t>The robot cannot be physically modified before the competition</a:t>
                </a:r>
              </a:p>
              <a:p>
                <a:r>
                  <a:rPr lang="en-US" dirty="0"/>
                  <a:t>The team with the highest competition ratio wins</a:t>
                </a:r>
              </a:p>
              <a:p>
                <a:r>
                  <a:rPr lang="en-US" dirty="0"/>
                  <a:t>Average distance and average angle of deviation must be from the same category (either Hardcoding OR Sensors, not both)</a:t>
                </a:r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𝑑𝑖𝑠𝑡𝑎𝑛𝑐𝑒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𝑎𝑛𝑔𝑙𝑒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−360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𝑡𝑖𝑙𝑒𝑠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0" y="1028699"/>
                <a:ext cx="12192000" cy="5161085"/>
              </a:xfrm>
              <a:blipFill>
                <a:blip r:embed="rId2"/>
                <a:stretch>
                  <a:fillRect t="-4492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49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MUST</a:t>
            </a:r>
            <a:r>
              <a:rPr lang="en-US" dirty="0"/>
              <a:t> include spreadsheet with test results, competition results, standard, average, accuracy, and precision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79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Follow “Assignment” guidelines on EG Manual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photos of robot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screenshots of all code</a:t>
            </a:r>
          </a:p>
        </p:txBody>
      </p:sp>
    </p:spTree>
    <p:extLst>
      <p:ext uri="{BB962C8B-B14F-4D97-AF65-F5344CB8AC3E}">
        <p14:creationId xmlns:p14="http://schemas.microsoft.com/office/powerpoint/2010/main" val="399717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Analyze, repair and improve a pre-assembled robot for hardware flaws</a:t>
            </a:r>
          </a:p>
          <a:p>
            <a:pPr>
              <a:lnSpc>
                <a:spcPct val="150000"/>
              </a:lnSpc>
            </a:pPr>
            <a:r>
              <a:rPr lang="en-US" dirty="0"/>
              <a:t>Create two codes for the fixed robot and test it against the EG standards for accuracy and precision</a:t>
            </a:r>
          </a:p>
          <a:p>
            <a:pPr>
              <a:lnSpc>
                <a:spcPct val="150000"/>
              </a:lnSpc>
            </a:pPr>
            <a:r>
              <a:rPr lang="en-US" dirty="0"/>
              <a:t>Emphasize the importance of product evaluation</a:t>
            </a:r>
          </a:p>
          <a:p>
            <a:pPr>
              <a:lnSpc>
                <a:spcPct val="150000"/>
              </a:lnSpc>
            </a:pPr>
            <a:r>
              <a:rPr lang="en-US" dirty="0"/>
              <a:t>Utilize sensors to demonstrate differences between hardcoding and sensors coding</a:t>
            </a:r>
          </a:p>
          <a:p>
            <a:pPr marL="45720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Share tasks – each team member should take a turn building the code and robot</a:t>
            </a:r>
          </a:p>
          <a:p>
            <a:pPr>
              <a:lnSpc>
                <a:spcPct val="100000"/>
              </a:lnSpc>
            </a:pPr>
            <a:r>
              <a:rPr lang="en-US" dirty="0"/>
              <a:t>Have all original data signed by a TA</a:t>
            </a:r>
          </a:p>
          <a:p>
            <a:pPr>
              <a:lnSpc>
                <a:spcPct val="100000"/>
              </a:lnSpc>
            </a:pPr>
            <a:r>
              <a:rPr lang="en-US" dirty="0"/>
              <a:t>Remember to submit all work electronically</a:t>
            </a:r>
          </a:p>
          <a:p>
            <a:pPr>
              <a:lnSpc>
                <a:spcPct val="100000"/>
              </a:lnSpc>
            </a:pPr>
            <a:r>
              <a:rPr lang="en-US" dirty="0"/>
              <a:t>Return all unused materials to TAs</a:t>
            </a:r>
          </a:p>
        </p:txBody>
      </p:sp>
    </p:spTree>
    <p:extLst>
      <p:ext uri="{BB962C8B-B14F-4D97-AF65-F5344CB8AC3E}">
        <p14:creationId xmlns:p14="http://schemas.microsoft.com/office/powerpoint/2010/main" val="261680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 Evaluation &amp; Quality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1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Design Analysis</a:t>
            </a:r>
          </a:p>
          <a:p>
            <a:pPr>
              <a:lnSpc>
                <a:spcPct val="110000"/>
              </a:lnSpc>
            </a:pPr>
            <a:r>
              <a:rPr lang="en-US" dirty="0"/>
              <a:t>Engineers perform prototype testing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Look for improvement suggestions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Continuously improves product quality</a:t>
            </a:r>
          </a:p>
          <a:p>
            <a:pPr>
              <a:lnSpc>
                <a:spcPct val="110000"/>
              </a:lnSpc>
            </a:pPr>
            <a:r>
              <a:rPr lang="en-US" dirty="0"/>
              <a:t>Tests are performed to a company standard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the standard is met, the product is acceptable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standard not met, product may be redesigned or withdrawn</a:t>
            </a:r>
          </a:p>
        </p:txBody>
      </p:sp>
    </p:spTree>
    <p:extLst>
      <p:ext uri="{BB962C8B-B14F-4D97-AF65-F5344CB8AC3E}">
        <p14:creationId xmlns:p14="http://schemas.microsoft.com/office/powerpoint/2010/main" val="3379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Accuracy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Comparison of the average of the results to the standard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Precision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/>
              <a:t>Repeatability of the results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close are the results to each other?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Tolerance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precision standard set by the manufacturer</a:t>
            </a:r>
          </a:p>
        </p:txBody>
      </p:sp>
    </p:spTree>
    <p:extLst>
      <p:ext uri="{BB962C8B-B14F-4D97-AF65-F5344CB8AC3E}">
        <p14:creationId xmlns:p14="http://schemas.microsoft.com/office/powerpoint/2010/main" val="256742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2"/>
          <a:stretch/>
        </p:blipFill>
        <p:spPr>
          <a:xfrm>
            <a:off x="1097184" y="1399657"/>
            <a:ext cx="9997631" cy="41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Where    </a:t>
                </a:r>
                <a:r>
                  <a:rPr lang="en-US" i="1" dirty="0">
                    <a:solidFill>
                      <a:srgbClr val="FF6600"/>
                    </a:solidFill>
                  </a:rPr>
                  <a:t>%Acc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Percent Accuracy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Ps</a:t>
                </a:r>
                <a:r>
                  <a:rPr lang="en-US" i="1" dirty="0"/>
                  <a:t> </a:t>
                </a:r>
                <a:r>
                  <a:rPr lang="en-US" dirty="0"/>
                  <a:t>= Standard Value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Ap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Average of Measured Values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3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/>
              </a:bodyPr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Precision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must be less than or equal to the tolerance set by EG standards: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For distance test: T = ± 1cm</a:t>
                </a:r>
              </a:p>
              <a:p>
                <a:pPr marL="457200" indent="0">
                  <a:buNone/>
                </a:pPr>
                <a:r>
                  <a:rPr lang="en-US" dirty="0"/>
                  <a:t>For angle deviation test: T = ± 10 degrees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9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9608" y="2192933"/>
            <a:ext cx="200927" cy="2467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The standards for this lab are set from the beginning: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Distance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5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Angle Deviation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27956" y="2192934"/>
            <a:ext cx="2777705" cy="246715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2603" y="3295629"/>
            <a:ext cx="2828409" cy="2617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>
            <a:off x="6602603" y="3426511"/>
            <a:ext cx="23904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V="1">
            <a:off x="6602603" y="2794195"/>
            <a:ext cx="2212628" cy="63231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93031" y="2192934"/>
            <a:ext cx="0" cy="2467155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5231" y="2799275"/>
            <a:ext cx="62484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019" y="433133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Target = 5cm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5379" y="2563362"/>
            <a:ext cx="150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Measure distance from wall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3073" y="3055596"/>
            <a:ext cx="10631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/>
              <a:t>θ</a:t>
            </a:r>
            <a:r>
              <a:rPr lang="en-US" sz="1200" dirty="0"/>
              <a:t> in degrees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516184" y="3213953"/>
            <a:ext cx="652756" cy="14964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7037231" y="3256474"/>
            <a:ext cx="279400" cy="228601"/>
          </a:xfrm>
          <a:prstGeom prst="arc">
            <a:avLst>
              <a:gd name="adj1" fmla="val 17227316"/>
              <a:gd name="adj2" fmla="val 1150708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28655" y="1840777"/>
            <a:ext cx="53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wall</a:t>
            </a:r>
          </a:p>
        </p:txBody>
      </p:sp>
      <p:cxnSp>
        <p:nvCxnSpPr>
          <p:cNvPr id="8" name="Straight Connector 7"/>
          <p:cNvCxnSpPr>
            <a:stCxn id="5" idx="1"/>
            <a:endCxn id="4" idx="0"/>
          </p:cNvCxnSpPr>
          <p:nvPr/>
        </p:nvCxnSpPr>
        <p:spPr>
          <a:xfrm flipH="1">
            <a:off x="9520072" y="2010054"/>
            <a:ext cx="208583" cy="1828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3296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(6)</Template>
  <TotalTime>1369</TotalTime>
  <Words>841</Words>
  <Application>Microsoft Office PowerPoint</Application>
  <PresentationFormat>Widescreen</PresentationFormat>
  <Paragraphs>189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MS PGothic</vt:lpstr>
      <vt:lpstr>Arial</vt:lpstr>
      <vt:lpstr>Calibri</vt:lpstr>
      <vt:lpstr>Cambria Math</vt:lpstr>
      <vt:lpstr>EG template</vt:lpstr>
      <vt:lpstr>Lab 3: Product Evaluation &amp; Quality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Evaluation &amp; Quality Improvement</dc:title>
  <dc:creator>Eve Fishinevich</dc:creator>
  <cp:lastModifiedBy>Shayan Abdul Karim Khan</cp:lastModifiedBy>
  <cp:revision>126</cp:revision>
  <dcterms:created xsi:type="dcterms:W3CDTF">2016-01-21T03:20:19Z</dcterms:created>
  <dcterms:modified xsi:type="dcterms:W3CDTF">2018-08-26T15:32:48Z</dcterms:modified>
</cp:coreProperties>
</file>