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9" r:id="rId15"/>
    <p:sldId id="273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12" name="Picture 11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035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6" name="Picture 5" descr="NYUlogoSmall259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7" name="Picture 6" descr="NYUPoly-COL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8" name="Picture 7" descr="tagline-COL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00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big_12.jpg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l="34900" r="26000"/>
          <a:stretch/>
        </p:blipFill>
        <p:spPr>
          <a:xfrm>
            <a:off x="0" y="274320"/>
            <a:ext cx="3575304" cy="1143000"/>
          </a:xfrm>
          <a:prstGeom prst="rect">
            <a:avLst/>
          </a:prstGeom>
        </p:spPr>
      </p:pic>
      <p:pic>
        <p:nvPicPr>
          <p:cNvPr id="14" name="Picture 13" descr="Co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" y="594360"/>
            <a:ext cx="304828" cy="5334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7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4800600"/>
            <a:ext cx="9144000" cy="1371600"/>
            <a:chOff x="0" y="4800600"/>
            <a:chExt cx="9144000" cy="1371600"/>
          </a:xfrm>
        </p:grpSpPr>
        <p:pic>
          <p:nvPicPr>
            <p:cNvPr id="13" name="Picture 12" descr="background_big_12.jpg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</a:blip>
            <a:srcRect r="16667"/>
            <a:stretch/>
          </p:blipFill>
          <p:spPr>
            <a:xfrm>
              <a:off x="0" y="4800600"/>
              <a:ext cx="9144000" cy="1371600"/>
            </a:xfrm>
            <a:prstGeom prst="rect">
              <a:avLst/>
            </a:prstGeom>
          </p:spPr>
        </p:pic>
        <p:pic>
          <p:nvPicPr>
            <p:cNvPr id="14" name="Picture 13" descr="Col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120640"/>
              <a:ext cx="304828" cy="533445"/>
            </a:xfrm>
            <a:prstGeom prst="rect">
              <a:avLst/>
            </a:prstGeom>
          </p:spPr>
        </p:pic>
      </p:grpSp>
      <p:grpSp>
        <p:nvGrpSpPr>
          <p:cNvPr id="12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79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32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08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1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029200"/>
            <a:ext cx="7315200" cy="91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182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19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23" name="Picture 22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120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11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51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04488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1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04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YUlogoSmall259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208" y="6464808"/>
            <a:ext cx="1157288" cy="197168"/>
          </a:xfrm>
          <a:prstGeom prst="rect">
            <a:avLst/>
          </a:prstGeom>
        </p:spPr>
      </p:pic>
      <p:pic>
        <p:nvPicPr>
          <p:cNvPr id="9" name="Picture 8" descr="NYUPoly-COLO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60699" y="6053328"/>
            <a:ext cx="1622603" cy="537667"/>
          </a:xfrm>
          <a:prstGeom prst="rect">
            <a:avLst/>
          </a:prstGeom>
        </p:spPr>
      </p:pic>
      <p:pic>
        <p:nvPicPr>
          <p:cNvPr id="10" name="Picture 9" descr="tagline-COLO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70648" y="6464808"/>
            <a:ext cx="1156411" cy="213360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0" y="274320"/>
            <a:ext cx="9144000" cy="1143000"/>
            <a:chOff x="0" y="274320"/>
            <a:chExt cx="9144000" cy="1143000"/>
          </a:xfrm>
        </p:grpSpPr>
        <p:pic>
          <p:nvPicPr>
            <p:cNvPr id="12" name="Picture 11" descr="background_big_12.jpg"/>
            <p:cNvPicPr>
              <a:picLocks noChangeAspect="1"/>
            </p:cNvPicPr>
            <p:nvPr/>
          </p:nvPicPr>
          <p:blipFill>
            <a:blip r:embed="rId19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274320"/>
              <a:ext cx="9144000" cy="1143000"/>
            </a:xfrm>
            <a:prstGeom prst="rect">
              <a:avLst/>
            </a:prstGeom>
          </p:spPr>
        </p:pic>
        <p:pic>
          <p:nvPicPr>
            <p:cNvPr id="13" name="Picture 12" descr="Colon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160" y="594360"/>
              <a:ext cx="304828" cy="53344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E94A-1B05-4FB3-A872-9D9A28493D6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8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 Energy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EG1003: Introduction to Engineering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8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Power storage devices must be contained in the car</a:t>
            </a:r>
          </a:p>
          <a:p>
            <a:r>
              <a:rPr lang="en-US" sz="2600" dirty="0" smtClean="0"/>
              <a:t>The only power sources allowed are the wind-turbine and solar panel</a:t>
            </a:r>
          </a:p>
          <a:p>
            <a:r>
              <a:rPr lang="en-US" sz="2600" dirty="0" smtClean="0"/>
              <a:t>The renewable energy car may not be pushed or launched </a:t>
            </a:r>
          </a:p>
          <a:p>
            <a:r>
              <a:rPr lang="en-US" sz="2600" dirty="0" smtClean="0"/>
              <a:t>The renewable energy car should not be touched after it has started to move</a:t>
            </a:r>
          </a:p>
          <a:p>
            <a:r>
              <a:rPr lang="en-US" sz="2600" dirty="0" smtClean="0"/>
              <a:t>The car will run for up to two minutes or until the car comes to a stop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Horizon Wind-Turbine</a:t>
            </a:r>
          </a:p>
          <a:p>
            <a:pPr lvl="0"/>
            <a:r>
              <a:rPr lang="en-US" dirty="0" smtClean="0"/>
              <a:t>Solar Battery Panels</a:t>
            </a:r>
            <a:endParaRPr lang="en-US" b="1" dirty="0" smtClean="0"/>
          </a:p>
          <a:p>
            <a:pPr lvl="0"/>
            <a:r>
              <a:rPr lang="en-US" dirty="0" smtClean="0"/>
              <a:t>Adjustable Table fan</a:t>
            </a:r>
          </a:p>
          <a:p>
            <a:pPr lvl="0"/>
            <a:r>
              <a:rPr lang="en-US" dirty="0" smtClean="0"/>
              <a:t>Heat Lamp</a:t>
            </a:r>
          </a:p>
          <a:p>
            <a:pPr lvl="0"/>
            <a:r>
              <a:rPr lang="en-US" dirty="0" smtClean="0"/>
              <a:t>DMM (Digital Multi-meter)</a:t>
            </a:r>
          </a:p>
          <a:p>
            <a:pPr lvl="0"/>
            <a:r>
              <a:rPr lang="en-US" dirty="0" smtClean="0"/>
              <a:t>Music Voltmeter</a:t>
            </a:r>
          </a:p>
          <a:p>
            <a:pPr lvl="0"/>
            <a:r>
              <a:rPr lang="en-US" dirty="0" smtClean="0"/>
              <a:t>2V DC Motor</a:t>
            </a:r>
          </a:p>
          <a:p>
            <a:pPr lvl="0"/>
            <a:r>
              <a:rPr lang="en-US" dirty="0" smtClean="0"/>
              <a:t>Horizon Hydrogen Fuel cell</a:t>
            </a:r>
          </a:p>
          <a:p>
            <a:pPr lvl="0"/>
            <a:r>
              <a:rPr lang="en-US" dirty="0" smtClean="0"/>
              <a:t>1 Farad 2.5V Capacitor </a:t>
            </a:r>
          </a:p>
          <a:p>
            <a:pPr lvl="0"/>
            <a:r>
              <a:rPr lang="en-US" dirty="0" smtClean="0"/>
              <a:t>Mini Electric propeller</a:t>
            </a:r>
          </a:p>
          <a:p>
            <a:pPr lvl="0"/>
            <a:r>
              <a:rPr lang="en-US" dirty="0" smtClean="0"/>
              <a:t>LED (Light Emitting Diode)</a:t>
            </a:r>
          </a:p>
          <a:p>
            <a:pPr lvl="0"/>
            <a:r>
              <a:rPr lang="en-US" dirty="0" smtClean="0"/>
              <a:t>Alligator cable sets </a:t>
            </a:r>
          </a:p>
          <a:p>
            <a:pPr lvl="0"/>
            <a:r>
              <a:rPr lang="en-US" dirty="0" smtClean="0"/>
              <a:t>Standard Lego Car Chassis plus Lego parts kit </a:t>
            </a:r>
          </a:p>
          <a:p>
            <a:pPr lvl="0"/>
            <a:r>
              <a:rPr lang="en-US" dirty="0" smtClean="0"/>
              <a:t>Lego to Alligator Cable Clip Connector </a:t>
            </a:r>
          </a:p>
          <a:p>
            <a:pPr lvl="0"/>
            <a:r>
              <a:rPr lang="en-US" dirty="0" smtClean="0"/>
              <a:t>Scissors </a:t>
            </a:r>
          </a:p>
          <a:p>
            <a:pPr lvl="0"/>
            <a:r>
              <a:rPr lang="en-US" dirty="0" smtClean="0"/>
              <a:t>Tape </a:t>
            </a:r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4" y="4038600"/>
            <a:ext cx="1752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828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52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Materials Price List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Wind-Turbine ($5.00/each)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Solar Battery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Panels ($10.00/each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Hydrogen Fuel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cell ($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12.00/each)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1 Farad 2.5V Capacitor ($3.00/each)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Alligator cable sets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($0.50/each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pair)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 Lego Car Chassis plus Lego parts kit (only one kit)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Lego to Alligator Cable Clip Connector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($0.10/each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Tape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($0.10/feet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Part 1:Test </a:t>
            </a:r>
            <a:r>
              <a:rPr lang="en-US" sz="2400" dirty="0"/>
              <a:t>the Power </a:t>
            </a:r>
            <a:r>
              <a:rPr lang="en-US" sz="2400" dirty="0" smtClean="0"/>
              <a:t>sources using music voltmeter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Solar panel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Wind-turbine</a:t>
            </a:r>
            <a:endParaRPr lang="en-US" sz="2000" dirty="0"/>
          </a:p>
          <a:p>
            <a:r>
              <a:rPr lang="en-US" sz="2400" dirty="0" smtClean="0"/>
              <a:t>Part 2: Test the power storage devices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Hydrogen fuel cell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Capacitor </a:t>
            </a:r>
            <a:endParaRPr lang="en-US" sz="2000" dirty="0"/>
          </a:p>
          <a:p>
            <a:r>
              <a:rPr lang="en-US" sz="2400" dirty="0" smtClean="0"/>
              <a:t>Part 3: Design a renewable energy car using the power sources and power storage devices of your choice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an inspiration for your design Good Luck!</a:t>
            </a:r>
            <a:endParaRPr lang="en-US" dirty="0"/>
          </a:p>
        </p:txBody>
      </p:sp>
      <p:pic>
        <p:nvPicPr>
          <p:cNvPr id="7170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0123"/>
            <a:ext cx="6934200" cy="357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34" y="6351094"/>
            <a:ext cx="2247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Individual Lab Reports</a:t>
            </a:r>
          </a:p>
          <a:p>
            <a:endParaRPr lang="en-US" sz="1200" dirty="0" smtClean="0"/>
          </a:p>
          <a:p>
            <a:r>
              <a:rPr lang="en-US" sz="2800" dirty="0" smtClean="0"/>
              <a:t>Title page</a:t>
            </a:r>
          </a:p>
          <a:p>
            <a:endParaRPr lang="en-US" sz="1200" dirty="0" smtClean="0"/>
          </a:p>
          <a:p>
            <a:r>
              <a:rPr lang="en-US" sz="2800" dirty="0" smtClean="0"/>
              <a:t>Discussion of topics in the manual</a:t>
            </a:r>
          </a:p>
          <a:p>
            <a:endParaRPr lang="en-US" sz="1200" dirty="0" smtClean="0"/>
          </a:p>
          <a:p>
            <a:r>
              <a:rPr lang="en-US" sz="2800" dirty="0" smtClean="0"/>
              <a:t>Include original data with instructor’s initials</a:t>
            </a:r>
          </a:p>
          <a:p>
            <a:endParaRPr lang="en-US" sz="1200" dirty="0" smtClean="0"/>
          </a:p>
          <a:p>
            <a:r>
              <a:rPr lang="en-US" sz="2800" dirty="0" smtClean="0"/>
              <a:t>Scan in lab notes (ask TA for assistance)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Team presentation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State rules of competition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Describe your design and its concepts</a:t>
            </a:r>
            <a:endParaRPr lang="en-US" sz="7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Include table of class results, cost and photo/video of design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How could your current design be improved?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Refer to “Creating PowerPoint Presentations” found on EG website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 smtClean="0"/>
              <a:t>Have all original data signed by TA</a:t>
            </a:r>
            <a:endParaRPr lang="en-US" sz="1200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Submit all work electronically</a:t>
            </a:r>
            <a:endParaRPr lang="en-US" sz="1200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Clean up workstations </a:t>
            </a:r>
          </a:p>
          <a:p>
            <a:pPr>
              <a:spcBef>
                <a:spcPct val="40000"/>
              </a:spcBef>
            </a:pPr>
            <a:r>
              <a:rPr lang="en-US" dirty="0" smtClean="0"/>
              <a:t>Return all materials to 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Eriksson</a:t>
            </a:r>
            <a:r>
              <a:rPr lang="en-US" sz="1200" dirty="0"/>
              <a:t>, J.. "Renewable energy vs. fossil fuel." </a:t>
            </a:r>
            <a:r>
              <a:rPr lang="en-US" sz="1200" i="1" dirty="0"/>
              <a:t>Renewable power news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2010. Web. 26 Jul 2012. &lt;http://www.renewablepowernews.com/archives/1413&gt;. </a:t>
            </a:r>
            <a:r>
              <a:rPr lang="en-US" sz="1200" baseline="30000" dirty="0" smtClean="0"/>
              <a:t>[1]</a:t>
            </a:r>
          </a:p>
          <a:p>
            <a:r>
              <a:rPr lang="en-US" sz="1200" dirty="0"/>
              <a:t>http://</a:t>
            </a:r>
            <a:r>
              <a:rPr lang="en-US" sz="1200" dirty="0" smtClean="0"/>
              <a:t>www.agc-flatglass.com/AGC-Flat-Glass/English/Other/News-Overview/News-Detail/page.aspx/1014?newsitem=1273</a:t>
            </a:r>
            <a:r>
              <a:rPr lang="en-US" sz="1200" baseline="30000" dirty="0" smtClean="0"/>
              <a:t>[2]</a:t>
            </a:r>
            <a:endParaRPr lang="en-US" sz="1200" baseline="30000" dirty="0"/>
          </a:p>
          <a:p>
            <a:r>
              <a:rPr lang="en-US" sz="1200" dirty="0" smtClean="0"/>
              <a:t>. </a:t>
            </a:r>
            <a:r>
              <a:rPr lang="en-US" sz="1200" i="1" dirty="0"/>
              <a:t>The structure of a modern wind turbine – an overview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</a:t>
            </a:r>
            <a:r>
              <a:rPr lang="en-US" sz="1200" dirty="0" err="1"/>
              <a:t>n.d.</a:t>
            </a:r>
            <a:r>
              <a:rPr lang="en-US" sz="1200" dirty="0"/>
              <a:t> Web. 26 Jul 2012. &lt;http://www.wwindea.org/technology/ch01/en/1_2.html&gt;. </a:t>
            </a:r>
            <a:r>
              <a:rPr lang="en-US" sz="1200" baseline="30000" dirty="0" smtClean="0"/>
              <a:t>[3]</a:t>
            </a:r>
          </a:p>
          <a:p>
            <a:r>
              <a:rPr lang="en-US" sz="1200" dirty="0" err="1" smtClean="0"/>
              <a:t>Reg</a:t>
            </a:r>
            <a:r>
              <a:rPr lang="en-US" sz="1200" dirty="0" smtClean="0"/>
              <a:t> </a:t>
            </a:r>
            <a:r>
              <a:rPr lang="en-US" sz="1200" dirty="0"/>
              <a:t>Tyler, . "Types of Fuel Cells." </a:t>
            </a:r>
            <a:r>
              <a:rPr lang="en-US" sz="1200" i="1" dirty="0"/>
              <a:t>Energy </a:t>
            </a:r>
            <a:r>
              <a:rPr lang="en-US" sz="1200" i="1" dirty="0" err="1"/>
              <a:t>efficeny</a:t>
            </a:r>
            <a:r>
              <a:rPr lang="en-US" sz="1200" i="1" dirty="0"/>
              <a:t> and renewable energy</a:t>
            </a:r>
            <a:r>
              <a:rPr lang="en-US" sz="1200" dirty="0"/>
              <a:t>. U.S. Department of Energy, 2011. Web. 24 Jul 2012. &lt;http://www1.eere.energy.gov/hydrogenandfuelcells/fuelcells/fc_types.html&gt;.  </a:t>
            </a:r>
            <a:r>
              <a:rPr lang="en-US" sz="1200" baseline="30000" dirty="0"/>
              <a:t>[4]</a:t>
            </a:r>
            <a:r>
              <a:rPr lang="en-US" sz="1200" dirty="0"/>
              <a:t> </a:t>
            </a:r>
            <a:endParaRPr lang="en-US" dirty="0" smtClean="0"/>
          </a:p>
          <a:p>
            <a:r>
              <a:rPr lang="en-US" sz="1200" dirty="0"/>
              <a:t>. </a:t>
            </a:r>
            <a:r>
              <a:rPr lang="en-US" sz="1200" i="1" dirty="0"/>
              <a:t>Rotational Equilibrium</a:t>
            </a:r>
            <a:r>
              <a:rPr lang="en-US" sz="1200" dirty="0"/>
              <a:t>. WWU, </a:t>
            </a:r>
            <a:r>
              <a:rPr lang="en-US" sz="1200" dirty="0" err="1"/>
              <a:t>n.d.</a:t>
            </a:r>
            <a:r>
              <a:rPr lang="en-US" sz="1200" dirty="0"/>
              <a:t> Web. 26 Jul 2012. &lt;http://faculty.wwu.edu/vawter/PhysicsNet/Topics/TopicsMainTemplate.html&gt;. </a:t>
            </a:r>
            <a:r>
              <a:rPr lang="en-US" sz="1200" baseline="30000" dirty="0" smtClean="0"/>
              <a:t>[5]</a:t>
            </a:r>
          </a:p>
          <a:p>
            <a:r>
              <a:rPr lang="en-US" sz="1200" dirty="0"/>
              <a:t>http://</a:t>
            </a:r>
            <a:r>
              <a:rPr lang="en-US" sz="1200" dirty="0" smtClean="0"/>
              <a:t>www.horizonfuelcell.com/files/Education_Series_PDF.pdf</a:t>
            </a:r>
            <a:r>
              <a:rPr lang="en-US" sz="1200" baseline="30000" dirty="0" smtClean="0"/>
              <a:t>[6]</a:t>
            </a:r>
            <a:endParaRPr lang="en-US" sz="1200" baseline="300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71014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Experimental Objective</a:t>
            </a:r>
          </a:p>
          <a:p>
            <a:r>
              <a:rPr lang="en-US" dirty="0" smtClean="0">
                <a:cs typeface="Tahoma" pitchFamily="34" charset="0"/>
              </a:rPr>
              <a:t>Background Information</a:t>
            </a:r>
          </a:p>
          <a:p>
            <a:r>
              <a:rPr lang="en-US" dirty="0" smtClean="0">
                <a:cs typeface="Tahoma" pitchFamily="34" charset="0"/>
              </a:rPr>
              <a:t>Materials</a:t>
            </a:r>
          </a:p>
          <a:p>
            <a:r>
              <a:rPr lang="en-US" dirty="0" smtClean="0">
                <a:cs typeface="Tahoma" pitchFamily="34" charset="0"/>
              </a:rPr>
              <a:t>Procedure</a:t>
            </a:r>
          </a:p>
          <a:p>
            <a:r>
              <a:rPr lang="en-US" dirty="0" smtClean="0">
                <a:cs typeface="Tahoma" pitchFamily="34" charset="0"/>
              </a:rPr>
              <a:t>Assignment</a:t>
            </a:r>
          </a:p>
          <a:p>
            <a:r>
              <a:rPr lang="en-US" dirty="0" smtClean="0">
                <a:cs typeface="Tahoma" pitchFamily="34" charset="0"/>
              </a:rPr>
              <a:t>Conclusion</a:t>
            </a:r>
            <a:endParaRPr 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1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the capabilities of solar panels and wind turbines</a:t>
            </a:r>
          </a:p>
          <a:p>
            <a:r>
              <a:rPr lang="en-US" dirty="0" smtClean="0"/>
              <a:t>Test the capabilities of the hydrogen fuel cells and capacitors</a:t>
            </a:r>
          </a:p>
          <a:p>
            <a:r>
              <a:rPr lang="en-US" dirty="0" smtClean="0"/>
              <a:t>Design a renewable energy car to compete against the other groups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308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Solar panels</a:t>
            </a:r>
          </a:p>
          <a:p>
            <a:r>
              <a:rPr lang="en-US" dirty="0" smtClean="0"/>
              <a:t>Wind-turbine technology</a:t>
            </a:r>
          </a:p>
          <a:p>
            <a:r>
              <a:rPr lang="en-US" dirty="0" smtClean="0"/>
              <a:t>Hydrogen </a:t>
            </a:r>
            <a:r>
              <a:rPr lang="en-US" dirty="0"/>
              <a:t>f</a:t>
            </a:r>
            <a:r>
              <a:rPr lang="en-US" dirty="0" smtClean="0"/>
              <a:t>uel cells</a:t>
            </a:r>
          </a:p>
          <a:p>
            <a:r>
              <a:rPr lang="en-US" dirty="0" smtClean="0"/>
              <a:t>Electronic Components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31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Harnessed from nature resources </a:t>
            </a:r>
          </a:p>
          <a:p>
            <a:r>
              <a:rPr lang="en-US" sz="2400" dirty="0" smtClean="0"/>
              <a:t>Clean energy sources</a:t>
            </a:r>
          </a:p>
          <a:p>
            <a:r>
              <a:rPr lang="en-US" sz="2400" dirty="0" smtClean="0"/>
              <a:t>Sources for energy are abundant in supply</a:t>
            </a:r>
            <a:r>
              <a:rPr lang="en-US" sz="2400" baseline="30000" dirty="0" smtClean="0"/>
              <a:t>[1]</a:t>
            </a:r>
            <a:endParaRPr lang="en-US" sz="2400" baseline="30000" dirty="0"/>
          </a:p>
        </p:txBody>
      </p:sp>
      <p:pic>
        <p:nvPicPr>
          <p:cNvPr id="307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71825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899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Made from silicon or copper indium gallium (di)</a:t>
            </a:r>
            <a:r>
              <a:rPr lang="en-US" sz="2400" dirty="0" err="1" smtClean="0"/>
              <a:t>selenide</a:t>
            </a:r>
            <a:r>
              <a:rPr lang="en-US" sz="2400" dirty="0" smtClean="0"/>
              <a:t> (CIGS)</a:t>
            </a:r>
          </a:p>
          <a:p>
            <a:r>
              <a:rPr lang="en-US" sz="2400" dirty="0" smtClean="0"/>
              <a:t>Converts Sunlight to electrical current</a:t>
            </a:r>
          </a:p>
          <a:p>
            <a:r>
              <a:rPr lang="en-US" sz="2400" dirty="0" smtClean="0"/>
              <a:t>Absorbed sunlight excites electrons to allow freedom of motion (generates an electric current)</a:t>
            </a:r>
            <a:r>
              <a:rPr lang="en-US" sz="2400" baseline="30000" dirty="0" smtClean="0"/>
              <a:t>[2]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240436" cy="305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899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Wind-turbine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pressure difference generated by the wind to spin the turbine blades</a:t>
            </a:r>
          </a:p>
          <a:p>
            <a:r>
              <a:rPr lang="en-US" sz="2400" dirty="0" smtClean="0"/>
              <a:t>Converts mechanical energy into electrical energy</a:t>
            </a:r>
          </a:p>
          <a:p>
            <a:r>
              <a:rPr lang="en-US" sz="2400" dirty="0" smtClean="0"/>
              <a:t>The wind vane (10) is use to determine the direction the wind-turbine will face</a:t>
            </a:r>
            <a:r>
              <a:rPr lang="en-US" sz="2400" baseline="30000" dirty="0" smtClean="0"/>
              <a:t>[3]</a:t>
            </a:r>
            <a:endParaRPr lang="en-US" sz="2400" baseline="30000" dirty="0"/>
          </a:p>
        </p:txBody>
      </p:sp>
      <p:pic>
        <p:nvPicPr>
          <p:cNvPr id="1026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979484" cy="2836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899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Fuel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Stores chemical energy and converts it into electrical energy</a:t>
            </a:r>
          </a:p>
          <a:p>
            <a:r>
              <a:rPr lang="en-US" sz="2400" dirty="0" smtClean="0"/>
              <a:t>Types of fuels used includes (but not limited to) hydrogen, methane, and gasoline</a:t>
            </a:r>
          </a:p>
          <a:p>
            <a:r>
              <a:rPr lang="en-US" sz="2400" dirty="0" smtClean="0"/>
              <a:t>Reversible fuel cells can separate water into hydrogen and oxygen, then use it to generate electrical energy </a:t>
            </a:r>
            <a:r>
              <a:rPr lang="en-US" sz="2400" baseline="30000" dirty="0" smtClean="0"/>
              <a:t>[4]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3996225"/>
            <a:ext cx="2366963" cy="26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capacitor is an electrical device used to store charge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apacitors can be connected in parallel (increases charge stored) and in series (increases voltage stored)</a:t>
            </a:r>
            <a:r>
              <a:rPr lang="en-US" sz="2400" baseline="30000" dirty="0" smtClean="0"/>
              <a:t>[5] </a:t>
            </a:r>
          </a:p>
          <a:p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1934"/>
            <a:ext cx="4029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9009"/>
            <a:ext cx="4267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 NYU-Poly PowerPoint Theme">
  <a:themeElements>
    <a:clrScheme name="EG1003">
      <a:dk1>
        <a:srgbClr val="522E91"/>
      </a:dk1>
      <a:lt1>
        <a:sysClr val="window" lastClr="FFFFFF"/>
      </a:lt1>
      <a:dk2>
        <a:srgbClr val="231F20"/>
      </a:dk2>
      <a:lt2>
        <a:srgbClr val="A7A9AC"/>
      </a:lt2>
      <a:accent1>
        <a:srgbClr val="7BC14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10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 NYU-Poly PowerPoint Theme</Template>
  <TotalTime>244</TotalTime>
  <Words>708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EG NYU-Poly PowerPoint Theme</vt:lpstr>
      <vt:lpstr>Renewable Energy Lab</vt:lpstr>
      <vt:lpstr>Overview</vt:lpstr>
      <vt:lpstr>Experimental Object</vt:lpstr>
      <vt:lpstr>Background Information</vt:lpstr>
      <vt:lpstr>Renewable Energy </vt:lpstr>
      <vt:lpstr>Solar Panels</vt:lpstr>
      <vt:lpstr>Wind-turbine technology</vt:lpstr>
      <vt:lpstr>Hydrogen Fuel Cells</vt:lpstr>
      <vt:lpstr>Electronic Components</vt:lpstr>
      <vt:lpstr>Competition Rules</vt:lpstr>
      <vt:lpstr>Materials</vt:lpstr>
      <vt:lpstr>Materials Price List</vt:lpstr>
      <vt:lpstr>Procedure</vt:lpstr>
      <vt:lpstr>Procedure</vt:lpstr>
      <vt:lpstr>Assignment: Report</vt:lpstr>
      <vt:lpstr>Assignment: Presentation</vt:lpstr>
      <vt:lpstr>Closing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Aliaksandr</dc:creator>
  <cp:lastModifiedBy>Tingyu</cp:lastModifiedBy>
  <cp:revision>17</cp:revision>
  <dcterms:created xsi:type="dcterms:W3CDTF">2012-07-24T14:29:10Z</dcterms:created>
  <dcterms:modified xsi:type="dcterms:W3CDTF">2012-07-27T03:14:25Z</dcterms:modified>
</cp:coreProperties>
</file>