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7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5" r:id="rId12"/>
    <p:sldId id="266" r:id="rId13"/>
    <p:sldId id="267" r:id="rId14"/>
    <p:sldId id="269" r:id="rId15"/>
    <p:sldId id="273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-9144" y="0"/>
            <a:ext cx="9153144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227753" y="2043258"/>
            <a:ext cx="3637261" cy="2415052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>
              <a:spcBef>
                <a:spcPts val="0"/>
              </a:spcBef>
              <a:defRPr sz="3000" b="1" i="0">
                <a:solidFill>
                  <a:schemeClr val="bg1"/>
                </a:solidFill>
                <a:latin typeface="Arial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7013" y="4958531"/>
            <a:ext cx="1783159" cy="482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defRPr sz="100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048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9153525" cy="6877051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15325" y="38946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800" smtClean="0"/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Placeholder 2"/>
          <p:cNvSpPr>
            <a:spLocks noGrp="1"/>
          </p:cNvSpPr>
          <p:nvPr>
            <p:ph idx="11"/>
          </p:nvPr>
        </p:nvSpPr>
        <p:spPr>
          <a:xfrm>
            <a:off x="0" y="0"/>
            <a:ext cx="4480560" cy="687543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997268" y="2111809"/>
            <a:ext cx="3737844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30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0" indent="0">
              <a:spcBef>
                <a:spcPts val="0"/>
              </a:spcBef>
              <a:buNone/>
              <a:defRPr baseline="0"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0321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3810941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1"/>
          </p:nvPr>
        </p:nvSpPr>
        <p:spPr>
          <a:xfrm>
            <a:off x="4672577" y="950131"/>
            <a:ext cx="4480560" cy="59078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ctr">
              <a:defRPr sz="30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870E94A-1B05-4FB3-A872-9D9A28493D60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3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01793" y="2111809"/>
            <a:ext cx="8315553" cy="4174691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spcBef>
                <a:spcPts val="0"/>
              </a:spcBef>
              <a:defRPr sz="2000" b="1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76712" y="305319"/>
            <a:ext cx="2740741" cy="353484"/>
          </a:xfrm>
          <a:prstGeom prst="rect">
            <a:avLst/>
          </a:prstGeom>
        </p:spPr>
        <p:txBody>
          <a:bodyPr vert="horz" lIns="0" tIns="0" rIns="0" bIns="0"/>
          <a:lstStyle>
            <a:lvl1pPr marL="0" algn="r">
              <a:spcBef>
                <a:spcPts val="0"/>
              </a:spcBef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870E94A-1B05-4FB3-A872-9D9A28493D60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4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E94A-1B05-4FB3-A872-9D9A28493D60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42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nyu_whi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13267"/>
            <a:ext cx="673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0"/>
            <a:ext cx="9153525" cy="950384"/>
          </a:xfrm>
          <a:prstGeom prst="rect">
            <a:avLst/>
          </a:prstGeom>
          <a:solidFill>
            <a:srgbClr val="5706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6891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7870E94A-1B05-4FB3-A872-9D9A28493D60}" type="datetimeFigureOut">
              <a:rPr lang="en-US" smtClean="0"/>
              <a:pPr/>
              <a:t>7/3/2014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fld id="{6F50858B-B677-4B10-8F9A-15A85630FB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86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085850" indent="-1714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114550" indent="-285750" algn="l" defTabSz="457200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6858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EG1003: Introduction to Engineering and Design</a:t>
            </a:r>
            <a:endParaRPr lang="en-US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135328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000066"/>
                </a:solidFill>
              </a:rPr>
              <a:t>Renewable Energy Lab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1026" name="Picture 2" descr="https://manual.eg.poly.edu/images/0/08/Lab_renewener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82747"/>
            <a:ext cx="3229643" cy="403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4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Competition Rules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Power storage devices must be contained in the car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The only power sources allowed are the wind-turbine and solar panel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The renewable energy car may not be pushed or launched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The renewable energy car should not be touched after it has started to move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600" dirty="0" smtClean="0">
                <a:solidFill>
                  <a:srgbClr val="000066"/>
                </a:solidFill>
              </a:rPr>
              <a:t>The car will run for up to two minutes or until the car comes to a stop </a:t>
            </a:r>
          </a:p>
          <a:p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Materials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Horizon Wind-Turbine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Solar Battery Panels</a:t>
            </a:r>
            <a:endParaRPr lang="en-US" b="1" dirty="0" smtClean="0">
              <a:solidFill>
                <a:srgbClr val="000066"/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Adjustable Table fan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Heat Lamp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DMM (Digital Multi-meter)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Music Voltmeter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2V DC Motor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Horizon Hydrogen Fuel cell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1 Farad 2.5V Capacitor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Mini Electric propeller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LED (Light Emitting Diode)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Alligator cable sets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Standard Lego Car Chassis plus Lego parts kit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Lego to Alligator Cable Clip Connector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Scissors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Tape </a:t>
            </a:r>
          </a:p>
          <a:p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4" y="4038600"/>
            <a:ext cx="17526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43200"/>
            <a:ext cx="18288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19526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Materials Price List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Horizon Wind-Turbine ($5.00/each)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Solar Battery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Panels ($10.00/each</a:t>
            </a: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Horizon Hydrogen Fuel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cell ($</a:t>
            </a: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12.00/each)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1 Farad 2.5V Capacitor ($3.00/each)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Alligator cable sets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($0.50/each </a:t>
            </a: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pair)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Standard Lego Car Chassis plus Lego parts kit (only one kit)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Lego to Alligator Cable Clip Connector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($0.10/each</a:t>
            </a: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Tape </a:t>
            </a:r>
            <a:r>
              <a:rPr lang="en-US" sz="24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($0.10/feet</a:t>
            </a:r>
            <a:r>
              <a:rPr lang="en-US" sz="24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Part 1:Test </a:t>
            </a:r>
            <a:r>
              <a:rPr lang="en-US" sz="2800" dirty="0">
                <a:solidFill>
                  <a:srgbClr val="000066"/>
                </a:solidFill>
              </a:rPr>
              <a:t>the Power </a:t>
            </a:r>
            <a:r>
              <a:rPr lang="en-US" sz="2800" dirty="0" smtClean="0">
                <a:solidFill>
                  <a:srgbClr val="000066"/>
                </a:solidFill>
              </a:rPr>
              <a:t>sources using music voltmeter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Solar panel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Wind-turbine</a:t>
            </a: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Part 2: Test the power storage devices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Hydrogen fuel cell </a:t>
            </a:r>
          </a:p>
          <a:p>
            <a:pPr marL="914400" lvl="1" indent="-5143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Capacitor </a:t>
            </a:r>
            <a:endParaRPr lang="en-US" sz="28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Part 3: Design a renewable energy car using the power sources and power storage devices of your choice</a:t>
            </a: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Procedure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 smtClean="0">
                <a:solidFill>
                  <a:srgbClr val="000066"/>
                </a:solidFill>
              </a:rPr>
              <a:t>Here is an inspiration for your design!</a:t>
            </a:r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7170" name="Picture 2" descr="http://www.coolerearth.us/product_images/52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70123"/>
            <a:ext cx="6934200" cy="357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034" y="6351094"/>
            <a:ext cx="22479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Assignment: Report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Individual Lab Reports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Title page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Discussion of topics in the </a:t>
            </a:r>
            <a:r>
              <a:rPr lang="en-US" dirty="0" smtClean="0">
                <a:solidFill>
                  <a:srgbClr val="000066"/>
                </a:solidFill>
              </a:rPr>
              <a:t>manual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Include a picture of your vehicle </a:t>
            </a:r>
            <a:endParaRPr lang="en-US" dirty="0" smtClean="0">
              <a:solidFill>
                <a:srgbClr val="000066"/>
              </a:solidFill>
            </a:endParaRPr>
          </a:p>
          <a:p>
            <a:pPr marL="0" indent="0"/>
            <a:endParaRPr lang="en-US" dirty="0" smtClean="0">
              <a:solidFill>
                <a:srgbClr val="000066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Scan in lab notes (ask TA for assistance)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TA must initial that table and graph were completed</a:t>
            </a:r>
          </a:p>
          <a:p>
            <a:pPr lvl="1"/>
            <a:endParaRPr lang="en-US" sz="12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Assignment: Presentation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Team presentation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State rules of competition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Describe your design and its concepts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Include table of class results, cost and photo/video of design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How could your current design be improved?</a:t>
            </a:r>
          </a:p>
          <a:p>
            <a:pPr>
              <a:lnSpc>
                <a:spcPct val="80000"/>
              </a:lnSpc>
              <a:spcBef>
                <a:spcPct val="70000"/>
              </a:spcBef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66"/>
                </a:solidFill>
              </a:rPr>
              <a:t>Refer to “Creating PowerPoint Presentations” found on EG website</a:t>
            </a:r>
          </a:p>
          <a:p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Closing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Have all original data signed by TA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Submit all work electronically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Clean up workstations 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rgbClr val="000066"/>
                </a:solidFill>
              </a:rPr>
              <a:t>Return all materials to TA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Works Cited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66"/>
                </a:solidFill>
              </a:rPr>
              <a:t>Eriksson</a:t>
            </a:r>
            <a:r>
              <a:rPr lang="en-US" sz="1400" dirty="0">
                <a:solidFill>
                  <a:srgbClr val="000066"/>
                </a:solidFill>
              </a:rPr>
              <a:t>, J.. "Renewable energy vs. fossil fuel." </a:t>
            </a:r>
            <a:r>
              <a:rPr lang="en-US" sz="1400" i="1" dirty="0">
                <a:solidFill>
                  <a:srgbClr val="000066"/>
                </a:solidFill>
              </a:rPr>
              <a:t>Renewable power news</a:t>
            </a:r>
            <a:r>
              <a:rPr lang="en-US" sz="1400" dirty="0">
                <a:solidFill>
                  <a:srgbClr val="000066"/>
                </a:solidFill>
              </a:rPr>
              <a:t>. </a:t>
            </a:r>
            <a:r>
              <a:rPr lang="en-US" sz="1400" dirty="0" err="1">
                <a:solidFill>
                  <a:srgbClr val="000066"/>
                </a:solidFill>
              </a:rPr>
              <a:t>N.p</a:t>
            </a:r>
            <a:r>
              <a:rPr lang="en-US" sz="1400" dirty="0">
                <a:solidFill>
                  <a:srgbClr val="000066"/>
                </a:solidFill>
              </a:rPr>
              <a:t>., 2010. Web. 26 Jul 2012. &lt;http://www.renewablepowernews.com/archives/1413&gt;. </a:t>
            </a:r>
            <a:r>
              <a:rPr lang="en-US" sz="1400" baseline="30000" dirty="0" smtClean="0">
                <a:solidFill>
                  <a:srgbClr val="000066"/>
                </a:solidFill>
              </a:rPr>
              <a:t>[1]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66"/>
                </a:solidFill>
              </a:rPr>
              <a:t>http://</a:t>
            </a:r>
            <a:r>
              <a:rPr lang="en-US" sz="1400" dirty="0" smtClean="0">
                <a:solidFill>
                  <a:srgbClr val="000066"/>
                </a:solidFill>
              </a:rPr>
              <a:t>www.agc-flatglass.com/AGC-Flat-Glass/English/Other/News-Overview/News-Detail/page.aspx/1014?newsitem=1273</a:t>
            </a:r>
            <a:r>
              <a:rPr lang="en-US" sz="1400" baseline="30000" dirty="0" smtClean="0">
                <a:solidFill>
                  <a:srgbClr val="000066"/>
                </a:solidFill>
              </a:rPr>
              <a:t>[2]</a:t>
            </a:r>
            <a:endParaRPr lang="en-US" sz="1400" baseline="30000" dirty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000066"/>
                </a:solidFill>
              </a:rPr>
              <a:t>. </a:t>
            </a:r>
            <a:r>
              <a:rPr lang="en-US" sz="1400" i="1" dirty="0">
                <a:solidFill>
                  <a:srgbClr val="000066"/>
                </a:solidFill>
              </a:rPr>
              <a:t>The structure of a modern wind turbine – an overview</a:t>
            </a:r>
            <a:r>
              <a:rPr lang="en-US" sz="1400" dirty="0">
                <a:solidFill>
                  <a:srgbClr val="000066"/>
                </a:solidFill>
              </a:rPr>
              <a:t>. </a:t>
            </a:r>
            <a:r>
              <a:rPr lang="en-US" sz="1400" dirty="0" err="1">
                <a:solidFill>
                  <a:srgbClr val="000066"/>
                </a:solidFill>
              </a:rPr>
              <a:t>N.p</a:t>
            </a:r>
            <a:r>
              <a:rPr lang="en-US" sz="1400" dirty="0">
                <a:solidFill>
                  <a:srgbClr val="000066"/>
                </a:solidFill>
              </a:rPr>
              <a:t>., </a:t>
            </a:r>
            <a:r>
              <a:rPr lang="en-US" sz="1400" dirty="0" err="1">
                <a:solidFill>
                  <a:srgbClr val="000066"/>
                </a:solidFill>
              </a:rPr>
              <a:t>n.d.</a:t>
            </a:r>
            <a:r>
              <a:rPr lang="en-US" sz="1400" dirty="0">
                <a:solidFill>
                  <a:srgbClr val="000066"/>
                </a:solidFill>
              </a:rPr>
              <a:t> Web. 26 Jul 2012. &lt;http://www.wwindea.org/technology/ch01/en/1_2.html&gt;. </a:t>
            </a:r>
            <a:r>
              <a:rPr lang="en-US" sz="1400" baseline="30000" dirty="0" smtClean="0">
                <a:solidFill>
                  <a:srgbClr val="000066"/>
                </a:solidFill>
              </a:rPr>
              <a:t>[3]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err="1" smtClean="0">
                <a:solidFill>
                  <a:srgbClr val="000066"/>
                </a:solidFill>
              </a:rPr>
              <a:t>Reg</a:t>
            </a:r>
            <a:r>
              <a:rPr lang="en-US" sz="1400" dirty="0" smtClean="0">
                <a:solidFill>
                  <a:srgbClr val="000066"/>
                </a:solidFill>
              </a:rPr>
              <a:t> </a:t>
            </a:r>
            <a:r>
              <a:rPr lang="en-US" sz="1400" dirty="0">
                <a:solidFill>
                  <a:srgbClr val="000066"/>
                </a:solidFill>
              </a:rPr>
              <a:t>Tyler, . "Types of Fuel Cells." </a:t>
            </a:r>
            <a:r>
              <a:rPr lang="en-US" sz="1400" i="1" dirty="0">
                <a:solidFill>
                  <a:srgbClr val="000066"/>
                </a:solidFill>
              </a:rPr>
              <a:t>Energy </a:t>
            </a:r>
            <a:r>
              <a:rPr lang="en-US" sz="1400" i="1" dirty="0" err="1">
                <a:solidFill>
                  <a:srgbClr val="000066"/>
                </a:solidFill>
              </a:rPr>
              <a:t>efficeny</a:t>
            </a:r>
            <a:r>
              <a:rPr lang="en-US" sz="1400" i="1" dirty="0">
                <a:solidFill>
                  <a:srgbClr val="000066"/>
                </a:solidFill>
              </a:rPr>
              <a:t> and renewable energy</a:t>
            </a:r>
            <a:r>
              <a:rPr lang="en-US" sz="1400" dirty="0">
                <a:solidFill>
                  <a:srgbClr val="000066"/>
                </a:solidFill>
              </a:rPr>
              <a:t>. U.S. Department of Energy, 2011. Web. 24 Jul 2012. &lt;http://www1.eere.energy.gov/hydrogenandfuelcells/fuelcells/fc_types.html&gt;.  </a:t>
            </a:r>
            <a:r>
              <a:rPr lang="en-US" sz="1400" baseline="30000" dirty="0">
                <a:solidFill>
                  <a:srgbClr val="000066"/>
                </a:solidFill>
              </a:rPr>
              <a:t>[4]</a:t>
            </a:r>
            <a:r>
              <a:rPr lang="en-US" sz="1400" dirty="0">
                <a:solidFill>
                  <a:srgbClr val="000066"/>
                </a:solidFill>
              </a:rPr>
              <a:t> </a:t>
            </a:r>
            <a:endParaRPr lang="en-US" sz="2800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66"/>
                </a:solidFill>
              </a:rPr>
              <a:t>. </a:t>
            </a:r>
            <a:r>
              <a:rPr lang="en-US" sz="1400" i="1" dirty="0">
                <a:solidFill>
                  <a:srgbClr val="000066"/>
                </a:solidFill>
              </a:rPr>
              <a:t>Rotational Equilibrium</a:t>
            </a:r>
            <a:r>
              <a:rPr lang="en-US" sz="1400" dirty="0">
                <a:solidFill>
                  <a:srgbClr val="000066"/>
                </a:solidFill>
              </a:rPr>
              <a:t>. WWU, </a:t>
            </a:r>
            <a:r>
              <a:rPr lang="en-US" sz="1400" dirty="0" err="1">
                <a:solidFill>
                  <a:srgbClr val="000066"/>
                </a:solidFill>
              </a:rPr>
              <a:t>n.d.</a:t>
            </a:r>
            <a:r>
              <a:rPr lang="en-US" sz="1400" dirty="0">
                <a:solidFill>
                  <a:srgbClr val="000066"/>
                </a:solidFill>
              </a:rPr>
              <a:t> Web. 26 Jul 2012. &lt;http://faculty.wwu.edu/vawter/PhysicsNet/Topics/TopicsMainTemplate.html&gt;. </a:t>
            </a:r>
            <a:r>
              <a:rPr lang="en-US" sz="1400" baseline="30000" dirty="0" smtClean="0">
                <a:solidFill>
                  <a:srgbClr val="000066"/>
                </a:solidFill>
              </a:rPr>
              <a:t>[5]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000066"/>
                </a:solidFill>
              </a:rPr>
              <a:t>http://</a:t>
            </a:r>
            <a:r>
              <a:rPr lang="en-US" sz="1400" dirty="0" smtClean="0">
                <a:solidFill>
                  <a:srgbClr val="000066"/>
                </a:solidFill>
              </a:rPr>
              <a:t>www.horizonfuelcell.com/files/Education_Series_PDF.pdf</a:t>
            </a:r>
            <a:r>
              <a:rPr lang="en-US" sz="1400" baseline="30000" dirty="0" smtClean="0">
                <a:solidFill>
                  <a:srgbClr val="000066"/>
                </a:solidFill>
              </a:rPr>
              <a:t>[6]</a:t>
            </a:r>
            <a:endParaRPr lang="en-US" sz="1400" baseline="30000" dirty="0">
              <a:solidFill>
                <a:srgbClr val="000066"/>
              </a:solidFill>
            </a:endParaRPr>
          </a:p>
          <a:p>
            <a:endParaRPr lang="en-US" sz="1200" dirty="0"/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48339"/>
            <a:ext cx="4114800" cy="55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ahoma" pitchFamily="34" charset="0"/>
              </a:rPr>
              <a:t>Overview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Experimental Objective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Background Information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Materials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Procedure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Assignment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  <a:cs typeface="Tahoma" pitchFamily="34" charset="0"/>
              </a:rPr>
              <a:t>Conclusion</a:t>
            </a:r>
            <a:endParaRPr lang="en-US" sz="2800" dirty="0">
              <a:solidFill>
                <a:srgbClr val="000066"/>
              </a:solidFill>
              <a:cs typeface="Tahoma" pitchFamily="34" charset="0"/>
            </a:endParaRPr>
          </a:p>
        </p:txBody>
      </p:sp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6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Experimental Objective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Test the capabilities of solar panels and wind turbines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Test the capabilities of the hydrogen fuel cells and capacitors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Design a renewable energy car to compete against the other groups</a:t>
            </a:r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0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Background Information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Renewable Energy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Solar panels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Wind-turbine 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Hydrogen </a:t>
            </a:r>
            <a:r>
              <a:rPr lang="en-US" sz="2800" dirty="0">
                <a:solidFill>
                  <a:srgbClr val="000066"/>
                </a:solidFill>
              </a:rPr>
              <a:t>f</a:t>
            </a:r>
            <a:r>
              <a:rPr lang="en-US" sz="2800" dirty="0" smtClean="0">
                <a:solidFill>
                  <a:srgbClr val="000066"/>
                </a:solidFill>
              </a:rPr>
              <a:t>uel cells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rgbClr val="000066"/>
                </a:solidFill>
              </a:rPr>
              <a:t>Electronic Components</a:t>
            </a:r>
            <a:endParaRPr lang="en-US" sz="2800" dirty="0">
              <a:solidFill>
                <a:srgbClr val="000066"/>
              </a:solidFill>
            </a:endParaRPr>
          </a:p>
        </p:txBody>
      </p:sp>
      <p:pic>
        <p:nvPicPr>
          <p:cNvPr id="5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3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Renewable Energy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Harnessed from nature resources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Clean energy 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Sources for energy are abundant in supply</a:t>
            </a:r>
            <a:r>
              <a:rPr lang="en-US" sz="2400" baseline="30000" dirty="0" smtClean="0">
                <a:solidFill>
                  <a:srgbClr val="000066"/>
                </a:solidFill>
              </a:rPr>
              <a:t>[1]</a:t>
            </a:r>
            <a:endParaRPr lang="en-US" sz="2400" baseline="30000" dirty="0">
              <a:solidFill>
                <a:srgbClr val="000066"/>
              </a:solidFill>
            </a:endParaRPr>
          </a:p>
        </p:txBody>
      </p:sp>
      <p:pic>
        <p:nvPicPr>
          <p:cNvPr id="3074" name="Picture 2" descr="http://www.renewablepowernews.com/wp-content/uploads/re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0"/>
            <a:ext cx="317182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ngineering.nyu.edu/sites/polyproto.poly.edu/files/engineering_long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019801"/>
            <a:ext cx="4325686" cy="5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018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Solar Panels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Made from silicon or copper indium gallium (di)</a:t>
            </a:r>
            <a:r>
              <a:rPr lang="en-US" sz="2400" dirty="0" err="1" smtClean="0">
                <a:solidFill>
                  <a:srgbClr val="000066"/>
                </a:solidFill>
              </a:rPr>
              <a:t>selenide</a:t>
            </a:r>
            <a:r>
              <a:rPr lang="en-US" sz="2400" dirty="0" smtClean="0">
                <a:solidFill>
                  <a:srgbClr val="000066"/>
                </a:solidFill>
              </a:rPr>
              <a:t> (CIGS)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Converts Sunlight to electrical current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Absorbed sunlight excites electrons to allow freedom of motion (generates an electric current)</a:t>
            </a:r>
            <a:r>
              <a:rPr lang="en-US" sz="2400" baseline="30000" dirty="0" smtClean="0">
                <a:solidFill>
                  <a:srgbClr val="000066"/>
                </a:solidFill>
              </a:rPr>
              <a:t>[2]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 descr="http://www.agc-flatglass.com/01/MyImages/Solar_news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657600"/>
            <a:ext cx="4240436" cy="305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33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Wind-turbine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Use pressure difference generated by the wind to spin the turbine blades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Converts mechanical energy into electrical energy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The wind vane (10) is use to determine the direction the wind-turbine will face</a:t>
            </a:r>
            <a:r>
              <a:rPr lang="en-US" sz="2400" baseline="30000" dirty="0" smtClean="0">
                <a:solidFill>
                  <a:srgbClr val="000066"/>
                </a:solidFill>
              </a:rPr>
              <a:t>[3]</a:t>
            </a:r>
            <a:endParaRPr lang="en-US" sz="2400" baseline="30000" dirty="0">
              <a:solidFill>
                <a:srgbClr val="000066"/>
              </a:solidFill>
            </a:endParaRPr>
          </a:p>
        </p:txBody>
      </p:sp>
      <p:pic>
        <p:nvPicPr>
          <p:cNvPr id="1026" name="Picture 2" descr="http://www.freeelectricpower.net/wp-content/plugins/RSSPoster_PRO/cache/4ff4f_wind-turbi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2979484" cy="28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60" y="6067311"/>
            <a:ext cx="1713040" cy="5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2357"/>
            <a:ext cx="5334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99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Hydrogen Fuel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Stores chemical energy and converts it into electrical energy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Types of fuels used includes (but not limited to) hydrogen, methane, and gasoline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rgbClr val="000066"/>
                </a:solidFill>
              </a:rPr>
              <a:t>Reversible fuel cells can separate water into hydrogen and oxygen, then use it to generate electrical energy </a:t>
            </a:r>
            <a:r>
              <a:rPr lang="en-US" sz="2400" baseline="30000" dirty="0" smtClean="0">
                <a:solidFill>
                  <a:srgbClr val="000066"/>
                </a:solidFill>
              </a:rPr>
              <a:t>[4]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837" y="3996225"/>
            <a:ext cx="2366963" cy="266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Electronic Components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66"/>
                </a:solidFill>
              </a:rPr>
              <a:t>A capacitor is an electrical device used to store charge </a:t>
            </a:r>
            <a:endParaRPr lang="en-US" sz="2400" dirty="0" smtClean="0">
              <a:solidFill>
                <a:srgbClr val="000066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66"/>
                </a:solidFill>
              </a:rPr>
              <a:t>C</a:t>
            </a:r>
            <a:r>
              <a:rPr lang="en-US" sz="2400" dirty="0" smtClean="0">
                <a:solidFill>
                  <a:srgbClr val="000066"/>
                </a:solidFill>
              </a:rPr>
              <a:t>apacitors can be connected in parallel (increases charge stored) and in series (increases voltage stored)</a:t>
            </a:r>
            <a:r>
              <a:rPr lang="en-US" sz="2400" baseline="30000" dirty="0" smtClean="0">
                <a:solidFill>
                  <a:srgbClr val="000066"/>
                </a:solidFill>
              </a:rPr>
              <a:t>[5] </a:t>
            </a:r>
          </a:p>
          <a:p>
            <a:endParaRPr lang="en-US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51934"/>
            <a:ext cx="4029075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09009"/>
            <a:ext cx="426720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60" y="6067311"/>
            <a:ext cx="1713040" cy="523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U Schools Maste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260</TotalTime>
  <Words>708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NYU Schools Master Template</vt:lpstr>
      <vt:lpstr>EG1003: Introduction to Engineering and Design</vt:lpstr>
      <vt:lpstr>Overview</vt:lpstr>
      <vt:lpstr>Experimental Objective</vt:lpstr>
      <vt:lpstr>Background Information</vt:lpstr>
      <vt:lpstr>Renewable Energy </vt:lpstr>
      <vt:lpstr>Solar Panels</vt:lpstr>
      <vt:lpstr>Wind-turbine technology</vt:lpstr>
      <vt:lpstr>Hydrogen Fuel Cells</vt:lpstr>
      <vt:lpstr>Electronic Components</vt:lpstr>
      <vt:lpstr>Competition Rules</vt:lpstr>
      <vt:lpstr>Materials</vt:lpstr>
      <vt:lpstr>Materials Price List</vt:lpstr>
      <vt:lpstr>Procedure</vt:lpstr>
      <vt:lpstr>Procedure</vt:lpstr>
      <vt:lpstr>Assignment: Report</vt:lpstr>
      <vt:lpstr>Assignment: Presentation</vt:lpstr>
      <vt:lpstr>Closing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Renewable Energy Lab</dc:title>
  <dc:creator>Aliaksandr</dc:creator>
  <cp:lastModifiedBy>EG</cp:lastModifiedBy>
  <cp:revision>23</cp:revision>
  <dcterms:created xsi:type="dcterms:W3CDTF">2012-07-24T14:29:10Z</dcterms:created>
  <dcterms:modified xsi:type="dcterms:W3CDTF">2014-07-03T15:13:20Z</dcterms:modified>
</cp:coreProperties>
</file>