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5" r:id="rId3"/>
    <p:sldId id="276" r:id="rId4"/>
    <p:sldId id="287" r:id="rId5"/>
    <p:sldId id="288" r:id="rId6"/>
    <p:sldId id="290" r:id="rId7"/>
    <p:sldId id="283" r:id="rId8"/>
    <p:sldId id="280" r:id="rId9"/>
    <p:sldId id="282" r:id="rId10"/>
    <p:sldId id="291" r:id="rId11"/>
    <p:sldId id="286" r:id="rId12"/>
    <p:sldId id="292" r:id="rId13"/>
    <p:sldId id="293" r:id="rId14"/>
    <p:sldId id="294" r:id="rId15"/>
    <p:sldId id="295" r:id="rId16"/>
    <p:sldId id="296" r:id="rId17"/>
    <p:sldId id="298" r:id="rId18"/>
    <p:sldId id="299" r:id="rId1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25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43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20BB83-0B34-4BFB-BA47-EEDCEFE99809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35259D-7F56-4BAD-9811-545C4CC4D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77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6E6D48-840E-4806-B10C-9AB6F90A277E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5A86CD-F305-4B56-A0F0-004576B86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159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55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5501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F8D28-D678-4838-87DF-BD3116D29130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335CF-BB3C-428B-9EF3-BD3F6AB3B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53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C611-DE4B-4F23-A425-5DCF3511C8C8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282B8-A956-46C5-8982-AD362F267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9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38BD0C-963A-4D3B-8C93-0BDED0330AF9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2C84F1-B596-43DE-8451-1869490A7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Renewable Energy Lab</a:t>
            </a:r>
          </a:p>
        </p:txBody>
      </p:sp>
      <p:pic>
        <p:nvPicPr>
          <p:cNvPr id="5124" name="Picture 2" descr="https://manual.eg.poly.edu/images/0/08/Lab_renewe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982788"/>
            <a:ext cx="2479675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Competition Rules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33450"/>
            <a:ext cx="74136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Power storage devices must be contained in the car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The only power sources allowed are the wind-turbine and solar panel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The renewable energy car may not be pushed or launched 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The renewable energy car should not be touched after it has started to move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The car will run for up to two minutes or until the car comes to a stop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930275" y="768096"/>
            <a:ext cx="7413625" cy="408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Horizon Wind-Turbine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Solar Battery Panels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Adjustable Table fan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Heat Lamp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DMM (Digital Multi-meter)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Music Voltmeter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2V DC Motor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Horizon Hydrogen Fuel cell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1 Farad 2.5V Capacitor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Mini Electric propeller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LED (Light Emitting Diode)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Alligator cable sets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Standard Lego Car Chassis plus Lego parts kit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Lego to Alligator Cable Clip Connector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Scissors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Tape 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8" y="3078163"/>
            <a:ext cx="1752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113" y="2319338"/>
            <a:ext cx="18288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63" y="1295400"/>
            <a:ext cx="19526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 Price List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493713" y="841375"/>
            <a:ext cx="8229600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Horizon Wind-Turbine ($5.00/each)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Solar Battery Panels ($10.00/each)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Horizon Hydrogen Fuel cell ($12.00/each)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1 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Farad </a:t>
            </a: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</a:rPr>
              <a:t>5.5V 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Capacitor ($3.00/each)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Alligator cable sets ($0.50/each pair)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Standard Lego Car Chassis plus Lego parts kit (only one kit)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Lego to Alligator Cable Clip Connector ($0.10/each)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Tape ($0.10/feet)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493713" y="950913"/>
            <a:ext cx="7850187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Part 1:Test the Power sources using music voltmeter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Solar panel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Wind-turbine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Part 2: Test the power storage devices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Hydrogen fuel cell 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Capacitor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Part 3: Design a renewable energy car using the power sources and power storage devices of your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969963"/>
            <a:ext cx="7413625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solidFill>
                  <a:srgbClr val="000066"/>
                </a:solidFill>
              </a:rPr>
              <a:t>Here is an inspiration for your design!</a:t>
            </a:r>
          </a:p>
        </p:txBody>
      </p:sp>
      <p:pic>
        <p:nvPicPr>
          <p:cNvPr id="18436" name="Picture 2" descr="http://www.coolerearth.us/product_images/52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566863"/>
            <a:ext cx="597852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38" y="4721225"/>
            <a:ext cx="22479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Individual Lab Reports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of topics in the manual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a picture of your vehicle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Scan in lab notes (ask TA for assistance)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TA must initial that table and graph were completed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930275" y="969963"/>
            <a:ext cx="7413625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State rules of competition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Describe your design and its concepts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table of class results, cost and photo/video of design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How could your current design be improved?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Refer to “Creating PowerPoint Presentations” found on EG website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Clean up workstations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materials to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Works Cited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1400">
                <a:solidFill>
                  <a:srgbClr val="000066"/>
                </a:solidFill>
              </a:rPr>
              <a:t>Eriksson, J.. "Renewable energy vs. fossil fuel." </a:t>
            </a:r>
            <a:r>
              <a:rPr lang="en-US" altLang="en-US" sz="1400" i="1">
                <a:solidFill>
                  <a:srgbClr val="000066"/>
                </a:solidFill>
              </a:rPr>
              <a:t>Renewable power news</a:t>
            </a:r>
            <a:r>
              <a:rPr lang="en-US" altLang="en-US" sz="1400">
                <a:solidFill>
                  <a:srgbClr val="000066"/>
                </a:solidFill>
              </a:rPr>
              <a:t>. N.p., 2010. Web. 26 Jul 2012. &lt;http://www.renewablepowernews.com/archives/1413&gt;. </a:t>
            </a:r>
            <a:r>
              <a:rPr lang="en-US" altLang="en-US" sz="1400" baseline="30000">
                <a:solidFill>
                  <a:srgbClr val="000066"/>
                </a:solidFill>
              </a:rPr>
              <a:t>[1]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1400">
                <a:solidFill>
                  <a:srgbClr val="000066"/>
                </a:solidFill>
              </a:rPr>
              <a:t>http://www.agc-flatglass.com/AGC-Flat-Glass/English/Other/News-Overview/News-Detail/page.aspx/1014?newsitem=1273</a:t>
            </a:r>
            <a:r>
              <a:rPr lang="en-US" altLang="en-US" sz="1400" baseline="30000">
                <a:solidFill>
                  <a:srgbClr val="000066"/>
                </a:solidFill>
              </a:rPr>
              <a:t>[2]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1400">
                <a:solidFill>
                  <a:srgbClr val="000066"/>
                </a:solidFill>
              </a:rPr>
              <a:t>. </a:t>
            </a:r>
            <a:r>
              <a:rPr lang="en-US" altLang="en-US" sz="1400" i="1">
                <a:solidFill>
                  <a:srgbClr val="000066"/>
                </a:solidFill>
              </a:rPr>
              <a:t>The structure of a modern wind turbine – an overview</a:t>
            </a:r>
            <a:r>
              <a:rPr lang="en-US" altLang="en-US" sz="1400">
                <a:solidFill>
                  <a:srgbClr val="000066"/>
                </a:solidFill>
              </a:rPr>
              <a:t>. N.p., n.d. Web. 26 Jul 2012. &lt;http://www.wwindea.org/technology/ch01/en/1_2.html&gt;. </a:t>
            </a:r>
            <a:r>
              <a:rPr lang="en-US" altLang="en-US" sz="1400" baseline="30000">
                <a:solidFill>
                  <a:srgbClr val="000066"/>
                </a:solidFill>
              </a:rPr>
              <a:t>[3]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1400">
                <a:solidFill>
                  <a:srgbClr val="000066"/>
                </a:solidFill>
              </a:rPr>
              <a:t>Reg Tyler, . "Types of Fuel Cells." </a:t>
            </a:r>
            <a:r>
              <a:rPr lang="en-US" altLang="en-US" sz="1400" i="1">
                <a:solidFill>
                  <a:srgbClr val="000066"/>
                </a:solidFill>
              </a:rPr>
              <a:t>Energy efficeny and renewable energy</a:t>
            </a:r>
            <a:r>
              <a:rPr lang="en-US" altLang="en-US" sz="1400">
                <a:solidFill>
                  <a:srgbClr val="000066"/>
                </a:solidFill>
              </a:rPr>
              <a:t>. U.S. Department of Energy, 2011. Web. 24 Jul 2012. &lt;http://www1.eere.energy.gov/hydrogenandfuelcells/fuelcells/fc_types.html&gt;.  </a:t>
            </a:r>
            <a:r>
              <a:rPr lang="en-US" altLang="en-US" sz="1400" baseline="30000">
                <a:solidFill>
                  <a:srgbClr val="000066"/>
                </a:solidFill>
              </a:rPr>
              <a:t>[4]</a:t>
            </a:r>
            <a:r>
              <a:rPr lang="en-US" altLang="en-US" sz="1400">
                <a:solidFill>
                  <a:srgbClr val="000066"/>
                </a:solidFill>
              </a:rPr>
              <a:t> </a:t>
            </a:r>
            <a:endParaRPr lang="en-US" altLang="en-US" sz="2800">
              <a:solidFill>
                <a:srgbClr val="000066"/>
              </a:solidFill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1400">
                <a:solidFill>
                  <a:srgbClr val="000066"/>
                </a:solidFill>
              </a:rPr>
              <a:t>. </a:t>
            </a:r>
            <a:r>
              <a:rPr lang="en-US" altLang="en-US" sz="1400" i="1">
                <a:solidFill>
                  <a:srgbClr val="000066"/>
                </a:solidFill>
              </a:rPr>
              <a:t>Rotational Equilibrium</a:t>
            </a:r>
            <a:r>
              <a:rPr lang="en-US" altLang="en-US" sz="1400">
                <a:solidFill>
                  <a:srgbClr val="000066"/>
                </a:solidFill>
              </a:rPr>
              <a:t>. WWU, n.d. Web. 26 Jul 2012. &lt;http://faculty.wwu.edu/vawter/PhysicsNet/Topics/TopicsMainTemplate.html&gt;. </a:t>
            </a:r>
            <a:r>
              <a:rPr lang="en-US" altLang="en-US" sz="1400" baseline="30000">
                <a:solidFill>
                  <a:srgbClr val="000066"/>
                </a:solidFill>
              </a:rPr>
              <a:t>[5]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1400">
                <a:solidFill>
                  <a:srgbClr val="000066"/>
                </a:solidFill>
              </a:rPr>
              <a:t>http://www.horizonfuelcell.com/files/Education_Series_PDF.pdf</a:t>
            </a:r>
            <a:r>
              <a:rPr lang="en-US" altLang="en-US" sz="1400" baseline="30000">
                <a:solidFill>
                  <a:srgbClr val="000066"/>
                </a:solidFill>
              </a:rPr>
              <a:t>[6]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Experimental 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Assignment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Experimental 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Test the capabilities of solar panels and wind turbines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Test the capabilities of the hydrogen fuel cells and capacitors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Design a renewable energy car to compete against the other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/>
              <a:t>Background Information</a:t>
            </a:r>
            <a:endParaRPr lang="en-US" altLang="en-US" sz="2400" b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Renewable Energy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Solar panels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Wind-turbine technology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Hydrogen fuel cells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Electronic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Renewable Energy 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838835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Harnessed from nature resources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Clean energy sources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Sources for energy are abundant in supply</a:t>
            </a:r>
            <a:r>
              <a:rPr lang="en-US" altLang="en-US" baseline="30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[1]</a:t>
            </a:r>
          </a:p>
        </p:txBody>
      </p:sp>
      <p:pic>
        <p:nvPicPr>
          <p:cNvPr id="9220" name="Picture 2" descr="http://www.renewablepowernews.com/wp-content/uploads/r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2517775"/>
            <a:ext cx="2689225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Solar Panels</a:t>
            </a: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401638" y="1222375"/>
            <a:ext cx="508476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Made from silicon or copper indium gallium (di)selenide (CIGS)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Converts Sunlight to electrical current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Absorbed sunlight excites electrons to allow freedom of motion (generates an electric current)[2]</a:t>
            </a:r>
          </a:p>
        </p:txBody>
      </p:sp>
      <p:pic>
        <p:nvPicPr>
          <p:cNvPr id="10244" name="Picture 2" descr="http://www.agc-flatglass.com/01/MyImages/Solar_new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1222375"/>
            <a:ext cx="408940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Wind-turbine technology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Use pressure difference generated by the wind to spin the turbine blades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Converts mechanical energy into electrical energy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The wind vane (10) is use to determine the direction the wind-turbine will face[3]</a:t>
            </a:r>
          </a:p>
        </p:txBody>
      </p:sp>
      <p:pic>
        <p:nvPicPr>
          <p:cNvPr id="11268" name="Picture 2" descr="http://www.freeelectricpower.net/wp-content/plugins/RSSPoster_PRO/cache/4ff4f_wind-turb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38" y="2816225"/>
            <a:ext cx="22669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Hydrogen Fuel Cells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4903788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Stores chemical energy and converts it into electrical energy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Types of fuels used includes (but not limited to) hydrogen, methane, and gasoline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Reversible fuel cells can separate water into hydrogen and oxygen, then use it to generate electrical energy </a:t>
            </a:r>
            <a:r>
              <a:rPr lang="en-US" altLang="en-US" baseline="30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[4]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60438"/>
            <a:ext cx="3505200" cy="394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Electronic Components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700963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 capacitor is an electrical device used to store charge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Capacitors can be connected in parallel (increases charge stored) and in series (increases voltage stored)</a:t>
            </a:r>
            <a:r>
              <a:rPr lang="en-US" altLang="en-US" baseline="3000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[5] </a:t>
            </a:r>
          </a:p>
        </p:txBody>
      </p:sp>
      <p:pic>
        <p:nvPicPr>
          <p:cNvPr id="1331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121025"/>
            <a:ext cx="29591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2722563"/>
            <a:ext cx="3135312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708</Words>
  <Application>Microsoft Office PowerPoint</Application>
  <PresentationFormat>On-screen Show (16:9)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52</cp:revision>
  <dcterms:created xsi:type="dcterms:W3CDTF">2013-09-03T13:03:01Z</dcterms:created>
  <dcterms:modified xsi:type="dcterms:W3CDTF">2015-01-25T19:35:58Z</dcterms:modified>
</cp:coreProperties>
</file>