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2" d="100"/>
          <a:sy n="42" d="100"/>
        </p:scale>
        <p:origin x="72" y="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10/15/2016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/>
              <a:t>Renewable Energy Lab</a:t>
            </a:r>
          </a:p>
        </p:txBody>
      </p:sp>
      <p:pic>
        <p:nvPicPr>
          <p:cNvPr id="4" name="Picture 2" descr="https://manual.eg.poly.edu/images/0/08/Lab_renewener_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341" y="2430639"/>
            <a:ext cx="3175317" cy="397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Competition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51559"/>
            <a:ext cx="12192000" cy="5339751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dirty="0"/>
              <a:t>Power </a:t>
            </a:r>
            <a:r>
              <a:rPr lang="en-US" altLang="en-US" dirty="0"/>
              <a:t>storage devices must be contained in the car</a:t>
            </a:r>
          </a:p>
          <a:p>
            <a:pPr>
              <a:spcBef>
                <a:spcPct val="20000"/>
              </a:spcBef>
            </a:pPr>
            <a:r>
              <a:rPr lang="en-US" altLang="en-US" dirty="0"/>
              <a:t>The only power sources allowed are the wind-turbine and solar panel</a:t>
            </a:r>
          </a:p>
          <a:p>
            <a:pPr>
              <a:spcBef>
                <a:spcPct val="20000"/>
              </a:spcBef>
            </a:pPr>
            <a:r>
              <a:rPr lang="en-US" altLang="en-US" dirty="0"/>
              <a:t>The renewable energy car may not be pushed or launched </a:t>
            </a:r>
          </a:p>
          <a:p>
            <a:pPr>
              <a:spcBef>
                <a:spcPct val="20000"/>
              </a:spcBef>
            </a:pPr>
            <a:r>
              <a:rPr lang="en-US" altLang="en-US" dirty="0"/>
              <a:t>The renewable energy car should not be touched after it has started to move</a:t>
            </a:r>
          </a:p>
          <a:p>
            <a:pPr>
              <a:spcBef>
                <a:spcPct val="20000"/>
              </a:spcBef>
            </a:pPr>
            <a:r>
              <a:rPr lang="en-US" altLang="en-US" dirty="0"/>
              <a:t>The car will run for up to two minutes or until the car comes to a stop </a:t>
            </a:r>
          </a:p>
        </p:txBody>
      </p:sp>
    </p:spTree>
    <p:extLst>
      <p:ext uri="{BB962C8B-B14F-4D97-AF65-F5344CB8AC3E}">
        <p14:creationId xmlns:p14="http://schemas.microsoft.com/office/powerpoint/2010/main" val="3089087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327" y="1621227"/>
            <a:ext cx="2343673" cy="2598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31520"/>
            <a:ext cx="5646420" cy="53397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Horizon Wind-Turbine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Solar Battery Panels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Adjustable Table fan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Heat Lamp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DMM (Digital Multi-meter)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Music Voltmeter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2V DC Motor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Horizon Hydrogen Fuel cell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altLang="en-US" sz="2800" dirty="0"/>
              <a:t>1 Farad 2.5V Capacitor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40630" y="731520"/>
            <a:ext cx="5676900" cy="5004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Alligator cable sets 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Standard Lego Car Chassis plus Lego parts kit 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Mini Electric propeller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LED (Light Emitting Diode)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Lego to Alligator Cable Clip Connector 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Scissors 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Tape </a:t>
            </a:r>
          </a:p>
          <a:p>
            <a:pPr marL="6858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/>
            </a:pPr>
            <a:endParaRPr lang="en-US" altLang="en-US" sz="28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280" y="4585407"/>
            <a:ext cx="2471873" cy="1621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153" y="4585407"/>
            <a:ext cx="2638400" cy="1621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3118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 Price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Horizon </a:t>
            </a:r>
            <a:r>
              <a:rPr lang="en-US" altLang="en-US" dirty="0"/>
              <a:t>Wind-Turbine ($5.00/each)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Solar Battery Panels ($10.00/each)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Horizon Hydrogen Fuel cell ($12.00/each)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1 Farad 5.5V Capacitor ($3.00/each)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Alligator cable sets ($0.50/each pair)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Standard Lego Car Chassis plus Lego parts kit (only one kit)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Lego to Alligator Cable Clip Connector ($0.10/each)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Tape ($0.10/feet)</a:t>
            </a:r>
          </a:p>
        </p:txBody>
      </p:sp>
    </p:spTree>
    <p:extLst>
      <p:ext uri="{BB962C8B-B14F-4D97-AF65-F5344CB8AC3E}">
        <p14:creationId xmlns:p14="http://schemas.microsoft.com/office/powerpoint/2010/main" val="996880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97279"/>
            <a:ext cx="12192000" cy="5339751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dirty="0"/>
              <a:t>Part 1:</a:t>
            </a:r>
            <a:r>
              <a:rPr lang="en-US" altLang="en-US" dirty="0"/>
              <a:t>Test the Power sources using music voltmeter</a:t>
            </a:r>
          </a:p>
          <a:p>
            <a:pPr marL="1257300" indent="-571500">
              <a:spcBef>
                <a:spcPts val="600"/>
              </a:spcBef>
              <a:defRPr/>
            </a:pPr>
            <a:r>
              <a:rPr lang="en-US" altLang="en-US" dirty="0"/>
              <a:t>Solar panel</a:t>
            </a:r>
          </a:p>
          <a:p>
            <a:pPr marL="1257300" indent="-571500">
              <a:spcBef>
                <a:spcPts val="600"/>
              </a:spcBef>
              <a:defRPr/>
            </a:pPr>
            <a:r>
              <a:rPr lang="en-US" altLang="en-US" dirty="0"/>
              <a:t>Wind-turbine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dirty="0"/>
              <a:t>Part 2: Test the power storage devices</a:t>
            </a:r>
          </a:p>
          <a:p>
            <a:pPr marL="1257300" indent="-571500">
              <a:spcBef>
                <a:spcPts val="600"/>
              </a:spcBef>
              <a:defRPr/>
            </a:pPr>
            <a:r>
              <a:rPr lang="en-US" altLang="en-US" dirty="0"/>
              <a:t>Hydrogen fuel cell </a:t>
            </a:r>
          </a:p>
          <a:p>
            <a:pPr marL="1257300" indent="-571500">
              <a:spcBef>
                <a:spcPts val="600"/>
              </a:spcBef>
              <a:defRPr/>
            </a:pPr>
            <a:r>
              <a:rPr lang="en-US" altLang="en-US" dirty="0"/>
              <a:t>Capacitor 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dirty="0"/>
              <a:t>Part 3: Design a renewable energy car using the power sources and power storage devices of your choice</a:t>
            </a:r>
          </a:p>
        </p:txBody>
      </p:sp>
    </p:spTree>
    <p:extLst>
      <p:ext uri="{BB962C8B-B14F-4D97-AF65-F5344CB8AC3E}">
        <p14:creationId xmlns:p14="http://schemas.microsoft.com/office/powerpoint/2010/main" val="2552206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r>
              <a:rPr lang="en-US" dirty="0"/>
              <a:t>Here is an inspiration for your design!</a:t>
            </a:r>
          </a:p>
        </p:txBody>
      </p:sp>
      <p:pic>
        <p:nvPicPr>
          <p:cNvPr id="4" name="Picture 2" descr="http://www.coolerearth.us/product_images/520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844" y="1840343"/>
            <a:ext cx="6760312" cy="3487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029" y="5806440"/>
            <a:ext cx="2577062" cy="447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3463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Individual lab reports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Title page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Discussion of topics in the manual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Include a picture of your vehicle 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Scan in lab notes (ask TA for assistance)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TA must initial that table and graph were completed</a:t>
            </a:r>
          </a:p>
        </p:txBody>
      </p:sp>
    </p:spTree>
    <p:extLst>
      <p:ext uri="{BB962C8B-B14F-4D97-AF65-F5344CB8AC3E}">
        <p14:creationId xmlns:p14="http://schemas.microsoft.com/office/powerpoint/2010/main" val="1410764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3397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Team presentation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State rules of competition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Describe your design and its concepts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Include table of class results, cost and photo/video of design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How could your current design be improved?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Refer to “Creating PowerPoint Presentations” found on </a:t>
            </a:r>
            <a:br>
              <a:rPr lang="en-US" altLang="en-US" dirty="0"/>
            </a:br>
            <a:r>
              <a:rPr lang="en-US" altLang="en-US" dirty="0"/>
              <a:t>EG website</a:t>
            </a:r>
          </a:p>
          <a:p>
            <a:pPr>
              <a:lnSpc>
                <a:spcPct val="15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057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dirty="0"/>
              <a:t>Have all </a:t>
            </a:r>
            <a:r>
              <a:rPr lang="en-US" altLang="en-US" dirty="0"/>
              <a:t>original data signed by TA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altLang="en-US" dirty="0"/>
              <a:t>Submit all work electronically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altLang="en-US" dirty="0"/>
              <a:t>Clean up workstations </a:t>
            </a:r>
          </a:p>
          <a:p>
            <a:pPr>
              <a:lnSpc>
                <a:spcPct val="200000"/>
              </a:lnSpc>
              <a:spcBef>
                <a:spcPts val="1200"/>
              </a:spcBef>
            </a:pPr>
            <a:r>
              <a:rPr lang="en-US" altLang="en-US" dirty="0"/>
              <a:t>Return all materials to 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170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Works Cited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400"/>
            <a:ext cx="12192000" cy="5339751"/>
          </a:xfrm>
        </p:spPr>
        <p:txBody>
          <a:bodyPr>
            <a:noAutofit/>
          </a:bodyPr>
          <a:lstStyle/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Eriksson, J.. "Renewable energy vs. fossil fuel." Renewable power news. </a:t>
            </a:r>
            <a:r>
              <a:rPr lang="en-US" altLang="en-US" sz="2400" dirty="0" err="1"/>
              <a:t>N.p</a:t>
            </a:r>
            <a:r>
              <a:rPr lang="en-US" altLang="en-US" sz="2400" dirty="0"/>
              <a:t>., 2010. Web. 26 Jul 2012. &lt;http://www.renewablepowernews.com/archives/1413&gt;. </a:t>
            </a:r>
          </a:p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http://www.agc-flatglass.com/AGC-Flat-Glass/English/Other/News-Overview/News-Detail/page.aspx/1014?newsitem=1273.</a:t>
            </a:r>
          </a:p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. The structure of a modern wind turbine – an overview. </a:t>
            </a:r>
            <a:r>
              <a:rPr lang="en-US" altLang="en-US" sz="2400" dirty="0" err="1"/>
              <a:t>N.p</a:t>
            </a:r>
            <a:r>
              <a:rPr lang="en-US" altLang="en-US" sz="2400" dirty="0"/>
              <a:t>., </a:t>
            </a:r>
            <a:r>
              <a:rPr lang="en-US" altLang="en-US" sz="2400" dirty="0" err="1"/>
              <a:t>n.d.</a:t>
            </a:r>
            <a:r>
              <a:rPr lang="en-US" altLang="en-US" sz="2400" dirty="0"/>
              <a:t> Web. 26 Jul 2012. &lt;http://www.wwindea.org/technology/ch01/en/1_2.html&gt;. </a:t>
            </a:r>
          </a:p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 err="1"/>
              <a:t>Reg</a:t>
            </a:r>
            <a:r>
              <a:rPr lang="en-US" altLang="en-US" sz="2400" dirty="0"/>
              <a:t> Tyler, . "Types of Fuel Cells." Energy </a:t>
            </a:r>
            <a:r>
              <a:rPr lang="en-US" altLang="en-US" sz="2400" dirty="0" err="1"/>
              <a:t>efficeny</a:t>
            </a:r>
            <a:r>
              <a:rPr lang="en-US" altLang="en-US" sz="2400" dirty="0"/>
              <a:t> and renewable energy. U.S. Department of Energy, 2011. Web. 24 Jul 2012. &lt;http://www1.eere.energy.gov/hydrogenandfuelcells/fuelcells/fc_types.html&gt;. </a:t>
            </a:r>
          </a:p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. Rotational Equilibrium. WWU, </a:t>
            </a:r>
            <a:r>
              <a:rPr lang="en-US" altLang="en-US" sz="2400" dirty="0" err="1"/>
              <a:t>n.d.</a:t>
            </a:r>
            <a:r>
              <a:rPr lang="en-US" altLang="en-US" sz="2400" dirty="0"/>
              <a:t> Web. 26 Jul 2012. &lt;http://faculty.wwu.edu/vawter/PhysicsNet/Topics/TopicsMainTemplate.html&gt;.</a:t>
            </a:r>
          </a:p>
          <a:p>
            <a:pPr marL="9144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altLang="en-US" sz="2400" dirty="0"/>
              <a:t>http://www.horizonfuelcell.com/files/Education_Series_PDF.pdf</a:t>
            </a:r>
          </a:p>
        </p:txBody>
      </p:sp>
    </p:spTree>
    <p:extLst>
      <p:ext uri="{BB962C8B-B14F-4D97-AF65-F5344CB8AC3E}">
        <p14:creationId xmlns:p14="http://schemas.microsoft.com/office/powerpoint/2010/main" val="248222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31520"/>
            <a:ext cx="12192000" cy="566927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Experimental Objective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Background Information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Materials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Procedure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Assignment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Experimental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Test </a:t>
            </a:r>
            <a:r>
              <a:rPr lang="en-US" altLang="en-US" dirty="0"/>
              <a:t>the capabilities of solar panels and wind turbines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altLang="en-US" dirty="0"/>
              <a:t>Test the capabilities of the hydrogen fuel cells and capacitors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altLang="en-US" dirty="0"/>
              <a:t>Design a renewable energy car to compete against the other groups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Renewable Energy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Solar panels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Wind-turbine technology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Hydrogen fuel cells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en-US" dirty="0"/>
              <a:t>Electronic Components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56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Renewable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257299"/>
            <a:ext cx="12192000" cy="53397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Harnessed from nature resources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Clean energy sources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Sources for energy are abundant</a:t>
            </a:r>
            <a:br>
              <a:rPr lang="en-US" altLang="en-US" dirty="0"/>
            </a:br>
            <a:r>
              <a:rPr lang="en-US" altLang="en-US" dirty="0"/>
              <a:t> in supply</a:t>
            </a:r>
            <a:r>
              <a:rPr lang="en-US" altLang="en-US" baseline="30000" dirty="0"/>
              <a:t>[1]</a:t>
            </a:r>
          </a:p>
        </p:txBody>
      </p:sp>
      <p:pic>
        <p:nvPicPr>
          <p:cNvPr id="4" name="Picture 2" descr="http://www.renewablepowernews.com/wp-content/uploads/re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232" y="1257299"/>
            <a:ext cx="4456768" cy="3959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00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Solar Panels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797800" cy="53397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Made from</a:t>
            </a: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/>
              <a:t>silicon or copper indium gallium (di)selenide (CIGS)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Converts Sunlight to electrical current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Absorbed sunlight excites electrons to allow freedom of motion (generates an electric current)</a:t>
            </a:r>
            <a:r>
              <a:rPr lang="en-US" altLang="en-US" baseline="30000" dirty="0"/>
              <a:t>[2]</a:t>
            </a:r>
          </a:p>
        </p:txBody>
      </p:sp>
      <p:pic>
        <p:nvPicPr>
          <p:cNvPr id="4" name="Picture 2" descr="http://www.agc-flatglass.com/01/MyImages/Solar_news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376" y="1303020"/>
            <a:ext cx="5200604" cy="3749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379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Wind-Turbine Technology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-205740" y="914397"/>
            <a:ext cx="9761220" cy="5339751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dirty="0"/>
              <a:t>Use </a:t>
            </a:r>
            <a:r>
              <a:rPr lang="en-US" altLang="en-US" dirty="0"/>
              <a:t>pressure difference generated by the wind to spin the turbine blades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en-US" dirty="0"/>
              <a:t>Converts mechanical energy into electrical energy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en-US" dirty="0"/>
              <a:t>The wind vane (10) is use to determine the direction the wind-turbine will face</a:t>
            </a:r>
            <a:r>
              <a:rPr lang="en-US" altLang="en-US" baseline="30000" dirty="0"/>
              <a:t>[3]</a:t>
            </a:r>
          </a:p>
        </p:txBody>
      </p:sp>
      <p:pic>
        <p:nvPicPr>
          <p:cNvPr id="4" name="Picture 2" descr="http://www.freeelectricpower.net/wp-content/plugins/RSSPoster_PRO/cache/4ff4f_wind-turb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429" y="2342531"/>
            <a:ext cx="2607659" cy="2483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267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Hydrogen Fuel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60118"/>
            <a:ext cx="8343900" cy="5339751"/>
          </a:xfrm>
        </p:spPr>
        <p:txBody>
          <a:bodyPr/>
          <a:lstStyle/>
          <a:p>
            <a:r>
              <a:rPr lang="en-US" dirty="0"/>
              <a:t>Stores </a:t>
            </a:r>
            <a:r>
              <a:rPr lang="en-US" altLang="en-US" dirty="0"/>
              <a:t>chemical energy and converts it into electrical energy</a:t>
            </a:r>
          </a:p>
          <a:p>
            <a:r>
              <a:rPr lang="en-US" altLang="en-US" dirty="0"/>
              <a:t>Types of fuels used includes (but  not limited to) hydrogen, methane, and gasoline</a:t>
            </a:r>
          </a:p>
          <a:p>
            <a:r>
              <a:rPr lang="en-US" altLang="en-US" dirty="0"/>
              <a:t>Reversible fuel cells can separate water into hydrogen and oxygen, then use it to generate electrical energy </a:t>
            </a:r>
            <a:r>
              <a:rPr lang="en-US" altLang="en-US" baseline="30000" dirty="0"/>
              <a:t>[4]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313"/>
          <a:stretch/>
        </p:blipFill>
        <p:spPr bwMode="auto">
          <a:xfrm>
            <a:off x="8343901" y="914399"/>
            <a:ext cx="3657600" cy="4914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680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Electronic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A capacitor </a:t>
            </a:r>
            <a:r>
              <a:rPr lang="en-US" altLang="en-US" dirty="0"/>
              <a:t>is an electrical device used to store charge </a:t>
            </a:r>
          </a:p>
          <a:p>
            <a:pPr>
              <a:lnSpc>
                <a:spcPct val="100000"/>
              </a:lnSpc>
            </a:pPr>
            <a:r>
              <a:rPr lang="en-US" altLang="en-US" dirty="0"/>
              <a:t>Capacitors can be connected in parallel (increases charge stored) and in series (increases voltage stored)</a:t>
            </a:r>
            <a:r>
              <a:rPr lang="en-US" altLang="en-US" baseline="30000" dirty="0"/>
              <a:t>[5]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672" y="3213009"/>
            <a:ext cx="4590097" cy="290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909" y="2788864"/>
            <a:ext cx="4595951" cy="3332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1929440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40</TotalTime>
  <Words>682</Words>
  <Application>Microsoft Office PowerPoint</Application>
  <PresentationFormat>Widescreen</PresentationFormat>
  <Paragraphs>105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MS PGothic</vt:lpstr>
      <vt:lpstr>Arial</vt:lpstr>
      <vt:lpstr>Tahoma</vt:lpstr>
      <vt:lpstr>EG template</vt:lpstr>
      <vt:lpstr>Renewable Energy 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Renewable Energy Lab</dc:title>
  <dc:creator>Eve Fishinevich</dc:creator>
  <cp:lastModifiedBy>Eve Fishinevich</cp:lastModifiedBy>
  <cp:revision>26</cp:revision>
  <dcterms:created xsi:type="dcterms:W3CDTF">2016-10-15T16:32:40Z</dcterms:created>
  <dcterms:modified xsi:type="dcterms:W3CDTF">2016-10-15T17:13:05Z</dcterms:modified>
</cp:coreProperties>
</file>