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9"/>
  </p:notesMasterIdLst>
  <p:sldIdLst>
    <p:sldId id="298" r:id="rId3"/>
    <p:sldId id="258" r:id="rId4"/>
    <p:sldId id="328" r:id="rId5"/>
    <p:sldId id="319" r:id="rId6"/>
    <p:sldId id="320" r:id="rId7"/>
    <p:sldId id="299" r:id="rId8"/>
    <p:sldId id="321" r:id="rId9"/>
    <p:sldId id="322" r:id="rId10"/>
    <p:sldId id="302" r:id="rId11"/>
    <p:sldId id="303" r:id="rId12"/>
    <p:sldId id="323" r:id="rId13"/>
    <p:sldId id="324" r:id="rId14"/>
    <p:sldId id="325" r:id="rId15"/>
    <p:sldId id="326" r:id="rId16"/>
    <p:sldId id="327" r:id="rId17"/>
    <p:sldId id="317" r:id="rId18"/>
  </p:sldIdLst>
  <p:sldSz cx="12192000" cy="6858000"/>
  <p:notesSz cx="6858000" cy="9144000"/>
  <p:embeddedFontLst>
    <p:embeddedFont>
      <p:font typeface="Gotham Medium" panose="02000604030000020004" pitchFamily="50"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roxima Nova Rg" panose="02000506030000020004" pitchFamily="2" charset="0"/>
      <p:regular r:id="rId27"/>
      <p:bold r:id="rId28"/>
      <p:italic r:id="rId29"/>
      <p:boldItalic r:id="rId30"/>
    </p:embeddedFont>
    <p:embeddedFont>
      <p:font typeface="Proxima Nova Lt" panose="020005060300000200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18"/>
  </p:normalViewPr>
  <p:slideViewPr>
    <p:cSldViewPr snapToGrid="0">
      <p:cViewPr varScale="1">
        <p:scale>
          <a:sx n="83" d="100"/>
          <a:sy n="83"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108154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complete a statistical analysis and draw conclusions for a given problem that involves a large population of many individuals, it is virtually impossible to record data from every single individual in a population. Simple random sampling, as show in Figure 7, shows a population of 12 people. Simple random sampling selects 4 people from this sample completely at random and records the data from these individuals. How do we know that the results we obtained represent the population instead of just the four people sampled? The equation on the right allows calculation of a minimum sample number considering various statistical factor values that help define the desired variance of the data.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61121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14</a:t>
            </a:fld>
            <a:endParaRPr lang="en-US"/>
          </a:p>
        </p:txBody>
      </p:sp>
    </p:spTree>
    <p:extLst>
      <p:ext uri="{BB962C8B-B14F-4D97-AF65-F5344CB8AC3E}">
        <p14:creationId xmlns:p14="http://schemas.microsoft.com/office/powerpoint/2010/main" val="284426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combined together, mathematical relationships and models can create algorithms which further simplify the process for scientists and engineers and allows computerized processing.</a:t>
            </a:r>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295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306033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wonder at this point in the semester how they can improve their lab report scores. Here are a few tips that you should use on every report. For each lab, at the bottom of the Student Manual page there are a list of questions and prompts that you should address in depth in your lab report. These questions vary between lab reports. As engineers it is important that we can report data objectively, without opinion or bias, utilizing facts and observation. To organize your paper and aid in writing your report, stick to one idea per paragraph. Remember that tables are labeled above and figures are labeled below. After proofreading your report, check the formatting of your report. Sometimes tables and images will get split onto multiple pages. Ensure that your label for the media is also on the same page. When inserting a formula into Microsoft Word, use the equation tool under the “Insert” tab. Do not incorporate equations into paragraphs, they need their own line in the report. </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57799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78819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8/25/2020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8/25/2020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8/25/2020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8/25/2020</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8/25/2020</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8/25/2020</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8/25/2020</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8/25/2020</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8/25/2020</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8/25/2020</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8/25/2020</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8/25/2020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8/25/2020</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8/25/2020</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8/25/2020</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8/25/2020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8/25/2020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8/25/2020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8/25/2020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8/25/2020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8/25/2020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8/25/2020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8/25/2020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8/25/2020</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smtClean="0">
                <a:latin typeface="Gotham Medium" panose="02000604030000020004" pitchFamily="50" charset="0"/>
              </a:rPr>
              <a:t>RECITATION 6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4: Accuracy and precision visual courtesy of Extension Engine</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VARIABILITY</a:t>
            </a:r>
          </a:p>
        </p:txBody>
      </p:sp>
      <p:pic>
        <p:nvPicPr>
          <p:cNvPr id="10" name="Picture 2" descr="http://www.allsensors.com/images/engineering/figure-1.png">
            <a:extLst>
              <a:ext uri="{FF2B5EF4-FFF2-40B4-BE49-F238E27FC236}">
                <a16:creationId xmlns:a16="http://schemas.microsoft.com/office/drawing/2014/main"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7/77/Random-data-plus-trend-r2.png">
            <a:extLst>
              <a:ext uri="{FF2B5EF4-FFF2-40B4-BE49-F238E27FC236}">
                <a16:creationId xmlns:a16="http://schemas.microsoft.com/office/drawing/2014/main" id="{14D12A43-E295-DE42-BB99-EE4D534B5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424" y="1692642"/>
            <a:ext cx="4669132" cy="3472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5: Accuracy and precision graphically courtesy of All Sensors</a:t>
            </a:r>
          </a:p>
        </p:txBody>
      </p:sp>
      <p:sp>
        <p:nvSpPr>
          <p:cNvPr id="16" name="Rectangle 15">
            <a:extLst>
              <a:ext uri="{FF2B5EF4-FFF2-40B4-BE49-F238E27FC236}">
                <a16:creationId xmlns:a16="http://schemas.microsoft.com/office/drawing/2014/main" id="{0390D711-8B2F-1445-97C3-53FE60E97A07}"/>
              </a:ext>
            </a:extLst>
          </p:cNvPr>
          <p:cNvSpPr/>
          <p:nvPr/>
        </p:nvSpPr>
        <p:spPr>
          <a:xfrm>
            <a:off x="6000577" y="5414903"/>
            <a:ext cx="5285434" cy="646331"/>
          </a:xfrm>
          <a:prstGeom prst="rect">
            <a:avLst/>
          </a:prstGeom>
        </p:spPr>
        <p:txBody>
          <a:bodyPr wrap="square">
            <a:spAutoFit/>
          </a:bodyPr>
          <a:lstStyle/>
          <a:p>
            <a:pPr algn="ctr"/>
            <a:r>
              <a:rPr lang="en-US" dirty="0">
                <a:latin typeface="Proxima Nova Rg" panose="02000506030000020004" pitchFamily="2" charset="77"/>
              </a:rPr>
              <a:t>Figure 6: Variability and standard courtesy of Maksim</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0964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SAMPLING</a:t>
            </a:r>
          </a:p>
        </p:txBody>
      </p:sp>
      <p:pic>
        <p:nvPicPr>
          <p:cNvPr id="14" name="Picture 2" descr=" n \geq \left(\frac{z_{\alpha}+\Phi^{-1}(1-\beta)}{\mu^{*}/\sigma}\right)^2 ">
            <a:extLst>
              <a:ext uri="{FF2B5EF4-FFF2-40B4-BE49-F238E27FC236}">
                <a16:creationId xmlns:a16="http://schemas.microsoft.com/office/drawing/2014/main" id="{6C399C2A-6D9B-EA4F-87E8-D0E55B99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90" y="3199556"/>
            <a:ext cx="2775348" cy="703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b/bf/Simple_random_sampling.PNG">
            <a:extLst>
              <a:ext uri="{FF2B5EF4-FFF2-40B4-BE49-F238E27FC236}">
                <a16:creationId xmlns:a16="http://schemas.microsoft.com/office/drawing/2014/main" id="{B537D003-A5C8-FA45-97C0-B257886FB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460" y="1770929"/>
            <a:ext cx="5041294" cy="38829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0A4A67B-1D24-6F48-BEED-5F7485797152}"/>
              </a:ext>
            </a:extLst>
          </p:cNvPr>
          <p:cNvSpPr/>
          <p:nvPr/>
        </p:nvSpPr>
        <p:spPr>
          <a:xfrm>
            <a:off x="2625671" y="5798350"/>
            <a:ext cx="7584165" cy="369332"/>
          </a:xfrm>
          <a:prstGeom prst="rect">
            <a:avLst/>
          </a:prstGeom>
        </p:spPr>
        <p:txBody>
          <a:bodyPr wrap="square">
            <a:spAutoFit/>
          </a:bodyPr>
          <a:lstStyle/>
          <a:p>
            <a:pPr algn="ctr"/>
            <a:r>
              <a:rPr lang="en-US" dirty="0">
                <a:latin typeface="Proxima Nova Rg" panose="02000506030000020004" pitchFamily="2" charset="77"/>
              </a:rPr>
              <a:t>Figure 7: 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1156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40" y="2456873"/>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4332971" y="3050528"/>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0B000DE5-9C24-3941-B35B-FC04C5B23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334" y="2287360"/>
            <a:ext cx="3861994" cy="289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D2229-496D-EF46-8846-E85F99F51B10}"/>
              </a:ext>
            </a:extLst>
          </p:cNvPr>
          <p:cNvSpPr/>
          <p:nvPr/>
        </p:nvSpPr>
        <p:spPr>
          <a:xfrm>
            <a:off x="3703367" y="5481171"/>
            <a:ext cx="4785284" cy="369332"/>
          </a:xfrm>
          <a:prstGeom prst="rect">
            <a:avLst/>
          </a:prstGeom>
        </p:spPr>
        <p:txBody>
          <a:bodyPr wrap="none">
            <a:spAutoFit/>
          </a:bodyPr>
          <a:lstStyle/>
          <a:p>
            <a:pPr algn="ctr"/>
            <a:r>
              <a:rPr lang="en-US" dirty="0">
                <a:latin typeface="Proxima Nova Rg" panose="02000506030000020004" pitchFamily="2" charset="77"/>
              </a:rPr>
              <a:t>Figure 8, 9 &amp;10: Mathematical relationships  </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2033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1778724" y="2153823"/>
            <a:ext cx="8634552" cy="36607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70" y="2153823"/>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11: Wind turbine model courtesy of University of Minnesota </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13</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8908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1040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ALGORITHMS</a:t>
            </a:r>
          </a:p>
        </p:txBody>
      </p:sp>
      <p:sp>
        <p:nvSpPr>
          <p:cNvPr id="20" name="Rectangle 19">
            <a:extLst>
              <a:ext uri="{FF2B5EF4-FFF2-40B4-BE49-F238E27FC236}">
                <a16:creationId xmlns:a16="http://schemas.microsoft.com/office/drawing/2014/main" id="{C941C340-27E5-A14D-8932-5646A32499C6}"/>
              </a:ext>
            </a:extLst>
          </p:cNvPr>
          <p:cNvSpPr/>
          <p:nvPr/>
        </p:nvSpPr>
        <p:spPr>
          <a:xfrm>
            <a:off x="3740195" y="5164770"/>
            <a:ext cx="7177030"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12 </a:t>
            </a:r>
            <a:r>
              <a:rPr lang="en-US" dirty="0">
                <a:latin typeface="Proxima Nova Rg" panose="02000506030000020004" pitchFamily="2" charset="77"/>
              </a:rPr>
              <a:t>&amp; </a:t>
            </a:r>
            <a:r>
              <a:rPr lang="en-US" dirty="0" smtClean="0">
                <a:latin typeface="Proxima Nova Rg" panose="02000506030000020004" pitchFamily="2" charset="77"/>
              </a:rPr>
              <a:t>13:  </a:t>
            </a:r>
            <a:r>
              <a:rPr lang="en-US" dirty="0">
                <a:latin typeface="Proxima Nova Rg" panose="02000506030000020004" pitchFamily="2" charset="77"/>
              </a:rPr>
              <a:t>Algorithm flow chart and code courtesy of </a:t>
            </a:r>
            <a:r>
              <a:rPr lang="en-US" dirty="0" err="1">
                <a:latin typeface="Proxima Nova Rg" panose="02000506030000020004" pitchFamily="2" charset="77"/>
              </a:rPr>
              <a:t>Somepics</a:t>
            </a:r>
            <a:r>
              <a:rPr lang="en-US" dirty="0">
                <a:latin typeface="Proxima Nova Rg" panose="02000506030000020004" pitchFamily="2" charset="77"/>
              </a:rPr>
              <a:t> and University of Maine at Augusta</a:t>
            </a:r>
          </a:p>
        </p:txBody>
      </p:sp>
      <p:pic>
        <p:nvPicPr>
          <p:cNvPr id="13" name="Picture 2" descr="http://upload.wikimedia.org/wikipedia/commons/thumb/d/db/Euclid_flowchart.svg/330px-Euclid_flowchart.svg.png">
            <a:extLst>
              <a:ext uri="{FF2B5EF4-FFF2-40B4-BE49-F238E27FC236}">
                <a16:creationId xmlns:a16="http://schemas.microsoft.com/office/drawing/2014/main" id="{557A394A-E29E-CE46-840C-B8CB73266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12" y="1169260"/>
            <a:ext cx="2057316" cy="50783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A Pseudocode">
            <a:extLst>
              <a:ext uri="{FF2B5EF4-FFF2-40B4-BE49-F238E27FC236}">
                <a16:creationId xmlns:a16="http://schemas.microsoft.com/office/drawing/2014/main" id="{C72A7FB9-0DB1-2A42-9804-6C4BEAD58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627" y="2074132"/>
            <a:ext cx="6168040" cy="30285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pic>
        <p:nvPicPr>
          <p:cNvPr id="17" name="Picture 16"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5295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smtClean="0">
                <a:latin typeface="Proxima Nova Rg" panose="02000506030000020004" pitchFamily="2" charset="0"/>
              </a:rPr>
              <a:t>Course tips</a:t>
            </a:r>
          </a:p>
          <a:p>
            <a:pPr marL="342900" indent="-342900" algn="l">
              <a:buFont typeface="Arial" panose="020B0604020202020204" pitchFamily="34" charset="0"/>
              <a:buChar char="•"/>
            </a:pPr>
            <a:r>
              <a:rPr lang="en-US" sz="2800" dirty="0" smtClean="0">
                <a:latin typeface="Proxima Nova Rg" panose="02000506030000020004" pitchFamily="2" charset="0"/>
              </a:rPr>
              <a:t>The </a:t>
            </a:r>
            <a:r>
              <a:rPr lang="en-US" sz="2800" dirty="0">
                <a:latin typeface="Proxima Nova Rg" panose="02000506030000020004" pitchFamily="2" charset="0"/>
              </a:rPr>
              <a:t>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smtClean="0">
                <a:latin typeface="Gotham Medium" panose="02000604030000020004" pitchFamily="50" charset="0"/>
              </a:rPr>
              <a:t>COURSE TIPS</a:t>
            </a:r>
            <a:endParaRPr lang="en-US" sz="5400" dirty="0">
              <a:latin typeface="Gotham Medium" panose="02000604030000020004" pitchFamily="50"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0166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616085"/>
            <a:ext cx="8889242" cy="965147"/>
          </a:xfrm>
        </p:spPr>
        <p:txBody>
          <a:bodyPr>
            <a:normAutofit/>
          </a:bodyPr>
          <a:lstStyle/>
          <a:p>
            <a:r>
              <a:rPr lang="en-US" sz="5400" dirty="0">
                <a:latin typeface="Gotham Medium" panose="02000604030000020004" pitchFamily="50" charset="0"/>
              </a:rPr>
              <a:t>COURSE TIPS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46860" y="1859946"/>
            <a:ext cx="9435151" cy="3556324"/>
          </a:xfrm>
        </p:spPr>
        <p:txBody>
          <a:bodyPr anchor="ctr">
            <a:normAutofit/>
          </a:bodyPr>
          <a:lstStyle/>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Organize your course files and folders </a:t>
            </a:r>
          </a:p>
          <a:p>
            <a:pPr marL="914400" lvl="1"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Download manager Chrome extension or Firefox Add-on</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EG 1003 teamwork experience for interviews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Mac users, partition your HD for windows or run a virtual machine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580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590" y="1305452"/>
            <a:ext cx="12192000" cy="965147"/>
          </a:xfrm>
        </p:spPr>
        <p:txBody>
          <a:bodyPr>
            <a:noAutofit/>
          </a:bodyPr>
          <a:lstStyle/>
          <a:p>
            <a:r>
              <a:rPr lang="en-US" sz="5400" dirty="0">
                <a:latin typeface="Gotham Medium" panose="02000604030000020004" pitchFamily="50" charset="0"/>
              </a:rPr>
              <a:t>MASTERING THE </a:t>
            </a:r>
            <a:r>
              <a:rPr lang="en-US" sz="5400" dirty="0" smtClean="0">
                <a:latin typeface="Gotham Medium" panose="02000604030000020004" pitchFamily="50" charset="0"/>
              </a:rPr>
              <a:t>EG1003 </a:t>
            </a:r>
            <a:r>
              <a:rPr lang="en-US" sz="5400" dirty="0">
                <a:latin typeface="Gotham Medium" panose="02000604030000020004" pitchFamily="50" charset="0"/>
              </a:rPr>
              <a:t>LAB REPORT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461528" y="2315649"/>
            <a:ext cx="9148116" cy="3556324"/>
          </a:xfrm>
        </p:spPr>
        <p:txBody>
          <a:bodyPr anchor="ctr">
            <a:normAutofit/>
          </a:bodyPr>
          <a:lstStyle/>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Answer lab report questions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Use </a:t>
            </a:r>
            <a:r>
              <a:rPr lang="en-US" altLang="en-US" sz="2800" b="1" dirty="0">
                <a:solidFill>
                  <a:schemeClr val="accent6"/>
                </a:solidFill>
                <a:latin typeface="Proxima Nova Lt" panose="02000506030000020004" pitchFamily="2" charset="77"/>
              </a:rPr>
              <a:t>objective</a:t>
            </a:r>
            <a:r>
              <a:rPr lang="en-US" altLang="en-US" sz="2800" dirty="0">
                <a:latin typeface="Proxima Nova Rg" panose="02000506030000020004" pitchFamily="2" charset="77"/>
              </a:rPr>
              <a:t> language</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One idea per paragraph</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Avoid pronouns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Tables=above ; figures=below</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Entire figure/table on one page</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Formulas get entire line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D437CB81-4CE7-8540-A996-412A1E58B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410" y="2556227"/>
            <a:ext cx="5776521" cy="307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FE016471-1517-6048-9096-DC4F96B75507}"/>
              </a:ext>
            </a:extLst>
          </p:cNvPr>
          <p:cNvSpPr/>
          <p:nvPr/>
        </p:nvSpPr>
        <p:spPr>
          <a:xfrm>
            <a:off x="6480229" y="5721495"/>
            <a:ext cx="4996881" cy="369332"/>
          </a:xfrm>
          <a:prstGeom prst="rect">
            <a:avLst/>
          </a:prstGeom>
        </p:spPr>
        <p:txBody>
          <a:bodyPr wrap="none">
            <a:spAutoFit/>
          </a:bodyPr>
          <a:lstStyle/>
          <a:p>
            <a:r>
              <a:rPr lang="en-US" dirty="0">
                <a:latin typeface="Proxima Nova Rg" panose="02000506030000020004" pitchFamily="2" charset="77"/>
              </a:rPr>
              <a:t>Figure 1: Student Manual assignment prompts  </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4" name="Picture 13"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1712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1" y="15448"/>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45373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2469"/>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2: Scientific method cycle courtesy of The Biology Primer</a:t>
            </a:r>
          </a:p>
        </p:txBody>
      </p:sp>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endParaRPr lang="en-US" sz="1600" dirty="0">
              <a:latin typeface="Proxima Nova Lt" panose="02000506030000020004" pitchFamily="50" charset="0"/>
            </a:endParaRPr>
          </a:p>
        </p:txBody>
      </p:sp>
      <p:pic>
        <p:nvPicPr>
          <p:cNvPr id="20" name="Picture 19"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id="{6FED6BD3-63EF-124C-9320-CE9F162B6EC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3: Engineering design cycle courtesy of Teach Engineering</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1069</Words>
  <Application>Microsoft Office PowerPoint</Application>
  <PresentationFormat>Widescreen</PresentationFormat>
  <Paragraphs>81</Paragraphs>
  <Slides>16</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Gotham Medium</vt:lpstr>
      <vt:lpstr>Calibri</vt:lpstr>
      <vt:lpstr>Arial</vt:lpstr>
      <vt:lpstr>Calibri Light</vt:lpstr>
      <vt:lpstr>Proxima Nova Rg</vt:lpstr>
      <vt:lpstr>Proxima Nova Lt</vt:lpstr>
      <vt:lpstr>Office Theme</vt:lpstr>
      <vt:lpstr>Custom Design</vt:lpstr>
      <vt:lpstr>RECITATION 6 </vt:lpstr>
      <vt:lpstr>AGENDA</vt:lpstr>
      <vt:lpstr>COURSE TIPS</vt:lpstr>
      <vt:lpstr>COURSE TIPS</vt:lpstr>
      <vt:lpstr>MASTERING THE EG1003 LAB REPORT</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Diya Mulay</cp:lastModifiedBy>
  <cp:revision>22</cp:revision>
  <dcterms:created xsi:type="dcterms:W3CDTF">2020-08-24T04:41:16Z</dcterms:created>
  <dcterms:modified xsi:type="dcterms:W3CDTF">2020-08-25T19:12:03Z</dcterms:modified>
  <cp:contentStatus/>
</cp:coreProperties>
</file>