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31"/>
  </p:notesMasterIdLst>
  <p:sldIdLst>
    <p:sldId id="257" r:id="rId3"/>
    <p:sldId id="301" r:id="rId4"/>
    <p:sldId id="302" r:id="rId5"/>
    <p:sldId id="303" r:id="rId6"/>
    <p:sldId id="330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DDDDDD"/>
    <a:srgbClr val="FFFFFF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5388" autoAdjust="0"/>
  </p:normalViewPr>
  <p:slideViewPr>
    <p:cSldViewPr>
      <p:cViewPr>
        <p:scale>
          <a:sx n="80" d="100"/>
          <a:sy n="80" d="100"/>
        </p:scale>
        <p:origin x="-780" y="-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84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5CFF4D-1AE5-47CE-9F2B-D1B2610E84ED}" type="slidenum">
              <a:rPr lang="en-US"/>
              <a:pPr/>
              <a:t>26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F33453-595D-46AE-AE47-29D9B170890C}" type="slidenum">
              <a:rPr lang="en-US"/>
              <a:pPr/>
              <a:t>27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EEE25D-0EAC-4A52-9BA7-E1A528E9B7CD}" type="slidenum">
              <a:rPr lang="en-US"/>
              <a:pPr/>
              <a:t>28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  <p:pic>
        <p:nvPicPr>
          <p:cNvPr id="4" name="Picture 3" descr="NYU-Poly_RGB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7E168-3DB4-4960-AD50-41823E3071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865D9-F43B-4FE6-9432-1EF60BCB1D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26AA9-B84A-4AB2-A096-330696B9ED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DA224-E997-414F-B40F-899075F77D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F148B-B0BC-4865-88AA-772316A361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A9C99-FE45-4A10-9154-2DB85835A1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A5C88C-3B14-4EA4-BA81-7C6CD9EC31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1EAC6-AD9C-4491-9728-49BF2FBE16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CEB57-8E18-425B-8A9B-C159D65994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6A267-3C66-44D3-85E6-7F13979635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9870A-3053-4E5E-BC92-7065CBB348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253507D-C76F-4F37-8B91-7EEAECBA707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66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669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669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1"/>
            <a:ext cx="7772400" cy="12192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Digital Logic Circuits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Karnaugh Maps (K-maps)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4538" y="1295400"/>
            <a:ext cx="8399462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 b="1">
                <a:solidFill>
                  <a:srgbClr val="000066"/>
                </a:solidFill>
              </a:rPr>
              <a:t>C = PWD+ PWD+ PWD + PWD + PWD </a:t>
            </a:r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1617663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22098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28194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>
            <a:off x="43434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47244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>
            <a:off x="60960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62000" y="1676400"/>
            <a:ext cx="6721475" cy="3276600"/>
            <a:chOff x="960" y="1680"/>
            <a:chExt cx="4234" cy="2064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1728" y="2664"/>
              <a:ext cx="3466" cy="1080"/>
              <a:chOff x="1728" y="2640"/>
              <a:chExt cx="3466" cy="1080"/>
            </a:xfrm>
          </p:grpSpPr>
          <p:sp>
            <p:nvSpPr>
              <p:cNvPr id="49164" name="Rectangle 12"/>
              <p:cNvSpPr>
                <a:spLocks noChangeArrowheads="1"/>
              </p:cNvSpPr>
              <p:nvPr/>
            </p:nvSpPr>
            <p:spPr bwMode="auto">
              <a:xfrm>
                <a:off x="1728" y="2640"/>
                <a:ext cx="3466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5" name="Rectangle 13"/>
              <p:cNvSpPr>
                <a:spLocks noChangeArrowheads="1"/>
              </p:cNvSpPr>
              <p:nvPr/>
            </p:nvSpPr>
            <p:spPr bwMode="auto">
              <a:xfrm>
                <a:off x="3470" y="2652"/>
                <a:ext cx="1724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6" name="Rectangle 14"/>
              <p:cNvSpPr>
                <a:spLocks noChangeArrowheads="1"/>
              </p:cNvSpPr>
              <p:nvPr/>
            </p:nvSpPr>
            <p:spPr bwMode="auto">
              <a:xfrm>
                <a:off x="4340" y="2652"/>
                <a:ext cx="854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7" name="Rectangle 15"/>
              <p:cNvSpPr>
                <a:spLocks noChangeArrowheads="1"/>
              </p:cNvSpPr>
              <p:nvPr/>
            </p:nvSpPr>
            <p:spPr bwMode="auto">
              <a:xfrm>
                <a:off x="2599" y="2652"/>
                <a:ext cx="867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8" name="Rectangle 16"/>
              <p:cNvSpPr>
                <a:spLocks noChangeArrowheads="1"/>
              </p:cNvSpPr>
              <p:nvPr/>
            </p:nvSpPr>
            <p:spPr bwMode="auto">
              <a:xfrm>
                <a:off x="1728" y="2640"/>
                <a:ext cx="3466" cy="53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49169" name="Rectangle 17"/>
            <p:cNvSpPr>
              <a:spLocks noChangeArrowheads="1"/>
            </p:cNvSpPr>
            <p:nvPr/>
          </p:nvSpPr>
          <p:spPr bwMode="auto">
            <a:xfrm>
              <a:off x="2976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0" name="Rectangle 18"/>
            <p:cNvSpPr>
              <a:spLocks noChangeArrowheads="1"/>
            </p:cNvSpPr>
            <p:nvPr/>
          </p:nvSpPr>
          <p:spPr bwMode="auto">
            <a:xfrm>
              <a:off x="1776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1" name="Rectangle 19"/>
            <p:cNvSpPr>
              <a:spLocks noChangeArrowheads="1"/>
            </p:cNvSpPr>
            <p:nvPr/>
          </p:nvSpPr>
          <p:spPr bwMode="auto">
            <a:xfrm>
              <a:off x="2640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2" name="Rectangle 20"/>
            <p:cNvSpPr>
              <a:spLocks noChangeArrowheads="1"/>
            </p:cNvSpPr>
            <p:nvPr/>
          </p:nvSpPr>
          <p:spPr bwMode="auto">
            <a:xfrm>
              <a:off x="4368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3" name="Rectangle 21"/>
            <p:cNvSpPr>
              <a:spLocks noChangeArrowheads="1"/>
            </p:cNvSpPr>
            <p:nvPr/>
          </p:nvSpPr>
          <p:spPr bwMode="auto">
            <a:xfrm>
              <a:off x="3504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4" name="Rectangle 22"/>
            <p:cNvSpPr>
              <a:spLocks noChangeArrowheads="1"/>
            </p:cNvSpPr>
            <p:nvPr/>
          </p:nvSpPr>
          <p:spPr bwMode="auto">
            <a:xfrm>
              <a:off x="2112" y="2160"/>
              <a:ext cx="528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5" name="Rectangle 23"/>
            <p:cNvSpPr>
              <a:spLocks noChangeArrowheads="1"/>
            </p:cNvSpPr>
            <p:nvPr/>
          </p:nvSpPr>
          <p:spPr bwMode="auto">
            <a:xfrm>
              <a:off x="3888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6" name="Rectangle 24"/>
            <p:cNvSpPr>
              <a:spLocks noChangeArrowheads="1"/>
            </p:cNvSpPr>
            <p:nvPr/>
          </p:nvSpPr>
          <p:spPr bwMode="auto">
            <a:xfrm>
              <a:off x="4704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7" name="Rectangle 25"/>
            <p:cNvSpPr>
              <a:spLocks noChangeArrowheads="1"/>
            </p:cNvSpPr>
            <p:nvPr/>
          </p:nvSpPr>
          <p:spPr bwMode="auto">
            <a:xfrm>
              <a:off x="1296" y="2707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D</a:t>
              </a:r>
            </a:p>
          </p:txBody>
        </p:sp>
        <p:sp>
          <p:nvSpPr>
            <p:cNvPr id="49178" name="Line 26"/>
            <p:cNvSpPr>
              <a:spLocks noChangeShapeType="1"/>
            </p:cNvSpPr>
            <p:nvPr/>
          </p:nvSpPr>
          <p:spPr bwMode="auto">
            <a:xfrm>
              <a:off x="1883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79" name="Line 27"/>
            <p:cNvSpPr>
              <a:spLocks noChangeShapeType="1"/>
            </p:cNvSpPr>
            <p:nvPr/>
          </p:nvSpPr>
          <p:spPr bwMode="auto">
            <a:xfrm>
              <a:off x="2256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0" name="Line 28"/>
            <p:cNvSpPr>
              <a:spLocks noChangeShapeType="1"/>
            </p:cNvSpPr>
            <p:nvPr/>
          </p:nvSpPr>
          <p:spPr bwMode="auto">
            <a:xfrm>
              <a:off x="2758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1" name="Line 29"/>
            <p:cNvSpPr>
              <a:spLocks noChangeShapeType="1"/>
            </p:cNvSpPr>
            <p:nvPr/>
          </p:nvSpPr>
          <p:spPr bwMode="auto">
            <a:xfrm>
              <a:off x="4848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2" name="Rectangle 30"/>
            <p:cNvSpPr>
              <a:spLocks noChangeArrowheads="1"/>
            </p:cNvSpPr>
            <p:nvPr/>
          </p:nvSpPr>
          <p:spPr bwMode="auto">
            <a:xfrm>
              <a:off x="1296" y="3235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D</a:t>
              </a:r>
            </a:p>
          </p:txBody>
        </p:sp>
        <p:sp>
          <p:nvSpPr>
            <p:cNvPr id="49183" name="Line 31"/>
            <p:cNvSpPr>
              <a:spLocks noChangeShapeType="1"/>
            </p:cNvSpPr>
            <p:nvPr/>
          </p:nvSpPr>
          <p:spPr bwMode="auto">
            <a:xfrm>
              <a:off x="1403" y="2736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4" name="Rectangle 32"/>
            <p:cNvSpPr>
              <a:spLocks noChangeArrowheads="1"/>
            </p:cNvSpPr>
            <p:nvPr/>
          </p:nvSpPr>
          <p:spPr bwMode="auto">
            <a:xfrm>
              <a:off x="2832" y="3216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5" name="Rectangle 33"/>
            <p:cNvSpPr>
              <a:spLocks noChangeArrowheads="1"/>
            </p:cNvSpPr>
            <p:nvPr/>
          </p:nvSpPr>
          <p:spPr bwMode="auto">
            <a:xfrm>
              <a:off x="3696" y="2697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6" name="Rectangle 34"/>
            <p:cNvSpPr>
              <a:spLocks noChangeArrowheads="1"/>
            </p:cNvSpPr>
            <p:nvPr/>
          </p:nvSpPr>
          <p:spPr bwMode="auto">
            <a:xfrm>
              <a:off x="3696" y="3216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7" name="Rectangle 35"/>
            <p:cNvSpPr>
              <a:spLocks noChangeArrowheads="1"/>
            </p:cNvSpPr>
            <p:nvPr/>
          </p:nvSpPr>
          <p:spPr bwMode="auto">
            <a:xfrm>
              <a:off x="4560" y="2688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8" name="Rectangle 36"/>
            <p:cNvSpPr>
              <a:spLocks noChangeArrowheads="1"/>
            </p:cNvSpPr>
            <p:nvPr/>
          </p:nvSpPr>
          <p:spPr bwMode="auto">
            <a:xfrm>
              <a:off x="2832" y="2688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9" name="Oval 37"/>
            <p:cNvSpPr>
              <a:spLocks noChangeArrowheads="1"/>
            </p:cNvSpPr>
            <p:nvPr/>
          </p:nvSpPr>
          <p:spPr bwMode="auto">
            <a:xfrm>
              <a:off x="2640" y="2688"/>
              <a:ext cx="1632" cy="1056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90" name="Oval 38"/>
            <p:cNvSpPr>
              <a:spLocks noChangeArrowheads="1"/>
            </p:cNvSpPr>
            <p:nvPr/>
          </p:nvSpPr>
          <p:spPr bwMode="auto">
            <a:xfrm>
              <a:off x="3552" y="2736"/>
              <a:ext cx="1632" cy="432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91" name="Rectangle 39"/>
            <p:cNvSpPr>
              <a:spLocks noChangeArrowheads="1"/>
            </p:cNvSpPr>
            <p:nvPr/>
          </p:nvSpPr>
          <p:spPr bwMode="auto">
            <a:xfrm>
              <a:off x="1776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2" name="Rectangle 40"/>
            <p:cNvSpPr>
              <a:spLocks noChangeArrowheads="1"/>
            </p:cNvSpPr>
            <p:nvPr/>
          </p:nvSpPr>
          <p:spPr bwMode="auto">
            <a:xfrm>
              <a:off x="2112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3" name="Rectangle 41"/>
            <p:cNvSpPr>
              <a:spLocks noChangeArrowheads="1"/>
            </p:cNvSpPr>
            <p:nvPr/>
          </p:nvSpPr>
          <p:spPr bwMode="auto">
            <a:xfrm>
              <a:off x="2640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4" name="Rectangle 42"/>
            <p:cNvSpPr>
              <a:spLocks noChangeArrowheads="1"/>
            </p:cNvSpPr>
            <p:nvPr/>
          </p:nvSpPr>
          <p:spPr bwMode="auto">
            <a:xfrm>
              <a:off x="2976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5" name="Rectangle 43"/>
            <p:cNvSpPr>
              <a:spLocks noChangeArrowheads="1"/>
            </p:cNvSpPr>
            <p:nvPr/>
          </p:nvSpPr>
          <p:spPr bwMode="auto">
            <a:xfrm>
              <a:off x="3504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6" name="Rectangle 44"/>
            <p:cNvSpPr>
              <a:spLocks noChangeArrowheads="1"/>
            </p:cNvSpPr>
            <p:nvPr/>
          </p:nvSpPr>
          <p:spPr bwMode="auto">
            <a:xfrm>
              <a:off x="3888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7" name="Rectangle 45"/>
            <p:cNvSpPr>
              <a:spLocks noChangeArrowheads="1"/>
            </p:cNvSpPr>
            <p:nvPr/>
          </p:nvSpPr>
          <p:spPr bwMode="auto">
            <a:xfrm>
              <a:off x="4320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8" name="Rectangle 46"/>
            <p:cNvSpPr>
              <a:spLocks noChangeArrowheads="1"/>
            </p:cNvSpPr>
            <p:nvPr/>
          </p:nvSpPr>
          <p:spPr bwMode="auto">
            <a:xfrm>
              <a:off x="4704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9" name="Rectangle 47"/>
            <p:cNvSpPr>
              <a:spLocks noChangeArrowheads="1"/>
            </p:cNvSpPr>
            <p:nvPr/>
          </p:nvSpPr>
          <p:spPr bwMode="auto">
            <a:xfrm>
              <a:off x="960" y="2707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200" name="Rectangle 48"/>
            <p:cNvSpPr>
              <a:spLocks noChangeArrowheads="1"/>
            </p:cNvSpPr>
            <p:nvPr/>
          </p:nvSpPr>
          <p:spPr bwMode="auto">
            <a:xfrm>
              <a:off x="960" y="3216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</p:grpSp>
      <p:sp>
        <p:nvSpPr>
          <p:cNvPr id="49201" name="Text Box 49"/>
          <p:cNvSpPr txBox="1">
            <a:spLocks noChangeArrowheads="1"/>
          </p:cNvSpPr>
          <p:nvPr/>
        </p:nvSpPr>
        <p:spPr bwMode="auto">
          <a:xfrm>
            <a:off x="381000" y="4908550"/>
            <a:ext cx="8001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NOTE:</a:t>
            </a:r>
            <a:r>
              <a:rPr lang="en-US" sz="24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Circle neighboring ONES in powers of 2.  Try to find the greatest amount of “neighbors.”  </a:t>
            </a:r>
            <a:r>
              <a:rPr lang="en-US" sz="2400" b="1" i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Only overlap circles as a last resort! </a:t>
            </a:r>
          </a:p>
        </p:txBody>
      </p:sp>
      <p:sp>
        <p:nvSpPr>
          <p:cNvPr id="49202" name="Rectangle 50"/>
          <p:cNvSpPr>
            <a:spLocks noChangeArrowheads="1"/>
          </p:cNvSpPr>
          <p:nvPr/>
        </p:nvSpPr>
        <p:spPr bwMode="auto">
          <a:xfrm>
            <a:off x="2286000" y="33528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9203" name="Rectangle 51"/>
          <p:cNvSpPr>
            <a:spLocks noChangeArrowheads="1"/>
          </p:cNvSpPr>
          <p:nvPr/>
        </p:nvSpPr>
        <p:spPr bwMode="auto">
          <a:xfrm>
            <a:off x="2286000" y="4191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9204" name="Rectangle 52"/>
          <p:cNvSpPr>
            <a:spLocks noChangeArrowheads="1"/>
          </p:cNvSpPr>
          <p:nvPr/>
        </p:nvSpPr>
        <p:spPr bwMode="auto">
          <a:xfrm>
            <a:off x="6477000" y="4191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720850" y="685800"/>
            <a:ext cx="5822950" cy="5715000"/>
            <a:chOff x="-4388" y="-96"/>
            <a:chExt cx="3668" cy="3600"/>
          </a:xfrm>
        </p:grpSpPr>
        <p:sp>
          <p:nvSpPr>
            <p:cNvPr id="50179" name="Rectangle 3"/>
            <p:cNvSpPr>
              <a:spLocks noChangeArrowheads="1"/>
            </p:cNvSpPr>
            <p:nvPr/>
          </p:nvSpPr>
          <p:spPr bwMode="auto">
            <a:xfrm>
              <a:off x="-2852" y="1008"/>
              <a:ext cx="1536" cy="168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852" y="912"/>
              <a:ext cx="1392" cy="1824"/>
              <a:chOff x="7536" y="2112"/>
              <a:chExt cx="1392" cy="1824"/>
            </a:xfrm>
          </p:grpSpPr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7536" y="2208"/>
                <a:ext cx="768" cy="16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2" name="Rectangle 6"/>
              <p:cNvSpPr>
                <a:spLocks noChangeArrowheads="1"/>
              </p:cNvSpPr>
              <p:nvPr/>
            </p:nvSpPr>
            <p:spPr bwMode="auto">
              <a:xfrm>
                <a:off x="7590" y="2278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7606" y="3061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84" name="Line 8"/>
              <p:cNvSpPr>
                <a:spLocks noChangeShapeType="1"/>
              </p:cNvSpPr>
              <p:nvPr/>
            </p:nvSpPr>
            <p:spPr bwMode="auto">
              <a:xfrm>
                <a:off x="7536" y="3048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5" name="Oval 9"/>
              <p:cNvSpPr>
                <a:spLocks noChangeArrowheads="1"/>
              </p:cNvSpPr>
              <p:nvPr/>
            </p:nvSpPr>
            <p:spPr bwMode="auto">
              <a:xfrm>
                <a:off x="7632" y="2112"/>
                <a:ext cx="1296" cy="1824"/>
              </a:xfrm>
              <a:prstGeom prst="ellips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-3312" y="-96"/>
              <a:ext cx="1268" cy="1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_</a:t>
              </a:r>
            </a:p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>
              <a:off x="-1988" y="2928"/>
              <a:ext cx="1268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0188" name="AutoShape 12"/>
            <p:cNvSpPr>
              <a:spLocks noChangeArrowheads="1"/>
            </p:cNvSpPr>
            <p:nvPr/>
          </p:nvSpPr>
          <p:spPr bwMode="auto">
            <a:xfrm rot="5400000">
              <a:off x="-4004" y="1536"/>
              <a:ext cx="1680" cy="624"/>
            </a:xfrm>
            <a:custGeom>
              <a:avLst/>
              <a:gdLst>
                <a:gd name="G0" fmla="+- 3864 0 0"/>
                <a:gd name="G1" fmla="+- 21600 0 3864"/>
                <a:gd name="G2" fmla="*/ 3864 1 2"/>
                <a:gd name="G3" fmla="+- 21600 0 G2"/>
                <a:gd name="G4" fmla="+/ 3864 21600 2"/>
                <a:gd name="G5" fmla="+/ G1 0 2"/>
                <a:gd name="G6" fmla="*/ 21600 21600 3864"/>
                <a:gd name="G7" fmla="*/ G6 1 2"/>
                <a:gd name="G8" fmla="+- 21600 0 G7"/>
                <a:gd name="G9" fmla="*/ 21600 1 2"/>
                <a:gd name="G10" fmla="+- 3864 0 G9"/>
                <a:gd name="G11" fmla="?: G10 G8 0"/>
                <a:gd name="G12" fmla="?: G10 G7 21600"/>
                <a:gd name="T0" fmla="*/ 19668 w 21600"/>
                <a:gd name="T1" fmla="*/ 10800 h 21600"/>
                <a:gd name="T2" fmla="*/ 10800 w 21600"/>
                <a:gd name="T3" fmla="*/ 21600 h 21600"/>
                <a:gd name="T4" fmla="*/ 1932 w 21600"/>
                <a:gd name="T5" fmla="*/ 10800 h 21600"/>
                <a:gd name="T6" fmla="*/ 10800 w 21600"/>
                <a:gd name="T7" fmla="*/ 0 h 21600"/>
                <a:gd name="T8" fmla="*/ 3732 w 21600"/>
                <a:gd name="T9" fmla="*/ 3732 h 21600"/>
                <a:gd name="T10" fmla="*/ 17868 w 21600"/>
                <a:gd name="T11" fmla="*/ 1786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864" y="21600"/>
                  </a:lnTo>
                  <a:lnTo>
                    <a:pt x="1773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9" name="Rectangle 13"/>
            <p:cNvSpPr>
              <a:spLocks noChangeArrowheads="1"/>
            </p:cNvSpPr>
            <p:nvPr/>
          </p:nvSpPr>
          <p:spPr bwMode="auto">
            <a:xfrm>
              <a:off x="-4388" y="1296"/>
              <a:ext cx="864" cy="1104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-2084" y="1008"/>
              <a:ext cx="768" cy="1680"/>
              <a:chOff x="6960" y="2448"/>
              <a:chExt cx="768" cy="1680"/>
            </a:xfrm>
          </p:grpSpPr>
          <p:sp>
            <p:nvSpPr>
              <p:cNvPr id="50191" name="Rectangle 15"/>
              <p:cNvSpPr>
                <a:spLocks noChangeArrowheads="1"/>
              </p:cNvSpPr>
              <p:nvPr/>
            </p:nvSpPr>
            <p:spPr bwMode="auto">
              <a:xfrm>
                <a:off x="6960" y="2448"/>
                <a:ext cx="768" cy="16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2" name="Rectangle 16"/>
              <p:cNvSpPr>
                <a:spLocks noChangeArrowheads="1"/>
              </p:cNvSpPr>
              <p:nvPr/>
            </p:nvSpPr>
            <p:spPr bwMode="auto">
              <a:xfrm>
                <a:off x="7014" y="2518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93" name="Rectangle 17"/>
              <p:cNvSpPr>
                <a:spLocks noChangeArrowheads="1"/>
              </p:cNvSpPr>
              <p:nvPr/>
            </p:nvSpPr>
            <p:spPr bwMode="auto">
              <a:xfrm>
                <a:off x="7030" y="3301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94" name="Line 18"/>
              <p:cNvSpPr>
                <a:spLocks noChangeShapeType="1"/>
              </p:cNvSpPr>
              <p:nvPr/>
            </p:nvSpPr>
            <p:spPr bwMode="auto">
              <a:xfrm>
                <a:off x="6960" y="3288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195" name="Rectangle 19"/>
            <p:cNvSpPr>
              <a:spLocks noChangeArrowheads="1"/>
            </p:cNvSpPr>
            <p:nvPr/>
          </p:nvSpPr>
          <p:spPr bwMode="auto">
            <a:xfrm>
              <a:off x="-3312" y="2400"/>
              <a:ext cx="1268" cy="1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_</a:t>
              </a:r>
            </a:p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0196" name="Rectangle 20"/>
            <p:cNvSpPr>
              <a:spLocks noChangeArrowheads="1"/>
            </p:cNvSpPr>
            <p:nvPr/>
          </p:nvSpPr>
          <p:spPr bwMode="auto">
            <a:xfrm>
              <a:off x="-1988" y="-96"/>
              <a:ext cx="1268" cy="1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</a:t>
              </a:r>
            </a:p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</p:grp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906780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9782175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9" name="Rectangle 23"/>
          <p:cNvSpPr>
            <a:spLocks noChangeArrowheads="1"/>
          </p:cNvSpPr>
          <p:nvPr/>
        </p:nvSpPr>
        <p:spPr bwMode="auto">
          <a:xfrm>
            <a:off x="1049655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00" name="Rectangle 24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8229600" cy="1143000"/>
          </a:xfrm>
        </p:spPr>
        <p:txBody>
          <a:bodyPr/>
          <a:lstStyle/>
          <a:p>
            <a:r>
              <a:rPr lang="en-US" sz="3600">
                <a:solidFill>
                  <a:srgbClr val="000066"/>
                </a:solidFill>
              </a:rPr>
              <a:t>Simplified Boolean Equation</a:t>
            </a:r>
          </a:p>
        </p:txBody>
      </p:sp>
      <p:sp>
        <p:nvSpPr>
          <p:cNvPr id="50201" name="Line 25"/>
          <p:cNvSpPr>
            <a:spLocks noChangeShapeType="1"/>
          </p:cNvSpPr>
          <p:nvPr/>
        </p:nvSpPr>
        <p:spPr bwMode="auto">
          <a:xfrm>
            <a:off x="1177925" y="4830763"/>
            <a:ext cx="304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202" name="Rectangle 26"/>
          <p:cNvSpPr>
            <a:spLocks noChangeArrowheads="1"/>
          </p:cNvSpPr>
          <p:nvPr/>
        </p:nvSpPr>
        <p:spPr bwMode="auto">
          <a:xfrm>
            <a:off x="7696200" y="2895600"/>
            <a:ext cx="1600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     </a:t>
            </a:r>
            <a:r>
              <a:rPr lang="en-US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en-US" sz="1000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endParaRPr lang="en-US" sz="3800" b="1" dirty="0">
              <a:solidFill>
                <a:srgbClr val="000066"/>
              </a:solidFill>
              <a:latin typeface="Tahoma" pitchFamily="34" charset="0"/>
            </a:endParaRPr>
          </a:p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   W</a:t>
            </a:r>
          </a:p>
        </p:txBody>
      </p:sp>
      <p:sp>
        <p:nvSpPr>
          <p:cNvPr id="50203" name="Line 27"/>
          <p:cNvSpPr>
            <a:spLocks noChangeShapeType="1"/>
          </p:cNvSpPr>
          <p:nvPr/>
        </p:nvSpPr>
        <p:spPr bwMode="auto">
          <a:xfrm flipH="1">
            <a:off x="3429000" y="1447800"/>
            <a:ext cx="609600" cy="9144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Line 28"/>
          <p:cNvSpPr>
            <a:spLocks noChangeShapeType="1"/>
          </p:cNvSpPr>
          <p:nvPr/>
        </p:nvSpPr>
        <p:spPr bwMode="auto">
          <a:xfrm flipH="1">
            <a:off x="3505200" y="5334000"/>
            <a:ext cx="609600" cy="9144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Line 29"/>
          <p:cNvSpPr>
            <a:spLocks noChangeShapeType="1"/>
          </p:cNvSpPr>
          <p:nvPr/>
        </p:nvSpPr>
        <p:spPr bwMode="auto">
          <a:xfrm flipH="1">
            <a:off x="5486400" y="1447800"/>
            <a:ext cx="6096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Line 31"/>
          <p:cNvSpPr>
            <a:spLocks noChangeShapeType="1"/>
          </p:cNvSpPr>
          <p:nvPr/>
        </p:nvSpPr>
        <p:spPr bwMode="auto">
          <a:xfrm flipH="1">
            <a:off x="4495800" y="1447800"/>
            <a:ext cx="609600" cy="914400"/>
          </a:xfrm>
          <a:prstGeom prst="line">
            <a:avLst/>
          </a:prstGeom>
          <a:noFill/>
          <a:ln w="76200">
            <a:solidFill>
              <a:srgbClr val="CC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Line 32"/>
          <p:cNvSpPr>
            <a:spLocks noChangeShapeType="1"/>
          </p:cNvSpPr>
          <p:nvPr/>
        </p:nvSpPr>
        <p:spPr bwMode="auto">
          <a:xfrm flipH="1">
            <a:off x="6629400" y="1524000"/>
            <a:ext cx="609600" cy="914400"/>
          </a:xfrm>
          <a:prstGeom prst="line">
            <a:avLst/>
          </a:prstGeom>
          <a:noFill/>
          <a:ln w="76200">
            <a:solidFill>
              <a:srgbClr val="CC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9" name="Line 33"/>
          <p:cNvSpPr>
            <a:spLocks noChangeShapeType="1"/>
          </p:cNvSpPr>
          <p:nvPr/>
        </p:nvSpPr>
        <p:spPr bwMode="auto">
          <a:xfrm flipH="1">
            <a:off x="4495800" y="5334000"/>
            <a:ext cx="609600" cy="914400"/>
          </a:xfrm>
          <a:prstGeom prst="line">
            <a:avLst/>
          </a:prstGeom>
          <a:noFill/>
          <a:ln w="76200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11" name="Text Box 35"/>
          <p:cNvSpPr txBox="1">
            <a:spLocks noChangeArrowheads="1"/>
          </p:cNvSpPr>
          <p:nvPr/>
        </p:nvSpPr>
        <p:spPr bwMode="auto">
          <a:xfrm>
            <a:off x="7315200" y="1447800"/>
            <a:ext cx="1676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  <a:latin typeface="Times New Roman" pitchFamily="18" charset="0"/>
              </a:rPr>
              <a:t>Opposite values cancel out</a:t>
            </a:r>
          </a:p>
        </p:txBody>
      </p: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1295400" y="1371600"/>
            <a:ext cx="5943600" cy="4876800"/>
            <a:chOff x="1296" y="1248"/>
            <a:chExt cx="3744" cy="3072"/>
          </a:xfrm>
        </p:grpSpPr>
        <p:sp>
          <p:nvSpPr>
            <p:cNvPr id="50213" name="Rectangle 37"/>
            <p:cNvSpPr>
              <a:spLocks noChangeArrowheads="1"/>
            </p:cNvSpPr>
            <p:nvPr/>
          </p:nvSpPr>
          <p:spPr bwMode="auto">
            <a:xfrm>
              <a:off x="2256" y="1248"/>
              <a:ext cx="2784" cy="30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14" name="Rectangle 38"/>
            <p:cNvSpPr>
              <a:spLocks noChangeArrowheads="1"/>
            </p:cNvSpPr>
            <p:nvPr/>
          </p:nvSpPr>
          <p:spPr bwMode="auto">
            <a:xfrm>
              <a:off x="1296" y="2208"/>
              <a:ext cx="1488" cy="11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1676400" y="2886075"/>
            <a:ext cx="5257800" cy="3133725"/>
            <a:chOff x="1344" y="2202"/>
            <a:chExt cx="3312" cy="1974"/>
          </a:xfrm>
        </p:grpSpPr>
        <p:sp>
          <p:nvSpPr>
            <p:cNvPr id="50216" name="Rectangle 40"/>
            <p:cNvSpPr>
              <a:spLocks noChangeArrowheads="1"/>
            </p:cNvSpPr>
            <p:nvPr/>
          </p:nvSpPr>
          <p:spPr bwMode="auto">
            <a:xfrm>
              <a:off x="2524" y="2496"/>
              <a:ext cx="768" cy="168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41"/>
            <p:cNvGrpSpPr>
              <a:grpSpLocks/>
            </p:cNvGrpSpPr>
            <p:nvPr/>
          </p:nvGrpSpPr>
          <p:grpSpPr bwMode="auto">
            <a:xfrm>
              <a:off x="1344" y="2202"/>
              <a:ext cx="3312" cy="1974"/>
              <a:chOff x="1344" y="2202"/>
              <a:chExt cx="3312" cy="1974"/>
            </a:xfrm>
          </p:grpSpPr>
          <p:sp>
            <p:nvSpPr>
              <p:cNvPr id="50218" name="Rectangle 42"/>
              <p:cNvSpPr>
                <a:spLocks noChangeArrowheads="1"/>
              </p:cNvSpPr>
              <p:nvPr/>
            </p:nvSpPr>
            <p:spPr bwMode="auto">
              <a:xfrm>
                <a:off x="1344" y="2784"/>
                <a:ext cx="480" cy="1104"/>
              </a:xfrm>
              <a:prstGeom prst="rect">
                <a:avLst/>
              </a:prstGeom>
              <a:solidFill>
                <a:schemeClr val="accent2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8" name="Group 43"/>
              <p:cNvGrpSpPr>
                <a:grpSpLocks/>
              </p:cNvGrpSpPr>
              <p:nvPr/>
            </p:nvGrpSpPr>
            <p:grpSpPr bwMode="auto">
              <a:xfrm>
                <a:off x="2332" y="2202"/>
                <a:ext cx="2324" cy="1974"/>
                <a:chOff x="2448" y="1290"/>
                <a:chExt cx="2324" cy="1974"/>
              </a:xfrm>
            </p:grpSpPr>
            <p:grpSp>
              <p:nvGrpSpPr>
                <p:cNvPr id="9" name="Group 44"/>
                <p:cNvGrpSpPr>
                  <a:grpSpLocks/>
                </p:cNvGrpSpPr>
                <p:nvPr/>
              </p:nvGrpSpPr>
              <p:grpSpPr bwMode="auto">
                <a:xfrm>
                  <a:off x="2640" y="1592"/>
                  <a:ext cx="768" cy="1672"/>
                  <a:chOff x="2640" y="2112"/>
                  <a:chExt cx="768" cy="1632"/>
                </a:xfrm>
              </p:grpSpPr>
              <p:sp>
                <p:nvSpPr>
                  <p:cNvPr id="50221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2640" y="2112"/>
                    <a:ext cx="768" cy="1632"/>
                  </a:xfrm>
                  <a:prstGeom prst="rect">
                    <a:avLst/>
                  </a:prstGeom>
                  <a:noFill/>
                  <a:ln w="381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50222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2694" y="2181"/>
                    <a:ext cx="628" cy="7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eaLnBrk="0" hangingPunct="0"/>
                    <a:r>
                      <a:rPr lang="en-US" sz="720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50223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2710" y="2941"/>
                    <a:ext cx="628" cy="7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eaLnBrk="0" hangingPunct="0"/>
                    <a:r>
                      <a:rPr lang="en-US" sz="720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50224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2928"/>
                    <a:ext cx="76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50225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2171"/>
                    <a:ext cx="580" cy="1488"/>
                  </a:xfrm>
                  <a:prstGeom prst="ellips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10" name="Group 50"/>
                <p:cNvGrpSpPr>
                  <a:grpSpLocks/>
                </p:cNvGrpSpPr>
                <p:nvPr/>
              </p:nvGrpSpPr>
              <p:grpSpPr bwMode="auto">
                <a:xfrm>
                  <a:off x="3504" y="1290"/>
                  <a:ext cx="1268" cy="1905"/>
                  <a:chOff x="3504" y="1290"/>
                  <a:chExt cx="1268" cy="1905"/>
                </a:xfrm>
              </p:grpSpPr>
              <p:sp>
                <p:nvSpPr>
                  <p:cNvPr id="50227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290"/>
                    <a:ext cx="1268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      _</a:t>
                    </a:r>
                  </a:p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PWD</a:t>
                    </a:r>
                  </a:p>
                </p:txBody>
              </p:sp>
              <p:sp>
                <p:nvSpPr>
                  <p:cNvPr id="50228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2090"/>
                    <a:ext cx="1268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   _ _</a:t>
                    </a:r>
                  </a:p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PWD</a:t>
                    </a:r>
                  </a:p>
                </p:txBody>
              </p:sp>
            </p:grpSp>
            <p:sp>
              <p:nvSpPr>
                <p:cNvPr id="50229" name="AutoShape 53"/>
                <p:cNvSpPr>
                  <a:spLocks noChangeArrowheads="1"/>
                </p:cNvSpPr>
                <p:nvPr/>
              </p:nvSpPr>
              <p:spPr bwMode="auto">
                <a:xfrm rot="5400000">
                  <a:off x="1704" y="2328"/>
                  <a:ext cx="1680" cy="192"/>
                </a:xfrm>
                <a:custGeom>
                  <a:avLst/>
                  <a:gdLst>
                    <a:gd name="G0" fmla="+- 3864 0 0"/>
                    <a:gd name="G1" fmla="+- 21600 0 3864"/>
                    <a:gd name="G2" fmla="*/ 3864 1 2"/>
                    <a:gd name="G3" fmla="+- 21600 0 G2"/>
                    <a:gd name="G4" fmla="+/ 3864 21600 2"/>
                    <a:gd name="G5" fmla="+/ G1 0 2"/>
                    <a:gd name="G6" fmla="*/ 21600 21600 3864"/>
                    <a:gd name="G7" fmla="*/ G6 1 2"/>
                    <a:gd name="G8" fmla="+- 21600 0 G7"/>
                    <a:gd name="G9" fmla="*/ 21600 1 2"/>
                    <a:gd name="G10" fmla="+- 3864 0 G9"/>
                    <a:gd name="G11" fmla="?: G10 G8 0"/>
                    <a:gd name="G12" fmla="?: G10 G7 21600"/>
                    <a:gd name="T0" fmla="*/ 19668 w 21600"/>
                    <a:gd name="T1" fmla="*/ 10800 h 21600"/>
                    <a:gd name="T2" fmla="*/ 10800 w 21600"/>
                    <a:gd name="T3" fmla="*/ 21600 h 21600"/>
                    <a:gd name="T4" fmla="*/ 1932 w 21600"/>
                    <a:gd name="T5" fmla="*/ 10800 h 21600"/>
                    <a:gd name="T6" fmla="*/ 10800 w 21600"/>
                    <a:gd name="T7" fmla="*/ 0 h 21600"/>
                    <a:gd name="T8" fmla="*/ 3732 w 21600"/>
                    <a:gd name="T9" fmla="*/ 3732 h 21600"/>
                    <a:gd name="T10" fmla="*/ 17868 w 21600"/>
                    <a:gd name="T11" fmla="*/ 17868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3864" y="21600"/>
                      </a:lnTo>
                      <a:lnTo>
                        <a:pt x="17736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pSp>
        <p:nvGrpSpPr>
          <p:cNvPr id="11" name="Group 54"/>
          <p:cNvGrpSpPr>
            <a:grpSpLocks/>
          </p:cNvGrpSpPr>
          <p:nvPr/>
        </p:nvGrpSpPr>
        <p:grpSpPr bwMode="auto">
          <a:xfrm>
            <a:off x="457200" y="1371600"/>
            <a:ext cx="2590800" cy="4114800"/>
            <a:chOff x="768" y="1248"/>
            <a:chExt cx="1632" cy="2592"/>
          </a:xfrm>
        </p:grpSpPr>
        <p:grpSp>
          <p:nvGrpSpPr>
            <p:cNvPr id="12" name="Group 55"/>
            <p:cNvGrpSpPr>
              <a:grpSpLocks/>
            </p:cNvGrpSpPr>
            <p:nvPr/>
          </p:nvGrpSpPr>
          <p:grpSpPr bwMode="auto">
            <a:xfrm>
              <a:off x="768" y="1248"/>
              <a:ext cx="1632" cy="2592"/>
              <a:chOff x="768" y="1248"/>
              <a:chExt cx="1632" cy="2592"/>
            </a:xfrm>
          </p:grpSpPr>
          <p:sp>
            <p:nvSpPr>
              <p:cNvPr id="50232" name="Rectangle 56"/>
              <p:cNvSpPr>
                <a:spLocks noChangeArrowheads="1"/>
              </p:cNvSpPr>
              <p:nvPr/>
            </p:nvSpPr>
            <p:spPr bwMode="auto">
              <a:xfrm>
                <a:off x="768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3" name="Rectangle 57"/>
              <p:cNvSpPr>
                <a:spLocks noChangeArrowheads="1"/>
              </p:cNvSpPr>
              <p:nvPr/>
            </p:nvSpPr>
            <p:spPr bwMode="auto">
              <a:xfrm>
                <a:off x="768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4" name="Rectangle 58"/>
              <p:cNvSpPr>
                <a:spLocks noChangeArrowheads="1"/>
              </p:cNvSpPr>
              <p:nvPr/>
            </p:nvSpPr>
            <p:spPr bwMode="auto">
              <a:xfrm>
                <a:off x="768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5" name="Rectangle 59"/>
              <p:cNvSpPr>
                <a:spLocks noChangeArrowheads="1"/>
              </p:cNvSpPr>
              <p:nvPr/>
            </p:nvSpPr>
            <p:spPr bwMode="auto">
              <a:xfrm>
                <a:off x="768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6" name="Rectangle 60"/>
              <p:cNvSpPr>
                <a:spLocks noChangeArrowheads="1"/>
              </p:cNvSpPr>
              <p:nvPr/>
            </p:nvSpPr>
            <p:spPr bwMode="auto">
              <a:xfrm>
                <a:off x="1104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37" name="Rectangle 61"/>
              <p:cNvSpPr>
                <a:spLocks noChangeArrowheads="1"/>
              </p:cNvSpPr>
              <p:nvPr/>
            </p:nvSpPr>
            <p:spPr bwMode="auto">
              <a:xfrm>
                <a:off x="1104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38" name="Rectangle 62"/>
              <p:cNvSpPr>
                <a:spLocks noChangeArrowheads="1"/>
              </p:cNvSpPr>
              <p:nvPr/>
            </p:nvSpPr>
            <p:spPr bwMode="auto">
              <a:xfrm>
                <a:off x="1104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39" name="Rectangle 63"/>
              <p:cNvSpPr>
                <a:spLocks noChangeArrowheads="1"/>
              </p:cNvSpPr>
              <p:nvPr/>
            </p:nvSpPr>
            <p:spPr bwMode="auto">
              <a:xfrm>
                <a:off x="1104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40" name="Rectangle 64"/>
              <p:cNvSpPr>
                <a:spLocks noChangeArrowheads="1"/>
              </p:cNvSpPr>
              <p:nvPr/>
            </p:nvSpPr>
            <p:spPr bwMode="auto">
              <a:xfrm>
                <a:off x="1536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  <p:sp>
            <p:nvSpPr>
              <p:cNvPr id="50241" name="Line 65"/>
              <p:cNvSpPr>
                <a:spLocks noChangeShapeType="1"/>
              </p:cNvSpPr>
              <p:nvPr/>
            </p:nvSpPr>
            <p:spPr bwMode="auto">
              <a:xfrm>
                <a:off x="875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2" name="Line 66"/>
              <p:cNvSpPr>
                <a:spLocks noChangeShapeType="1"/>
              </p:cNvSpPr>
              <p:nvPr/>
            </p:nvSpPr>
            <p:spPr bwMode="auto">
              <a:xfrm>
                <a:off x="1211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3" name="Line 67"/>
              <p:cNvSpPr>
                <a:spLocks noChangeShapeType="1"/>
              </p:cNvSpPr>
              <p:nvPr/>
            </p:nvSpPr>
            <p:spPr bwMode="auto">
              <a:xfrm>
                <a:off x="886" y="2352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4" name="Rectangle 68"/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</p:grpSp>
        <p:sp>
          <p:nvSpPr>
            <p:cNvPr id="50245" name="Line 69"/>
            <p:cNvSpPr>
              <a:spLocks noChangeShapeType="1"/>
            </p:cNvSpPr>
            <p:nvPr/>
          </p:nvSpPr>
          <p:spPr bwMode="auto">
            <a:xfrm>
              <a:off x="1632" y="129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70"/>
          <p:cNvGrpSpPr>
            <a:grpSpLocks/>
          </p:cNvGrpSpPr>
          <p:nvPr/>
        </p:nvGrpSpPr>
        <p:grpSpPr bwMode="auto">
          <a:xfrm>
            <a:off x="1676400" y="2057400"/>
            <a:ext cx="1457325" cy="3495675"/>
            <a:chOff x="5994" y="1290"/>
            <a:chExt cx="918" cy="2202"/>
          </a:xfrm>
        </p:grpSpPr>
        <p:sp>
          <p:nvSpPr>
            <p:cNvPr id="50247" name="Line 71"/>
            <p:cNvSpPr>
              <a:spLocks noChangeShapeType="1"/>
            </p:cNvSpPr>
            <p:nvPr/>
          </p:nvSpPr>
          <p:spPr bwMode="auto">
            <a:xfrm>
              <a:off x="6000" y="1296"/>
              <a:ext cx="906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48" name="Rectangle 72"/>
            <p:cNvSpPr>
              <a:spLocks noChangeArrowheads="1"/>
            </p:cNvSpPr>
            <p:nvPr/>
          </p:nvSpPr>
          <p:spPr bwMode="auto">
            <a:xfrm>
              <a:off x="6000" y="1296"/>
              <a:ext cx="906" cy="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49" name="Line 73"/>
            <p:cNvSpPr>
              <a:spLocks noChangeShapeType="1"/>
            </p:cNvSpPr>
            <p:nvPr/>
          </p:nvSpPr>
          <p:spPr bwMode="auto">
            <a:xfrm>
              <a:off x="6000" y="1296"/>
              <a:ext cx="1" cy="219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0" name="Rectangle 74"/>
            <p:cNvSpPr>
              <a:spLocks noChangeArrowheads="1"/>
            </p:cNvSpPr>
            <p:nvPr/>
          </p:nvSpPr>
          <p:spPr bwMode="auto">
            <a:xfrm>
              <a:off x="6000" y="1296"/>
              <a:ext cx="6" cy="219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1" name="Rectangle 75"/>
            <p:cNvSpPr>
              <a:spLocks noChangeArrowheads="1"/>
            </p:cNvSpPr>
            <p:nvPr/>
          </p:nvSpPr>
          <p:spPr bwMode="auto">
            <a:xfrm>
              <a:off x="6108" y="1884"/>
              <a:ext cx="273" cy="51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2" name="Rectangle 76"/>
            <p:cNvSpPr>
              <a:spLocks noChangeArrowheads="1"/>
            </p:cNvSpPr>
            <p:nvPr/>
          </p:nvSpPr>
          <p:spPr bwMode="auto">
            <a:xfrm>
              <a:off x="6558" y="1884"/>
              <a:ext cx="273" cy="51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3" name="Rectangle 77"/>
            <p:cNvSpPr>
              <a:spLocks noChangeArrowheads="1"/>
            </p:cNvSpPr>
            <p:nvPr/>
          </p:nvSpPr>
          <p:spPr bwMode="auto">
            <a:xfrm>
              <a:off x="6108" y="2430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accent3">
                  <a:alpha val="0"/>
                </a:schemeClr>
              </a:solidFill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4" name="Rectangle 78"/>
            <p:cNvSpPr>
              <a:spLocks noChangeArrowheads="1"/>
            </p:cNvSpPr>
            <p:nvPr/>
          </p:nvSpPr>
          <p:spPr bwMode="auto">
            <a:xfrm>
              <a:off x="6108" y="2976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accent3">
                  <a:alpha val="0"/>
                </a:schemeClr>
              </a:solidFill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5" name="Rectangle 79"/>
            <p:cNvSpPr>
              <a:spLocks noChangeArrowheads="1"/>
            </p:cNvSpPr>
            <p:nvPr/>
          </p:nvSpPr>
          <p:spPr bwMode="auto">
            <a:xfrm>
              <a:off x="6576" y="2419"/>
              <a:ext cx="273" cy="51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6" name="Line 80"/>
            <p:cNvSpPr>
              <a:spLocks noChangeShapeType="1"/>
            </p:cNvSpPr>
            <p:nvPr/>
          </p:nvSpPr>
          <p:spPr bwMode="auto">
            <a:xfrm flipV="1">
              <a:off x="60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7" name="Line 81"/>
            <p:cNvSpPr>
              <a:spLocks noChangeShapeType="1"/>
            </p:cNvSpPr>
            <p:nvPr/>
          </p:nvSpPr>
          <p:spPr bwMode="auto">
            <a:xfrm flipV="1">
              <a:off x="645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8" name="Line 82"/>
            <p:cNvSpPr>
              <a:spLocks noChangeShapeType="1"/>
            </p:cNvSpPr>
            <p:nvPr/>
          </p:nvSpPr>
          <p:spPr bwMode="auto">
            <a:xfrm flipV="1">
              <a:off x="69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9" name="Rectangle 83"/>
            <p:cNvSpPr>
              <a:spLocks noChangeArrowheads="1"/>
            </p:cNvSpPr>
            <p:nvPr/>
          </p:nvSpPr>
          <p:spPr bwMode="auto">
            <a:xfrm>
              <a:off x="5994" y="1290"/>
              <a:ext cx="18" cy="220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0" name="Rectangle 84"/>
            <p:cNvSpPr>
              <a:spLocks noChangeArrowheads="1"/>
            </p:cNvSpPr>
            <p:nvPr/>
          </p:nvSpPr>
          <p:spPr bwMode="auto">
            <a:xfrm>
              <a:off x="644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1" name="Rectangle 85"/>
            <p:cNvSpPr>
              <a:spLocks noChangeArrowheads="1"/>
            </p:cNvSpPr>
            <p:nvPr/>
          </p:nvSpPr>
          <p:spPr bwMode="auto">
            <a:xfrm>
              <a:off x="689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2" name="Rectangle 86"/>
            <p:cNvSpPr>
              <a:spLocks noChangeArrowheads="1"/>
            </p:cNvSpPr>
            <p:nvPr/>
          </p:nvSpPr>
          <p:spPr bwMode="auto">
            <a:xfrm>
              <a:off x="6012" y="1290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3" name="Rectangle 87"/>
            <p:cNvSpPr>
              <a:spLocks noChangeArrowheads="1"/>
            </p:cNvSpPr>
            <p:nvPr/>
          </p:nvSpPr>
          <p:spPr bwMode="auto">
            <a:xfrm>
              <a:off x="6012" y="1836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4" name="Rectangle 88"/>
            <p:cNvSpPr>
              <a:spLocks noChangeArrowheads="1"/>
            </p:cNvSpPr>
            <p:nvPr/>
          </p:nvSpPr>
          <p:spPr bwMode="auto">
            <a:xfrm>
              <a:off x="6012" y="2382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5" name="Rectangle 89"/>
            <p:cNvSpPr>
              <a:spLocks noChangeArrowheads="1"/>
            </p:cNvSpPr>
            <p:nvPr/>
          </p:nvSpPr>
          <p:spPr bwMode="auto">
            <a:xfrm>
              <a:off x="6012" y="2928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6" name="Rectangle 90"/>
            <p:cNvSpPr>
              <a:spLocks noChangeArrowheads="1"/>
            </p:cNvSpPr>
            <p:nvPr/>
          </p:nvSpPr>
          <p:spPr bwMode="auto">
            <a:xfrm>
              <a:off x="6012" y="3474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4" name="Group 91"/>
          <p:cNvGrpSpPr>
            <a:grpSpLocks/>
          </p:cNvGrpSpPr>
          <p:nvPr/>
        </p:nvGrpSpPr>
        <p:grpSpPr bwMode="auto">
          <a:xfrm>
            <a:off x="1690688" y="2819400"/>
            <a:ext cx="1509712" cy="2638425"/>
            <a:chOff x="1545" y="2352"/>
            <a:chExt cx="951" cy="1662"/>
          </a:xfrm>
        </p:grpSpPr>
        <p:sp>
          <p:nvSpPr>
            <p:cNvPr id="50268" name="Oval 92"/>
            <p:cNvSpPr>
              <a:spLocks noChangeArrowheads="1"/>
            </p:cNvSpPr>
            <p:nvPr/>
          </p:nvSpPr>
          <p:spPr bwMode="auto">
            <a:xfrm>
              <a:off x="1545" y="3024"/>
              <a:ext cx="471" cy="99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9" name="Oval 93"/>
            <p:cNvSpPr>
              <a:spLocks noChangeArrowheads="1"/>
            </p:cNvSpPr>
            <p:nvPr/>
          </p:nvSpPr>
          <p:spPr bwMode="auto">
            <a:xfrm>
              <a:off x="1556" y="2352"/>
              <a:ext cx="940" cy="120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50270" name="Rectangle 94"/>
          <p:cNvSpPr>
            <a:spLocks noGrp="1" noChangeArrowheads="1"/>
          </p:cNvSpPr>
          <p:nvPr>
            <p:ph type="body" idx="1"/>
          </p:nvPr>
        </p:nvSpPr>
        <p:spPr>
          <a:xfrm>
            <a:off x="7162800" y="3505200"/>
            <a:ext cx="1981200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3800" b="1" dirty="0">
                <a:solidFill>
                  <a:srgbClr val="000066"/>
                </a:solidFill>
              </a:rPr>
              <a:t>C =	</a:t>
            </a:r>
          </a:p>
        </p:txBody>
      </p:sp>
      <p:sp>
        <p:nvSpPr>
          <p:cNvPr id="50271" name="Rectangle 95"/>
          <p:cNvSpPr>
            <a:spLocks noChangeArrowheads="1"/>
          </p:cNvSpPr>
          <p:nvPr/>
        </p:nvSpPr>
        <p:spPr bwMode="auto">
          <a:xfrm>
            <a:off x="7315200" y="3810000"/>
            <a:ext cx="1600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     </a:t>
            </a:r>
            <a:r>
              <a:rPr lang="en-US" b="1" dirty="0">
                <a:solidFill>
                  <a:srgbClr val="000066"/>
                </a:solidFill>
                <a:latin typeface="Tahoma" pitchFamily="34" charset="0"/>
              </a:rPr>
              <a:t>  </a:t>
            </a:r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_</a:t>
            </a:r>
          </a:p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+ PD</a:t>
            </a:r>
          </a:p>
        </p:txBody>
      </p:sp>
      <p:sp>
        <p:nvSpPr>
          <p:cNvPr id="50272" name="Line 96"/>
          <p:cNvSpPr>
            <a:spLocks noChangeShapeType="1"/>
          </p:cNvSpPr>
          <p:nvPr/>
        </p:nvSpPr>
        <p:spPr bwMode="auto">
          <a:xfrm flipH="1">
            <a:off x="5486400" y="3657600"/>
            <a:ext cx="6096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273" name="Line 97"/>
          <p:cNvSpPr>
            <a:spLocks noChangeShapeType="1"/>
          </p:cNvSpPr>
          <p:nvPr/>
        </p:nvSpPr>
        <p:spPr bwMode="auto">
          <a:xfrm flipH="1">
            <a:off x="5486400" y="4876800"/>
            <a:ext cx="6096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274" name="Rectangle 98"/>
          <p:cNvSpPr>
            <a:spLocks noChangeArrowheads="1"/>
          </p:cNvSpPr>
          <p:nvPr/>
        </p:nvSpPr>
        <p:spPr bwMode="auto">
          <a:xfrm>
            <a:off x="1676400" y="2133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50275" name="Rectangle 99"/>
          <p:cNvSpPr>
            <a:spLocks noChangeArrowheads="1"/>
          </p:cNvSpPr>
          <p:nvPr/>
        </p:nvSpPr>
        <p:spPr bwMode="auto">
          <a:xfrm>
            <a:off x="2438400" y="2133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50276" name="Rectangle 100"/>
          <p:cNvSpPr>
            <a:spLocks noChangeArrowheads="1"/>
          </p:cNvSpPr>
          <p:nvPr/>
        </p:nvSpPr>
        <p:spPr bwMode="auto">
          <a:xfrm>
            <a:off x="2438400" y="4800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0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0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5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02" grpId="0" build="p" autoUpdateAnimBg="0" advAuto="0"/>
      <p:bldP spid="50203" grpId="0" animBg="1"/>
      <p:bldP spid="50204" grpId="0" animBg="1"/>
      <p:bldP spid="50205" grpId="0" animBg="1"/>
      <p:bldP spid="50207" grpId="0" animBg="1"/>
      <p:bldP spid="50208" grpId="0" animBg="1"/>
      <p:bldP spid="50209" grpId="0" animBg="1"/>
      <p:bldP spid="50270" grpId="0" build="p" autoUpdateAnimBg="0" advAuto="0"/>
      <p:bldP spid="50271" grpId="0" build="p" autoUpdateAnimBg="0" advAuto="0"/>
      <p:bldP spid="50272" grpId="0" animBg="1"/>
      <p:bldP spid="502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883920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9553575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026795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447800" y="2057400"/>
            <a:ext cx="1457325" cy="3495675"/>
            <a:chOff x="5994" y="1290"/>
            <a:chExt cx="918" cy="2202"/>
          </a:xfrm>
        </p:grpSpPr>
        <p:sp>
          <p:nvSpPr>
            <p:cNvPr id="51206" name="Line 6"/>
            <p:cNvSpPr>
              <a:spLocks noChangeShapeType="1"/>
            </p:cNvSpPr>
            <p:nvPr/>
          </p:nvSpPr>
          <p:spPr bwMode="auto">
            <a:xfrm>
              <a:off x="6000" y="1296"/>
              <a:ext cx="906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07" name="Rectangle 7"/>
            <p:cNvSpPr>
              <a:spLocks noChangeArrowheads="1"/>
            </p:cNvSpPr>
            <p:nvPr/>
          </p:nvSpPr>
          <p:spPr bwMode="auto">
            <a:xfrm>
              <a:off x="6000" y="1296"/>
              <a:ext cx="906" cy="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08" name="Line 8"/>
            <p:cNvSpPr>
              <a:spLocks noChangeShapeType="1"/>
            </p:cNvSpPr>
            <p:nvPr/>
          </p:nvSpPr>
          <p:spPr bwMode="auto">
            <a:xfrm>
              <a:off x="6000" y="1296"/>
              <a:ext cx="1" cy="219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09" name="Rectangle 9"/>
            <p:cNvSpPr>
              <a:spLocks noChangeArrowheads="1"/>
            </p:cNvSpPr>
            <p:nvPr/>
          </p:nvSpPr>
          <p:spPr bwMode="auto">
            <a:xfrm>
              <a:off x="6000" y="1296"/>
              <a:ext cx="6" cy="219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0" name="Rectangle 10"/>
            <p:cNvSpPr>
              <a:spLocks noChangeArrowheads="1"/>
            </p:cNvSpPr>
            <p:nvPr/>
          </p:nvSpPr>
          <p:spPr bwMode="auto">
            <a:xfrm>
              <a:off x="6108" y="1884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1" name="Rectangle 11"/>
            <p:cNvSpPr>
              <a:spLocks noChangeArrowheads="1"/>
            </p:cNvSpPr>
            <p:nvPr/>
          </p:nvSpPr>
          <p:spPr bwMode="auto">
            <a:xfrm>
              <a:off x="6558" y="1884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2" name="Rectangle 12"/>
            <p:cNvSpPr>
              <a:spLocks noChangeArrowheads="1"/>
            </p:cNvSpPr>
            <p:nvPr/>
          </p:nvSpPr>
          <p:spPr bwMode="auto">
            <a:xfrm>
              <a:off x="6108" y="2430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3" name="Rectangle 13"/>
            <p:cNvSpPr>
              <a:spLocks noChangeArrowheads="1"/>
            </p:cNvSpPr>
            <p:nvPr/>
          </p:nvSpPr>
          <p:spPr bwMode="auto">
            <a:xfrm>
              <a:off x="6108" y="2976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4" name="Rectangle 14"/>
            <p:cNvSpPr>
              <a:spLocks noChangeArrowheads="1"/>
            </p:cNvSpPr>
            <p:nvPr/>
          </p:nvSpPr>
          <p:spPr bwMode="auto">
            <a:xfrm>
              <a:off x="6576" y="2419"/>
              <a:ext cx="273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5" name="Line 15"/>
            <p:cNvSpPr>
              <a:spLocks noChangeShapeType="1"/>
            </p:cNvSpPr>
            <p:nvPr/>
          </p:nvSpPr>
          <p:spPr bwMode="auto">
            <a:xfrm flipV="1">
              <a:off x="60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6" name="Line 16"/>
            <p:cNvSpPr>
              <a:spLocks noChangeShapeType="1"/>
            </p:cNvSpPr>
            <p:nvPr/>
          </p:nvSpPr>
          <p:spPr bwMode="auto">
            <a:xfrm flipV="1">
              <a:off x="645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 flipV="1">
              <a:off x="6900" y="1296"/>
              <a:ext cx="1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 noChangeArrowheads="1"/>
            </p:cNvSpPr>
            <p:nvPr/>
          </p:nvSpPr>
          <p:spPr bwMode="auto">
            <a:xfrm>
              <a:off x="5994" y="1290"/>
              <a:ext cx="18" cy="220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19" name="Rectangle 19"/>
            <p:cNvSpPr>
              <a:spLocks noChangeArrowheads="1"/>
            </p:cNvSpPr>
            <p:nvPr/>
          </p:nvSpPr>
          <p:spPr bwMode="auto">
            <a:xfrm>
              <a:off x="644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 noChangeArrowheads="1"/>
            </p:cNvSpPr>
            <p:nvPr/>
          </p:nvSpPr>
          <p:spPr bwMode="auto">
            <a:xfrm>
              <a:off x="6894" y="1308"/>
              <a:ext cx="18" cy="218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1" name="Rectangle 21"/>
            <p:cNvSpPr>
              <a:spLocks noChangeArrowheads="1"/>
            </p:cNvSpPr>
            <p:nvPr/>
          </p:nvSpPr>
          <p:spPr bwMode="auto">
            <a:xfrm>
              <a:off x="6012" y="1290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2" name="Rectangle 22"/>
            <p:cNvSpPr>
              <a:spLocks noChangeArrowheads="1"/>
            </p:cNvSpPr>
            <p:nvPr/>
          </p:nvSpPr>
          <p:spPr bwMode="auto">
            <a:xfrm>
              <a:off x="6012" y="1836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3" name="Rectangle 23"/>
            <p:cNvSpPr>
              <a:spLocks noChangeArrowheads="1"/>
            </p:cNvSpPr>
            <p:nvPr/>
          </p:nvSpPr>
          <p:spPr bwMode="auto">
            <a:xfrm>
              <a:off x="6012" y="2382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4" name="Rectangle 24"/>
            <p:cNvSpPr>
              <a:spLocks noChangeArrowheads="1"/>
            </p:cNvSpPr>
            <p:nvPr/>
          </p:nvSpPr>
          <p:spPr bwMode="auto">
            <a:xfrm>
              <a:off x="6012" y="2928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225" name="Rectangle 25"/>
            <p:cNvSpPr>
              <a:spLocks noChangeArrowheads="1"/>
            </p:cNvSpPr>
            <p:nvPr/>
          </p:nvSpPr>
          <p:spPr bwMode="auto">
            <a:xfrm>
              <a:off x="6012" y="3474"/>
              <a:ext cx="900" cy="1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462088" y="2819400"/>
            <a:ext cx="1509712" cy="2638425"/>
            <a:chOff x="1545" y="2352"/>
            <a:chExt cx="951" cy="1662"/>
          </a:xfrm>
        </p:grpSpPr>
        <p:sp>
          <p:nvSpPr>
            <p:cNvPr id="51227" name="Oval 27"/>
            <p:cNvSpPr>
              <a:spLocks noChangeArrowheads="1"/>
            </p:cNvSpPr>
            <p:nvPr/>
          </p:nvSpPr>
          <p:spPr bwMode="auto">
            <a:xfrm>
              <a:off x="1545" y="3024"/>
              <a:ext cx="471" cy="99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8" name="Oval 28"/>
            <p:cNvSpPr>
              <a:spLocks noChangeArrowheads="1"/>
            </p:cNvSpPr>
            <p:nvPr/>
          </p:nvSpPr>
          <p:spPr bwMode="auto">
            <a:xfrm>
              <a:off x="1556" y="2352"/>
              <a:ext cx="940" cy="120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29" name="Rectangle 29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229600" cy="1143000"/>
          </a:xfrm>
        </p:spPr>
        <p:txBody>
          <a:bodyPr/>
          <a:lstStyle/>
          <a:p>
            <a:r>
              <a:rPr lang="en-US" sz="3600"/>
              <a:t>Simplified Boolean Equation</a:t>
            </a:r>
          </a:p>
        </p:txBody>
      </p:sp>
      <p:sp>
        <p:nvSpPr>
          <p:cNvPr id="51230" name="Line 30"/>
          <p:cNvSpPr>
            <a:spLocks noChangeShapeType="1"/>
          </p:cNvSpPr>
          <p:nvPr/>
        </p:nvSpPr>
        <p:spPr bwMode="auto">
          <a:xfrm>
            <a:off x="949325" y="4830763"/>
            <a:ext cx="304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1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4419600" y="5562600"/>
            <a:ext cx="5105400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3800" b="1">
                <a:solidFill>
                  <a:srgbClr val="FF3300"/>
                </a:solidFill>
              </a:rPr>
              <a:t>C = W + PD	</a:t>
            </a:r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228600" y="1371600"/>
            <a:ext cx="2590800" cy="4114800"/>
            <a:chOff x="768" y="1248"/>
            <a:chExt cx="1632" cy="2592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768" y="1248"/>
              <a:ext cx="1632" cy="2592"/>
              <a:chOff x="768" y="1248"/>
              <a:chExt cx="1632" cy="2592"/>
            </a:xfrm>
          </p:grpSpPr>
          <p:sp>
            <p:nvSpPr>
              <p:cNvPr id="51234" name="Rectangle 34"/>
              <p:cNvSpPr>
                <a:spLocks noChangeArrowheads="1"/>
              </p:cNvSpPr>
              <p:nvPr/>
            </p:nvSpPr>
            <p:spPr bwMode="auto">
              <a:xfrm>
                <a:off x="768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5" name="Rectangle 35"/>
              <p:cNvSpPr>
                <a:spLocks noChangeArrowheads="1"/>
              </p:cNvSpPr>
              <p:nvPr/>
            </p:nvSpPr>
            <p:spPr bwMode="auto">
              <a:xfrm>
                <a:off x="768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6" name="Rectangle 36"/>
              <p:cNvSpPr>
                <a:spLocks noChangeArrowheads="1"/>
              </p:cNvSpPr>
              <p:nvPr/>
            </p:nvSpPr>
            <p:spPr bwMode="auto">
              <a:xfrm>
                <a:off x="768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7" name="Rectangle 37"/>
              <p:cNvSpPr>
                <a:spLocks noChangeArrowheads="1"/>
              </p:cNvSpPr>
              <p:nvPr/>
            </p:nvSpPr>
            <p:spPr bwMode="auto">
              <a:xfrm>
                <a:off x="768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8" name="Rectangle 38"/>
              <p:cNvSpPr>
                <a:spLocks noChangeArrowheads="1"/>
              </p:cNvSpPr>
              <p:nvPr/>
            </p:nvSpPr>
            <p:spPr bwMode="auto">
              <a:xfrm>
                <a:off x="1104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39" name="Rectangle 39"/>
              <p:cNvSpPr>
                <a:spLocks noChangeArrowheads="1"/>
              </p:cNvSpPr>
              <p:nvPr/>
            </p:nvSpPr>
            <p:spPr bwMode="auto">
              <a:xfrm>
                <a:off x="1104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40" name="Rectangle 40"/>
              <p:cNvSpPr>
                <a:spLocks noChangeArrowheads="1"/>
              </p:cNvSpPr>
              <p:nvPr/>
            </p:nvSpPr>
            <p:spPr bwMode="auto">
              <a:xfrm>
                <a:off x="1104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41" name="Rectangle 41"/>
              <p:cNvSpPr>
                <a:spLocks noChangeArrowheads="1"/>
              </p:cNvSpPr>
              <p:nvPr/>
            </p:nvSpPr>
            <p:spPr bwMode="auto">
              <a:xfrm>
                <a:off x="1104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42" name="Rectangle 42"/>
              <p:cNvSpPr>
                <a:spLocks noChangeArrowheads="1"/>
              </p:cNvSpPr>
              <p:nvPr/>
            </p:nvSpPr>
            <p:spPr bwMode="auto">
              <a:xfrm>
                <a:off x="1536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  <p:sp>
            <p:nvSpPr>
              <p:cNvPr id="51243" name="Line 43"/>
              <p:cNvSpPr>
                <a:spLocks noChangeShapeType="1"/>
              </p:cNvSpPr>
              <p:nvPr/>
            </p:nvSpPr>
            <p:spPr bwMode="auto">
              <a:xfrm>
                <a:off x="875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4" name="Line 44"/>
              <p:cNvSpPr>
                <a:spLocks noChangeShapeType="1"/>
              </p:cNvSpPr>
              <p:nvPr/>
            </p:nvSpPr>
            <p:spPr bwMode="auto">
              <a:xfrm>
                <a:off x="1211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5" name="Line 45"/>
              <p:cNvSpPr>
                <a:spLocks noChangeShapeType="1"/>
              </p:cNvSpPr>
              <p:nvPr/>
            </p:nvSpPr>
            <p:spPr bwMode="auto">
              <a:xfrm>
                <a:off x="886" y="2352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6" name="Rectangle 46"/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</p:grpSp>
        <p:sp>
          <p:nvSpPr>
            <p:cNvPr id="51247" name="Line 47"/>
            <p:cNvSpPr>
              <a:spLocks noChangeShapeType="1"/>
            </p:cNvSpPr>
            <p:nvPr/>
          </p:nvSpPr>
          <p:spPr bwMode="auto">
            <a:xfrm>
              <a:off x="1632" y="129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48" name="Text Box 48"/>
          <p:cNvSpPr txBox="1">
            <a:spLocks noChangeArrowheads="1"/>
          </p:cNvSpPr>
          <p:nvPr/>
        </p:nvSpPr>
        <p:spPr bwMode="auto">
          <a:xfrm>
            <a:off x="3352800" y="12954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Opposite values in circles cancel out</a:t>
            </a:r>
          </a:p>
        </p:txBody>
      </p: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3505200" y="1690688"/>
            <a:ext cx="5181600" cy="2043112"/>
            <a:chOff x="2496" y="1248"/>
            <a:chExt cx="3264" cy="1287"/>
          </a:xfrm>
        </p:grpSpPr>
        <p:sp>
          <p:nvSpPr>
            <p:cNvPr id="51250" name="Rectangle 50"/>
            <p:cNvSpPr>
              <a:spLocks noChangeArrowheads="1"/>
            </p:cNvSpPr>
            <p:nvPr/>
          </p:nvSpPr>
          <p:spPr bwMode="auto">
            <a:xfrm>
              <a:off x="3168" y="1296"/>
              <a:ext cx="65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1" name="Rectangle 51"/>
            <p:cNvSpPr>
              <a:spLocks noChangeArrowheads="1"/>
            </p:cNvSpPr>
            <p:nvPr/>
          </p:nvSpPr>
          <p:spPr bwMode="auto">
            <a:xfrm>
              <a:off x="4176" y="1977"/>
              <a:ext cx="72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2" name="Rectangle 52"/>
            <p:cNvSpPr>
              <a:spLocks noChangeArrowheads="1"/>
            </p:cNvSpPr>
            <p:nvPr/>
          </p:nvSpPr>
          <p:spPr bwMode="auto">
            <a:xfrm>
              <a:off x="3168" y="1708"/>
              <a:ext cx="67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3" name="Rectangle 53"/>
            <p:cNvSpPr>
              <a:spLocks noChangeArrowheads="1"/>
            </p:cNvSpPr>
            <p:nvPr/>
          </p:nvSpPr>
          <p:spPr bwMode="auto">
            <a:xfrm>
              <a:off x="4176" y="1296"/>
              <a:ext cx="768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4" name="Rectangle 54"/>
            <p:cNvSpPr>
              <a:spLocks noChangeArrowheads="1"/>
            </p:cNvSpPr>
            <p:nvPr/>
          </p:nvSpPr>
          <p:spPr bwMode="auto">
            <a:xfrm>
              <a:off x="4752" y="1728"/>
              <a:ext cx="100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 = W</a:t>
              </a:r>
            </a:p>
          </p:txBody>
        </p:sp>
        <p:sp>
          <p:nvSpPr>
            <p:cNvPr id="51255" name="Line 55"/>
            <p:cNvSpPr>
              <a:spLocks noChangeShapeType="1"/>
            </p:cNvSpPr>
            <p:nvPr/>
          </p:nvSpPr>
          <p:spPr bwMode="auto">
            <a:xfrm flipH="1">
              <a:off x="3216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6" name="Line 56"/>
            <p:cNvSpPr>
              <a:spLocks noChangeShapeType="1"/>
            </p:cNvSpPr>
            <p:nvPr/>
          </p:nvSpPr>
          <p:spPr bwMode="auto">
            <a:xfrm flipH="1">
              <a:off x="3216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7" name="Line 57"/>
            <p:cNvSpPr>
              <a:spLocks noChangeShapeType="1"/>
            </p:cNvSpPr>
            <p:nvPr/>
          </p:nvSpPr>
          <p:spPr bwMode="auto">
            <a:xfrm flipH="1">
              <a:off x="3600" y="153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8" name="Line 58"/>
            <p:cNvSpPr>
              <a:spLocks noChangeShapeType="1"/>
            </p:cNvSpPr>
            <p:nvPr/>
          </p:nvSpPr>
          <p:spPr bwMode="auto">
            <a:xfrm flipH="1">
              <a:off x="3600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9" name="Line 59"/>
            <p:cNvSpPr>
              <a:spLocks noChangeShapeType="1"/>
            </p:cNvSpPr>
            <p:nvPr/>
          </p:nvSpPr>
          <p:spPr bwMode="auto">
            <a:xfrm flipH="1">
              <a:off x="4224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0" name="Line 60"/>
            <p:cNvSpPr>
              <a:spLocks noChangeShapeType="1"/>
            </p:cNvSpPr>
            <p:nvPr/>
          </p:nvSpPr>
          <p:spPr bwMode="auto">
            <a:xfrm flipH="1">
              <a:off x="4224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1" name="Line 61"/>
            <p:cNvSpPr>
              <a:spLocks noChangeShapeType="1"/>
            </p:cNvSpPr>
            <p:nvPr/>
          </p:nvSpPr>
          <p:spPr bwMode="auto">
            <a:xfrm flipH="1">
              <a:off x="4608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2" name="Line 62"/>
            <p:cNvSpPr>
              <a:spLocks noChangeShapeType="1"/>
            </p:cNvSpPr>
            <p:nvPr/>
          </p:nvSpPr>
          <p:spPr bwMode="auto">
            <a:xfrm flipH="1">
              <a:off x="4608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63"/>
            <p:cNvGrpSpPr>
              <a:grpSpLocks/>
            </p:cNvGrpSpPr>
            <p:nvPr/>
          </p:nvGrpSpPr>
          <p:grpSpPr bwMode="auto">
            <a:xfrm>
              <a:off x="2976" y="1680"/>
              <a:ext cx="192" cy="480"/>
              <a:chOff x="4128" y="3312"/>
              <a:chExt cx="336" cy="480"/>
            </a:xfrm>
          </p:grpSpPr>
          <p:sp>
            <p:nvSpPr>
              <p:cNvPr id="51264" name="Line 64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5" name="Line 65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6" name="Line 66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67"/>
            <p:cNvGrpSpPr>
              <a:grpSpLocks/>
            </p:cNvGrpSpPr>
            <p:nvPr/>
          </p:nvGrpSpPr>
          <p:grpSpPr bwMode="auto">
            <a:xfrm>
              <a:off x="3984" y="1680"/>
              <a:ext cx="192" cy="480"/>
              <a:chOff x="4128" y="3312"/>
              <a:chExt cx="336" cy="480"/>
            </a:xfrm>
          </p:grpSpPr>
          <p:sp>
            <p:nvSpPr>
              <p:cNvPr id="51268" name="Line 68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9" name="Line 69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0" name="Line 70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71"/>
            <p:cNvGrpSpPr>
              <a:grpSpLocks/>
            </p:cNvGrpSpPr>
            <p:nvPr/>
          </p:nvGrpSpPr>
          <p:grpSpPr bwMode="auto">
            <a:xfrm rot="5400000">
              <a:off x="4080" y="864"/>
              <a:ext cx="192" cy="1056"/>
              <a:chOff x="4128" y="3312"/>
              <a:chExt cx="336" cy="480"/>
            </a:xfrm>
          </p:grpSpPr>
          <p:sp>
            <p:nvSpPr>
              <p:cNvPr id="51272" name="Line 72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3" name="Line 73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4" name="Line 74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75"/>
            <p:cNvGrpSpPr>
              <a:grpSpLocks/>
            </p:cNvGrpSpPr>
            <p:nvPr/>
          </p:nvGrpSpPr>
          <p:grpSpPr bwMode="auto">
            <a:xfrm rot="16200000" flipV="1">
              <a:off x="4080" y="1872"/>
              <a:ext cx="192" cy="1056"/>
              <a:chOff x="4128" y="3312"/>
              <a:chExt cx="336" cy="480"/>
            </a:xfrm>
          </p:grpSpPr>
          <p:sp>
            <p:nvSpPr>
              <p:cNvPr id="51276" name="Line 76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7" name="Line 77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8" name="Line 78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279" name="Text Box 79"/>
            <p:cNvSpPr txBox="1">
              <a:spLocks noChangeArrowheads="1"/>
            </p:cNvSpPr>
            <p:nvPr/>
          </p:nvSpPr>
          <p:spPr bwMode="auto">
            <a:xfrm>
              <a:off x="4080" y="124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3</a:t>
              </a:r>
            </a:p>
          </p:txBody>
        </p:sp>
        <p:sp>
          <p:nvSpPr>
            <p:cNvPr id="51280" name="Text Box 80"/>
            <p:cNvSpPr txBox="1">
              <a:spLocks noChangeArrowheads="1"/>
            </p:cNvSpPr>
            <p:nvPr/>
          </p:nvSpPr>
          <p:spPr bwMode="auto">
            <a:xfrm>
              <a:off x="2496" y="1824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Step 1</a:t>
              </a:r>
            </a:p>
          </p:txBody>
        </p:sp>
        <p:sp>
          <p:nvSpPr>
            <p:cNvPr id="51281" name="Text Box 81"/>
            <p:cNvSpPr txBox="1">
              <a:spLocks noChangeArrowheads="1"/>
            </p:cNvSpPr>
            <p:nvPr/>
          </p:nvSpPr>
          <p:spPr bwMode="auto">
            <a:xfrm>
              <a:off x="3840" y="1833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2</a:t>
              </a:r>
            </a:p>
          </p:txBody>
        </p:sp>
        <p:sp>
          <p:nvSpPr>
            <p:cNvPr id="51282" name="Text Box 82"/>
            <p:cNvSpPr txBox="1">
              <a:spLocks noChangeArrowheads="1"/>
            </p:cNvSpPr>
            <p:nvPr/>
          </p:nvSpPr>
          <p:spPr bwMode="auto">
            <a:xfrm>
              <a:off x="4080" y="230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4</a:t>
              </a:r>
            </a:p>
          </p:txBody>
        </p:sp>
      </p:grpSp>
      <p:sp>
        <p:nvSpPr>
          <p:cNvPr id="51283" name="Line 83"/>
          <p:cNvSpPr>
            <a:spLocks noChangeShapeType="1"/>
          </p:cNvSpPr>
          <p:nvPr/>
        </p:nvSpPr>
        <p:spPr bwMode="auto">
          <a:xfrm flipV="1">
            <a:off x="2971800" y="3124200"/>
            <a:ext cx="12192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84" name="Line 84"/>
          <p:cNvSpPr>
            <a:spLocks noChangeShapeType="1"/>
          </p:cNvSpPr>
          <p:nvPr/>
        </p:nvSpPr>
        <p:spPr bwMode="auto">
          <a:xfrm flipV="1">
            <a:off x="2133600" y="4572000"/>
            <a:ext cx="28194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85" name="Line 85"/>
          <p:cNvSpPr>
            <a:spLocks noChangeShapeType="1"/>
          </p:cNvSpPr>
          <p:nvPr/>
        </p:nvSpPr>
        <p:spPr bwMode="auto">
          <a:xfrm>
            <a:off x="7010400" y="5638800"/>
            <a:ext cx="304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86"/>
          <p:cNvGrpSpPr>
            <a:grpSpLocks/>
          </p:cNvGrpSpPr>
          <p:nvPr/>
        </p:nvGrpSpPr>
        <p:grpSpPr bwMode="auto">
          <a:xfrm>
            <a:off x="4267200" y="3657600"/>
            <a:ext cx="4419600" cy="1828800"/>
            <a:chOff x="3072" y="2640"/>
            <a:chExt cx="2784" cy="1152"/>
          </a:xfrm>
        </p:grpSpPr>
        <p:sp>
          <p:nvSpPr>
            <p:cNvPr id="51287" name="Rectangle 87"/>
            <p:cNvSpPr>
              <a:spLocks noChangeArrowheads="1"/>
            </p:cNvSpPr>
            <p:nvPr/>
          </p:nvSpPr>
          <p:spPr bwMode="auto">
            <a:xfrm>
              <a:off x="3648" y="2640"/>
              <a:ext cx="67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88" name="Rectangle 88"/>
            <p:cNvSpPr>
              <a:spLocks noChangeArrowheads="1"/>
            </p:cNvSpPr>
            <p:nvPr/>
          </p:nvSpPr>
          <p:spPr bwMode="auto">
            <a:xfrm>
              <a:off x="3648" y="3072"/>
              <a:ext cx="67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_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89" name="Rectangle 89"/>
            <p:cNvSpPr>
              <a:spLocks noChangeArrowheads="1"/>
            </p:cNvSpPr>
            <p:nvPr/>
          </p:nvSpPr>
          <p:spPr bwMode="auto">
            <a:xfrm>
              <a:off x="4848" y="2640"/>
              <a:ext cx="1008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     </a:t>
              </a:r>
              <a:r>
                <a:rPr lang="en-US" b="1">
                  <a:solidFill>
                    <a:srgbClr val="FF3300"/>
                  </a:solidFill>
                  <a:latin typeface="Tahoma" pitchFamily="34" charset="0"/>
                </a:rPr>
                <a:t>  </a:t>
              </a:r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_</a:t>
              </a:r>
            </a:p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= PD</a:t>
              </a:r>
            </a:p>
          </p:txBody>
        </p:sp>
        <p:sp>
          <p:nvSpPr>
            <p:cNvPr id="51290" name="Line 90"/>
            <p:cNvSpPr>
              <a:spLocks noChangeShapeType="1"/>
            </p:cNvSpPr>
            <p:nvPr/>
          </p:nvSpPr>
          <p:spPr bwMode="auto">
            <a:xfrm rot="16200000" flipH="1">
              <a:off x="3868" y="283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1" name="Line 91"/>
            <p:cNvSpPr>
              <a:spLocks noChangeShapeType="1"/>
            </p:cNvSpPr>
            <p:nvPr/>
          </p:nvSpPr>
          <p:spPr bwMode="auto">
            <a:xfrm rot="5400000" flipH="1" flipV="1">
              <a:off x="3872" y="369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2" name="Text Box 92"/>
            <p:cNvSpPr txBox="1">
              <a:spLocks noChangeArrowheads="1"/>
            </p:cNvSpPr>
            <p:nvPr/>
          </p:nvSpPr>
          <p:spPr bwMode="auto">
            <a:xfrm>
              <a:off x="3072" y="2736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Step 1</a:t>
              </a:r>
            </a:p>
          </p:txBody>
        </p:sp>
        <p:sp>
          <p:nvSpPr>
            <p:cNvPr id="51293" name="Line 93"/>
            <p:cNvSpPr>
              <a:spLocks noChangeShapeType="1"/>
            </p:cNvSpPr>
            <p:nvPr/>
          </p:nvSpPr>
          <p:spPr bwMode="auto">
            <a:xfrm flipH="1">
              <a:off x="3572" y="273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4" name="Line 94"/>
            <p:cNvSpPr>
              <a:spLocks noChangeShapeType="1"/>
            </p:cNvSpPr>
            <p:nvPr/>
          </p:nvSpPr>
          <p:spPr bwMode="auto">
            <a:xfrm flipV="1">
              <a:off x="3570" y="2736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5" name="Line 95"/>
            <p:cNvSpPr>
              <a:spLocks noChangeShapeType="1"/>
            </p:cNvSpPr>
            <p:nvPr/>
          </p:nvSpPr>
          <p:spPr bwMode="auto">
            <a:xfrm flipH="1">
              <a:off x="3582" y="379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6" name="Line 96"/>
            <p:cNvSpPr>
              <a:spLocks noChangeShapeType="1"/>
            </p:cNvSpPr>
            <p:nvPr/>
          </p:nvSpPr>
          <p:spPr bwMode="auto">
            <a:xfrm flipH="1">
              <a:off x="3888" y="2928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7" name="Line 97"/>
            <p:cNvSpPr>
              <a:spLocks noChangeShapeType="1"/>
            </p:cNvSpPr>
            <p:nvPr/>
          </p:nvSpPr>
          <p:spPr bwMode="auto">
            <a:xfrm flipH="1">
              <a:off x="3888" y="3360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63" name="Rectangle 163"/>
          <p:cNvSpPr>
            <a:spLocks noChangeArrowheads="1"/>
          </p:cNvSpPr>
          <p:nvPr/>
        </p:nvSpPr>
        <p:spPr bwMode="auto">
          <a:xfrm>
            <a:off x="2209800" y="4648200"/>
            <a:ext cx="6858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eaLnBrk="0" hangingPunct="0"/>
            <a:r>
              <a:rPr lang="en-US" sz="53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</a:rPr>
              <a:t>0</a:t>
            </a:r>
            <a:endParaRPr lang="en-US" sz="24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1" name="Rectangle 163"/>
          <p:cNvSpPr>
            <a:spLocks noChangeArrowheads="1"/>
          </p:cNvSpPr>
          <p:nvPr/>
        </p:nvSpPr>
        <p:spPr bwMode="auto">
          <a:xfrm>
            <a:off x="1524000" y="2057400"/>
            <a:ext cx="6858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eaLnBrk="0" hangingPunct="0"/>
            <a:r>
              <a:rPr lang="en-US" sz="53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</a:rPr>
              <a:t>0</a:t>
            </a:r>
            <a:endParaRPr lang="en-US" sz="24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2" name="Rectangle 163"/>
          <p:cNvSpPr>
            <a:spLocks noChangeArrowheads="1"/>
          </p:cNvSpPr>
          <p:nvPr/>
        </p:nvSpPr>
        <p:spPr bwMode="auto">
          <a:xfrm>
            <a:off x="2209800" y="2057400"/>
            <a:ext cx="685800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eaLnBrk="0" hangingPunct="0"/>
            <a:r>
              <a:rPr lang="en-US" sz="53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</a:rPr>
              <a:t>0</a:t>
            </a:r>
            <a:endParaRPr lang="en-US" sz="24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8229600" cy="1143000"/>
          </a:xfrm>
        </p:spPr>
        <p:txBody>
          <a:bodyPr/>
          <a:lstStyle/>
          <a:p>
            <a:r>
              <a:rPr lang="en-US" sz="3600">
                <a:solidFill>
                  <a:srgbClr val="000066"/>
                </a:solidFill>
              </a:rPr>
              <a:t>Combinational Logic Circuit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33400" y="1981200"/>
            <a:ext cx="68738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69913" y="3581400"/>
            <a:ext cx="60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P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69913" y="4267200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D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1179513" y="2362200"/>
            <a:ext cx="2590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1179513" y="3962400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501775" y="4343400"/>
            <a:ext cx="727075" cy="609600"/>
            <a:chOff x="1355" y="2784"/>
            <a:chExt cx="458" cy="384"/>
          </a:xfrm>
        </p:grpSpPr>
        <p:sp>
          <p:nvSpPr>
            <p:cNvPr id="15369" name="AutoShape 9"/>
            <p:cNvSpPr>
              <a:spLocks noChangeArrowheads="1"/>
            </p:cNvSpPr>
            <p:nvPr/>
          </p:nvSpPr>
          <p:spPr bwMode="auto">
            <a:xfrm rot="5400000" flipH="1">
              <a:off x="1331" y="2808"/>
              <a:ext cx="384" cy="336"/>
            </a:xfrm>
            <a:prstGeom prst="flowChartExtract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0" name="AutoShape 10"/>
            <p:cNvSpPr>
              <a:spLocks noChangeArrowheads="1"/>
            </p:cNvSpPr>
            <p:nvPr/>
          </p:nvSpPr>
          <p:spPr bwMode="auto">
            <a:xfrm>
              <a:off x="1717" y="2928"/>
              <a:ext cx="96" cy="96"/>
            </a:xfrm>
            <a:prstGeom prst="flowChartConnector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79513" y="4648200"/>
            <a:ext cx="1371600" cy="0"/>
            <a:chOff x="1152" y="2976"/>
            <a:chExt cx="864" cy="0"/>
          </a:xfrm>
        </p:grpSpPr>
        <p:sp>
          <p:nvSpPr>
            <p:cNvPr id="15372" name="Line 12"/>
            <p:cNvSpPr>
              <a:spLocks noChangeShapeType="1"/>
            </p:cNvSpPr>
            <p:nvPr/>
          </p:nvSpPr>
          <p:spPr bwMode="auto">
            <a:xfrm>
              <a:off x="1152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3" name="Line 13"/>
            <p:cNvSpPr>
              <a:spLocks noChangeShapeType="1"/>
            </p:cNvSpPr>
            <p:nvPr/>
          </p:nvSpPr>
          <p:spPr bwMode="auto">
            <a:xfrm>
              <a:off x="1824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551113" y="3962400"/>
            <a:ext cx="0" cy="685800"/>
            <a:chOff x="2016" y="2544"/>
            <a:chExt cx="0" cy="432"/>
          </a:xfrm>
        </p:grpSpPr>
        <p:sp>
          <p:nvSpPr>
            <p:cNvPr id="15375" name="Line 15"/>
            <p:cNvSpPr>
              <a:spLocks noChangeShapeType="1"/>
            </p:cNvSpPr>
            <p:nvPr/>
          </p:nvSpPr>
          <p:spPr bwMode="auto">
            <a:xfrm>
              <a:off x="2016" y="2544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6" name="Line 16"/>
            <p:cNvSpPr>
              <a:spLocks noChangeShapeType="1"/>
            </p:cNvSpPr>
            <p:nvPr/>
          </p:nvSpPr>
          <p:spPr bwMode="auto">
            <a:xfrm>
              <a:off x="2016" y="2832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77" name="AutoShape 17"/>
          <p:cNvSpPr>
            <a:spLocks noChangeArrowheads="1"/>
          </p:cNvSpPr>
          <p:nvPr/>
        </p:nvSpPr>
        <p:spPr bwMode="auto">
          <a:xfrm>
            <a:off x="2779713" y="3962400"/>
            <a:ext cx="609600" cy="685800"/>
          </a:xfrm>
          <a:prstGeom prst="flowChartDelay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551113" y="4191000"/>
            <a:ext cx="1219200" cy="228600"/>
            <a:chOff x="2016" y="2688"/>
            <a:chExt cx="768" cy="144"/>
          </a:xfrm>
        </p:grpSpPr>
        <p:sp>
          <p:nvSpPr>
            <p:cNvPr id="15379" name="Line 19"/>
            <p:cNvSpPr>
              <a:spLocks noChangeShapeType="1"/>
            </p:cNvSpPr>
            <p:nvPr/>
          </p:nvSpPr>
          <p:spPr bwMode="auto">
            <a:xfrm>
              <a:off x="2016" y="2688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0" name="Line 20"/>
            <p:cNvSpPr>
              <a:spLocks noChangeShapeType="1"/>
            </p:cNvSpPr>
            <p:nvPr/>
          </p:nvSpPr>
          <p:spPr bwMode="auto">
            <a:xfrm>
              <a:off x="2016" y="2832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1" name="Line 21"/>
            <p:cNvSpPr>
              <a:spLocks noChangeShapeType="1"/>
            </p:cNvSpPr>
            <p:nvPr/>
          </p:nvSpPr>
          <p:spPr bwMode="auto">
            <a:xfrm>
              <a:off x="2544" y="276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3770313" y="2362200"/>
            <a:ext cx="0" cy="1981200"/>
            <a:chOff x="2784" y="1536"/>
            <a:chExt cx="0" cy="1248"/>
          </a:xfrm>
        </p:grpSpPr>
        <p:sp>
          <p:nvSpPr>
            <p:cNvPr id="15383" name="Line 23"/>
            <p:cNvSpPr>
              <a:spLocks noChangeShapeType="1"/>
            </p:cNvSpPr>
            <p:nvPr/>
          </p:nvSpPr>
          <p:spPr bwMode="auto">
            <a:xfrm>
              <a:off x="2784" y="1536"/>
              <a:ext cx="0" cy="62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4" name="Line 24"/>
            <p:cNvSpPr>
              <a:spLocks noChangeShapeType="1"/>
            </p:cNvSpPr>
            <p:nvPr/>
          </p:nvSpPr>
          <p:spPr bwMode="auto">
            <a:xfrm>
              <a:off x="2784" y="2352"/>
              <a:ext cx="0" cy="43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3770313" y="3352800"/>
            <a:ext cx="1295400" cy="304800"/>
            <a:chOff x="2784" y="2160"/>
            <a:chExt cx="816" cy="192"/>
          </a:xfrm>
        </p:grpSpPr>
        <p:sp>
          <p:nvSpPr>
            <p:cNvPr id="15386" name="Line 26"/>
            <p:cNvSpPr>
              <a:spLocks noChangeShapeType="1"/>
            </p:cNvSpPr>
            <p:nvPr/>
          </p:nvSpPr>
          <p:spPr bwMode="auto">
            <a:xfrm>
              <a:off x="2784" y="2160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7" name="Line 27"/>
            <p:cNvSpPr>
              <a:spLocks noChangeShapeType="1"/>
            </p:cNvSpPr>
            <p:nvPr/>
          </p:nvSpPr>
          <p:spPr bwMode="auto">
            <a:xfrm>
              <a:off x="2784" y="235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8" name="Line 28"/>
            <p:cNvSpPr>
              <a:spLocks noChangeShapeType="1"/>
            </p:cNvSpPr>
            <p:nvPr/>
          </p:nvSpPr>
          <p:spPr bwMode="auto">
            <a:xfrm>
              <a:off x="3360" y="2256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89" name="AutoShape 29"/>
          <p:cNvSpPr>
            <a:spLocks noChangeArrowheads="1"/>
          </p:cNvSpPr>
          <p:nvPr/>
        </p:nvSpPr>
        <p:spPr bwMode="auto">
          <a:xfrm flipH="1">
            <a:off x="3998913" y="3200400"/>
            <a:ext cx="685800" cy="609600"/>
          </a:xfrm>
          <a:prstGeom prst="flowChartOnlineStorage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2170113" y="4191000"/>
            <a:ext cx="609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_</a:t>
            </a:r>
          </a:p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D</a:t>
            </a:r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3541713" y="3657600"/>
            <a:ext cx="92551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1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_</a:t>
            </a:r>
          </a:p>
          <a:p>
            <a:pPr eaLnBrk="0" hangingPunct="0"/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PD</a:t>
            </a:r>
          </a:p>
        </p:txBody>
      </p: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5430838" y="2847975"/>
            <a:ext cx="2378075" cy="1874838"/>
            <a:chOff x="3840" y="1296"/>
            <a:chExt cx="1498" cy="1181"/>
          </a:xfrm>
        </p:grpSpPr>
        <p:sp>
          <p:nvSpPr>
            <p:cNvPr id="15393" name="Rectangle 33"/>
            <p:cNvSpPr>
              <a:spLocks noChangeArrowheads="1"/>
            </p:cNvSpPr>
            <p:nvPr/>
          </p:nvSpPr>
          <p:spPr bwMode="auto">
            <a:xfrm>
              <a:off x="3840" y="1296"/>
              <a:ext cx="1388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50000"/>
                </a:lnSpc>
              </a:pPr>
              <a:endParaRPr lang="en-US" sz="3800" b="1">
                <a:solidFill>
                  <a:srgbClr val="006699"/>
                </a:solidFill>
                <a:latin typeface="Tahoma" pitchFamily="34" charset="0"/>
              </a:endParaRPr>
            </a:p>
            <a:p>
              <a:pPr marL="342900" indent="-342900"/>
              <a:r>
                <a:rPr lang="en-US" sz="3800" b="1">
                  <a:solidFill>
                    <a:srgbClr val="000066"/>
                  </a:solidFill>
                  <a:latin typeface="Tahoma" pitchFamily="34" charset="0"/>
                </a:rPr>
                <a:t>C =</a:t>
              </a:r>
            </a:p>
          </p:txBody>
        </p:sp>
        <p:sp>
          <p:nvSpPr>
            <p:cNvPr id="15394" name="Rectangle 34"/>
            <p:cNvSpPr>
              <a:spLocks noChangeArrowheads="1"/>
            </p:cNvSpPr>
            <p:nvPr/>
          </p:nvSpPr>
          <p:spPr bwMode="auto">
            <a:xfrm>
              <a:off x="4378" y="1488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</a:t>
              </a:r>
            </a:p>
          </p:txBody>
        </p:sp>
        <p:sp>
          <p:nvSpPr>
            <p:cNvPr id="15395" name="Rectangle 35"/>
            <p:cNvSpPr>
              <a:spLocks noChangeArrowheads="1"/>
            </p:cNvSpPr>
            <p:nvPr/>
          </p:nvSpPr>
          <p:spPr bwMode="auto">
            <a:xfrm>
              <a:off x="4666" y="1997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006699"/>
                  </a:solidFill>
                  <a:latin typeface="Tahoma" pitchFamily="34" charset="0"/>
                </a:rPr>
                <a:t>P</a:t>
              </a:r>
            </a:p>
          </p:txBody>
        </p:sp>
        <p:sp>
          <p:nvSpPr>
            <p:cNvPr id="15396" name="Rectangle 36"/>
            <p:cNvSpPr>
              <a:spLocks noChangeArrowheads="1"/>
            </p:cNvSpPr>
            <p:nvPr/>
          </p:nvSpPr>
          <p:spPr bwMode="auto">
            <a:xfrm>
              <a:off x="4906" y="1997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006699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397" name="Line 37"/>
            <p:cNvSpPr>
              <a:spLocks noChangeShapeType="1"/>
            </p:cNvSpPr>
            <p:nvPr/>
          </p:nvSpPr>
          <p:spPr bwMode="auto">
            <a:xfrm>
              <a:off x="4982" y="2045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8" name="Rectangle 38"/>
            <p:cNvSpPr>
              <a:spLocks noChangeArrowheads="1"/>
            </p:cNvSpPr>
            <p:nvPr/>
          </p:nvSpPr>
          <p:spPr bwMode="auto">
            <a:xfrm>
              <a:off x="4378" y="1997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6284913" y="3152775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42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</a:t>
            </a:r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6742113" y="3946525"/>
            <a:ext cx="53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3300"/>
                </a:solidFill>
                <a:latin typeface="Tahoma" pitchFamily="34" charset="0"/>
              </a:rPr>
              <a:t>P</a:t>
            </a:r>
          </a:p>
        </p:txBody>
      </p: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7123113" y="3959225"/>
            <a:ext cx="685800" cy="762000"/>
            <a:chOff x="3888" y="3408"/>
            <a:chExt cx="432" cy="480"/>
          </a:xfrm>
        </p:grpSpPr>
        <p:sp>
          <p:nvSpPr>
            <p:cNvPr id="15402" name="Rectangle 42"/>
            <p:cNvSpPr>
              <a:spLocks noChangeArrowheads="1"/>
            </p:cNvSpPr>
            <p:nvPr/>
          </p:nvSpPr>
          <p:spPr bwMode="auto">
            <a:xfrm>
              <a:off x="3888" y="3408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403" name="Line 43"/>
            <p:cNvSpPr>
              <a:spLocks noChangeShapeType="1"/>
            </p:cNvSpPr>
            <p:nvPr/>
          </p:nvSpPr>
          <p:spPr bwMode="auto">
            <a:xfrm>
              <a:off x="3964" y="3456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6284913" y="3962400"/>
            <a:ext cx="1524000" cy="762000"/>
            <a:chOff x="4800" y="3504"/>
            <a:chExt cx="960" cy="480"/>
          </a:xfrm>
        </p:grpSpPr>
        <p:grpSp>
          <p:nvGrpSpPr>
            <p:cNvPr id="11" name="Group 45"/>
            <p:cNvGrpSpPr>
              <a:grpSpLocks/>
            </p:cNvGrpSpPr>
            <p:nvPr/>
          </p:nvGrpSpPr>
          <p:grpSpPr bwMode="auto">
            <a:xfrm>
              <a:off x="5088" y="3504"/>
              <a:ext cx="672" cy="480"/>
              <a:chOff x="5088" y="3504"/>
              <a:chExt cx="672" cy="480"/>
            </a:xfrm>
          </p:grpSpPr>
          <p:sp>
            <p:nvSpPr>
              <p:cNvPr id="15406" name="Rectangle 46"/>
              <p:cNvSpPr>
                <a:spLocks noChangeArrowheads="1"/>
              </p:cNvSpPr>
              <p:nvPr/>
            </p:nvSpPr>
            <p:spPr bwMode="auto">
              <a:xfrm>
                <a:off x="5088" y="3504"/>
                <a:ext cx="336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/>
                <a:r>
                  <a:rPr lang="en-US" sz="3800" b="1">
                    <a:solidFill>
                      <a:srgbClr val="FF3300"/>
                    </a:solidFill>
                    <a:latin typeface="Tahoma" pitchFamily="34" charset="0"/>
                  </a:rPr>
                  <a:t>P</a:t>
                </a:r>
              </a:p>
            </p:txBody>
          </p:sp>
          <p:grpSp>
            <p:nvGrpSpPr>
              <p:cNvPr id="12" name="Group 47"/>
              <p:cNvGrpSpPr>
                <a:grpSpLocks/>
              </p:cNvGrpSpPr>
              <p:nvPr/>
            </p:nvGrpSpPr>
            <p:grpSpPr bwMode="auto">
              <a:xfrm>
                <a:off x="5328" y="3504"/>
                <a:ext cx="432" cy="480"/>
                <a:chOff x="3888" y="3408"/>
                <a:chExt cx="432" cy="480"/>
              </a:xfrm>
            </p:grpSpPr>
            <p:sp>
              <p:nvSpPr>
                <p:cNvPr id="15408" name="Rectangle 48"/>
                <p:cNvSpPr>
                  <a:spLocks noChangeArrowheads="1"/>
                </p:cNvSpPr>
                <p:nvPr/>
              </p:nvSpPr>
              <p:spPr bwMode="auto">
                <a:xfrm>
                  <a:off x="3888" y="3408"/>
                  <a:ext cx="43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342900" indent="-342900"/>
                  <a:r>
                    <a:rPr lang="en-US" sz="3800" b="1">
                      <a:solidFill>
                        <a:srgbClr val="FF3300"/>
                      </a:solidFill>
                      <a:latin typeface="Tahoma" pitchFamily="34" charset="0"/>
                    </a:rPr>
                    <a:t>D</a:t>
                  </a:r>
                </a:p>
              </p:txBody>
            </p:sp>
            <p:sp>
              <p:nvSpPr>
                <p:cNvPr id="15409" name="Line 49"/>
                <p:cNvSpPr>
                  <a:spLocks noChangeShapeType="1"/>
                </p:cNvSpPr>
                <p:nvPr/>
              </p:nvSpPr>
              <p:spPr bwMode="auto">
                <a:xfrm>
                  <a:off x="3964" y="3456"/>
                  <a:ext cx="192" cy="0"/>
                </a:xfrm>
                <a:prstGeom prst="line">
                  <a:avLst/>
                </a:prstGeom>
                <a:noFill/>
                <a:ln w="76200">
                  <a:solidFill>
                    <a:srgbClr val="FF33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5410" name="Rectangle 50"/>
            <p:cNvSpPr>
              <a:spLocks noChangeArrowheads="1"/>
            </p:cNvSpPr>
            <p:nvPr/>
          </p:nvSpPr>
          <p:spPr bwMode="auto">
            <a:xfrm>
              <a:off x="4800" y="3504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13" name="Group 51"/>
          <p:cNvGrpSpPr>
            <a:grpSpLocks/>
          </p:cNvGrpSpPr>
          <p:nvPr/>
        </p:nvGrpSpPr>
        <p:grpSpPr bwMode="auto">
          <a:xfrm>
            <a:off x="6284913" y="3152775"/>
            <a:ext cx="1524000" cy="1570038"/>
            <a:chOff x="5376" y="2448"/>
            <a:chExt cx="960" cy="989"/>
          </a:xfrm>
        </p:grpSpPr>
        <p:sp>
          <p:nvSpPr>
            <p:cNvPr id="15412" name="Rectangle 52"/>
            <p:cNvSpPr>
              <a:spLocks noChangeArrowheads="1"/>
            </p:cNvSpPr>
            <p:nvPr/>
          </p:nvSpPr>
          <p:spPr bwMode="auto">
            <a:xfrm>
              <a:off x="5376" y="2448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</a:t>
              </a:r>
            </a:p>
          </p:txBody>
        </p:sp>
        <p:sp>
          <p:nvSpPr>
            <p:cNvPr id="15413" name="Rectangle 53"/>
            <p:cNvSpPr>
              <a:spLocks noChangeArrowheads="1"/>
            </p:cNvSpPr>
            <p:nvPr/>
          </p:nvSpPr>
          <p:spPr bwMode="auto">
            <a:xfrm>
              <a:off x="5664" y="2957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P</a:t>
              </a:r>
            </a:p>
          </p:txBody>
        </p:sp>
        <p:sp>
          <p:nvSpPr>
            <p:cNvPr id="15414" name="Rectangle 54"/>
            <p:cNvSpPr>
              <a:spLocks noChangeArrowheads="1"/>
            </p:cNvSpPr>
            <p:nvPr/>
          </p:nvSpPr>
          <p:spPr bwMode="auto">
            <a:xfrm>
              <a:off x="5904" y="2957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415" name="Line 55"/>
            <p:cNvSpPr>
              <a:spLocks noChangeShapeType="1"/>
            </p:cNvSpPr>
            <p:nvPr/>
          </p:nvSpPr>
          <p:spPr bwMode="auto">
            <a:xfrm>
              <a:off x="5980" y="3005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6" name="Rectangle 56"/>
            <p:cNvSpPr>
              <a:spLocks noChangeArrowheads="1"/>
            </p:cNvSpPr>
            <p:nvPr/>
          </p:nvSpPr>
          <p:spPr bwMode="auto">
            <a:xfrm>
              <a:off x="5376" y="2957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6284913" y="3152775"/>
            <a:ext cx="1524000" cy="1570038"/>
            <a:chOff x="5904" y="835"/>
            <a:chExt cx="960" cy="989"/>
          </a:xfrm>
        </p:grpSpPr>
        <p:sp>
          <p:nvSpPr>
            <p:cNvPr id="15418" name="Rectangle 58"/>
            <p:cNvSpPr>
              <a:spLocks noChangeArrowheads="1"/>
            </p:cNvSpPr>
            <p:nvPr/>
          </p:nvSpPr>
          <p:spPr bwMode="auto">
            <a:xfrm>
              <a:off x="5904" y="835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</a:t>
              </a:r>
            </a:p>
          </p:txBody>
        </p:sp>
        <p:sp>
          <p:nvSpPr>
            <p:cNvPr id="15419" name="Rectangle 59"/>
            <p:cNvSpPr>
              <a:spLocks noChangeArrowheads="1"/>
            </p:cNvSpPr>
            <p:nvPr/>
          </p:nvSpPr>
          <p:spPr bwMode="auto">
            <a:xfrm>
              <a:off x="6192" y="1344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9900"/>
                  </a:solidFill>
                  <a:latin typeface="Tahoma" pitchFamily="34" charset="0"/>
                </a:rPr>
                <a:t>P</a:t>
              </a:r>
            </a:p>
          </p:txBody>
        </p:sp>
        <p:sp>
          <p:nvSpPr>
            <p:cNvPr id="15420" name="Rectangle 60"/>
            <p:cNvSpPr>
              <a:spLocks noChangeArrowheads="1"/>
            </p:cNvSpPr>
            <p:nvPr/>
          </p:nvSpPr>
          <p:spPr bwMode="auto">
            <a:xfrm>
              <a:off x="6432" y="1344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9900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421" name="Line 61"/>
            <p:cNvSpPr>
              <a:spLocks noChangeShapeType="1"/>
            </p:cNvSpPr>
            <p:nvPr/>
          </p:nvSpPr>
          <p:spPr bwMode="auto">
            <a:xfrm>
              <a:off x="6508" y="1392"/>
              <a:ext cx="192" cy="0"/>
            </a:xfrm>
            <a:prstGeom prst="line">
              <a:avLst/>
            </a:prstGeom>
            <a:noFill/>
            <a:ln w="76200">
              <a:solidFill>
                <a:srgbClr val="FF99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2" name="Rectangle 62"/>
            <p:cNvSpPr>
              <a:spLocks noChangeArrowheads="1"/>
            </p:cNvSpPr>
            <p:nvPr/>
          </p:nvSpPr>
          <p:spPr bwMode="auto">
            <a:xfrm>
              <a:off x="5904" y="1344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utoUpdateAnimBg="0"/>
      <p:bldP spid="15364" grpId="0" autoUpdateAnimBg="0"/>
      <p:bldP spid="15365" grpId="0" autoUpdateAnimBg="0"/>
      <p:bldP spid="15366" grpId="0" animBg="1"/>
      <p:bldP spid="15367" grpId="0" animBg="1"/>
      <p:bldP spid="15377" grpId="0" animBg="1"/>
      <p:bldP spid="15389" grpId="0" animBg="1"/>
      <p:bldP spid="15390" grpId="0" autoUpdateAnimBg="0"/>
      <p:bldP spid="15391" grpId="0" autoUpdateAnimBg="0"/>
      <p:bldP spid="15399" grpId="0" autoUpdateAnimBg="0"/>
      <p:bldP spid="1540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Integrated Circuits (ICs)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Used for implementation of combinational logic circuits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Use TTL family (transistor </a:t>
            </a:r>
            <a:r>
              <a:rPr lang="en-US" dirty="0" err="1">
                <a:solidFill>
                  <a:srgbClr val="000066"/>
                </a:solidFill>
              </a:rPr>
              <a:t>transistor</a:t>
            </a:r>
            <a:r>
              <a:rPr lang="en-US" dirty="0">
                <a:solidFill>
                  <a:srgbClr val="000066"/>
                </a:solidFill>
              </a:rPr>
              <a:t> logic)</a:t>
            </a:r>
          </a:p>
        </p:txBody>
      </p:sp>
      <p:pic>
        <p:nvPicPr>
          <p:cNvPr id="16388" name="Picture 4" descr="10-7"/>
          <p:cNvPicPr>
            <a:picLocks noChangeAspect="1" noChangeArrowheads="1"/>
          </p:cNvPicPr>
          <p:nvPr/>
        </p:nvPicPr>
        <p:blipFill>
          <a:blip r:embed="rId2" cstate="print"/>
          <a:srcRect t="8620"/>
          <a:stretch>
            <a:fillRect/>
          </a:stretch>
        </p:blipFill>
        <p:spPr bwMode="auto">
          <a:xfrm>
            <a:off x="2667000" y="3886200"/>
            <a:ext cx="407828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IC Identification </a:t>
            </a:r>
          </a:p>
        </p:txBody>
      </p:sp>
      <p:pic>
        <p:nvPicPr>
          <p:cNvPr id="17667" name="Picture 25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667000"/>
            <a:ext cx="9144000" cy="2335213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</a:rPr>
              <a:t>Materials for Lab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</a:rPr>
              <a:t>Computer equipped with </a:t>
            </a:r>
            <a:r>
              <a:rPr lang="en-US" dirty="0" err="1">
                <a:solidFill>
                  <a:srgbClr val="000066"/>
                </a:solidFill>
              </a:rPr>
              <a:t>LabVIEW</a:t>
            </a:r>
            <a:r>
              <a:rPr lang="en-US" dirty="0">
                <a:solidFill>
                  <a:srgbClr val="000066"/>
                </a:solidFill>
              </a:rPr>
              <a:t> </a:t>
            </a:r>
          </a:p>
          <a:p>
            <a:pPr marL="0" indent="0">
              <a:buNone/>
            </a:pPr>
            <a:endParaRPr lang="en-US" dirty="0" smtClean="0">
              <a:solidFill>
                <a:srgbClr val="000066"/>
              </a:solidFill>
            </a:endParaRPr>
          </a:p>
          <a:p>
            <a:r>
              <a:rPr lang="en-US" dirty="0" smtClean="0">
                <a:solidFill>
                  <a:srgbClr val="000066"/>
                </a:solidFill>
              </a:rPr>
              <a:t>NI-ELVIS II+ </a:t>
            </a:r>
            <a:r>
              <a:rPr lang="en-US" dirty="0" smtClean="0">
                <a:solidFill>
                  <a:srgbClr val="000066"/>
                </a:solidFill>
              </a:rPr>
              <a:t>Prototyping Board</a:t>
            </a:r>
            <a:endParaRPr lang="en-US" dirty="0">
              <a:solidFill>
                <a:srgbClr val="000066"/>
              </a:solidFill>
            </a:endParaRPr>
          </a:p>
          <a:p>
            <a:endParaRPr lang="en-US" sz="1200" dirty="0">
              <a:solidFill>
                <a:srgbClr val="000066"/>
              </a:solidFill>
            </a:endParaRPr>
          </a:p>
          <a:p>
            <a:endParaRPr lang="en-US" dirty="0" smtClean="0">
              <a:solidFill>
                <a:srgbClr val="000066"/>
              </a:solidFill>
            </a:endParaRPr>
          </a:p>
          <a:p>
            <a:r>
              <a:rPr lang="en-US" dirty="0" smtClean="0">
                <a:solidFill>
                  <a:srgbClr val="000066"/>
                </a:solidFill>
              </a:rPr>
              <a:t>DIP Switch</a:t>
            </a:r>
          </a:p>
          <a:p>
            <a:endParaRPr lang="en-US" dirty="0" smtClean="0">
              <a:solidFill>
                <a:srgbClr val="000066"/>
              </a:solidFill>
            </a:endParaRPr>
          </a:p>
          <a:p>
            <a:r>
              <a:rPr lang="en-US" dirty="0" smtClean="0">
                <a:solidFill>
                  <a:srgbClr val="000066"/>
                </a:solidFill>
              </a:rPr>
              <a:t>Hook-up </a:t>
            </a:r>
            <a:r>
              <a:rPr lang="en-US" dirty="0">
                <a:solidFill>
                  <a:srgbClr val="000066"/>
                </a:solidFill>
              </a:rPr>
              <a:t>Wire</a:t>
            </a:r>
          </a:p>
          <a:p>
            <a:endParaRPr lang="en-US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Problem Statement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A farmer has 2 barns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3 items: fox, hen, corn</a:t>
            </a:r>
          </a:p>
          <a:p>
            <a:pPr lvl="2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Items can be in any barn, in any combination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Concerns:</a:t>
            </a:r>
          </a:p>
          <a:p>
            <a:pPr lvl="2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Protect hen from fox</a:t>
            </a:r>
          </a:p>
          <a:p>
            <a:pPr lvl="2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Protect corn from hen</a:t>
            </a:r>
            <a:endParaRPr lang="en-US" sz="200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Design alarm system using digital electronics.  Alarm sounds when: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Fox and hen are in same barn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Hen and corn are in same barn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Problem Statement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Design combination logic circuit for alarm system:</a:t>
            </a:r>
            <a:endParaRPr lang="en-US" sz="18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Use least amount of gates and input variables (cost effectiveness)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Logical circuit output connected to LED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LED “on” indicates alarm activation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LED “off” indicates no problem (alarm off)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Fox, hen and corn must be in barn 1 or barn 2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Presence in barn 1 = 1 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Presence in barn 2 = 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Truth Table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Determine input and output variable (s)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How many combinations are there?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Complete truth table on a sheet of paper</a:t>
            </a:r>
          </a:p>
          <a:p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1600200"/>
            <a:ext cx="6650038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Objectives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Background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Materials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Procedure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Report / Presentation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Closing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352800" y="1828800"/>
            <a:ext cx="5334000" cy="42973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Boolean Expression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Gather all combinations that produce a 1 for output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Create a Boolean expression from these smaller expressions (independent conditions)</a:t>
            </a:r>
          </a:p>
          <a:p>
            <a:pPr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K-Map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Create a K-Map table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b="1">
                <a:solidFill>
                  <a:srgbClr val="000066"/>
                </a:solidFill>
              </a:rPr>
              <a:t>Only have one variable change state at a time</a:t>
            </a:r>
            <a:r>
              <a:rPr lang="en-US" sz="2400">
                <a:solidFill>
                  <a:srgbClr val="000066"/>
                </a:solidFill>
              </a:rPr>
              <a:t> between adjacent boxes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Use the Boolean expression to fill in the 1’s</a:t>
            </a:r>
          </a:p>
          <a:p>
            <a:pPr>
              <a:lnSpc>
                <a:spcPct val="90000"/>
              </a:lnSpc>
            </a:pP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981200"/>
            <a:ext cx="5729287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Simplified Boolean Expression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Use K-Map to circle groups of 1’s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1’s may only be circled in powers of 2, starting from largest possible combination and working downward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Write new simplified expression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57200" y="20574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Logic Circuit Diagram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Use new simplified Boolean expression to design a logic circuit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Have TA check/initial work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81000" y="19050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  <a:endParaRPr lang="en-US" sz="18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LabVIEW Simulation</a:t>
            </a:r>
            <a:endParaRPr lang="en-US" sz="2800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>
                <a:solidFill>
                  <a:srgbClr val="000066"/>
                </a:solidFill>
              </a:rPr>
              <a:t>Create logic circuit in LabVIEW based on theoretical work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>
                <a:solidFill>
                  <a:srgbClr val="000066"/>
                </a:solidFill>
              </a:rPr>
              <a:t>Front panel 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>
                <a:solidFill>
                  <a:srgbClr val="000066"/>
                </a:solidFill>
              </a:rPr>
              <a:t>3 control switches represent input variables 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>
                <a:solidFill>
                  <a:srgbClr val="000066"/>
                </a:solidFill>
              </a:rPr>
              <a:t>1 Boolean indicator shows output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sz="2200" b="1" i="1" u="sng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i="1">
                <a:solidFill>
                  <a:srgbClr val="000066"/>
                </a:solidFill>
              </a:rPr>
              <a:t>	</a:t>
            </a:r>
            <a:r>
              <a:rPr lang="en-US" sz="2200" b="1" i="1" u="sng">
                <a:solidFill>
                  <a:srgbClr val="000066"/>
                </a:solidFill>
              </a:rPr>
              <a:t>HINT:</a:t>
            </a:r>
            <a:r>
              <a:rPr lang="en-US" sz="2200">
                <a:solidFill>
                  <a:srgbClr val="000066"/>
                </a:solidFill>
              </a:rPr>
              <a:t>  some LabVIEW comparison functions are: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Simulation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NI-ELVIS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810000" y="5334000"/>
            <a:ext cx="4876800" cy="1219200"/>
            <a:chOff x="2208" y="3552"/>
            <a:chExt cx="3072" cy="768"/>
          </a:xfrm>
        </p:grpSpPr>
        <p:graphicFrame>
          <p:nvGraphicFramePr>
            <p:cNvPr id="27655" name="Object 7"/>
            <p:cNvGraphicFramePr>
              <a:graphicFrameLocks noChangeAspect="1"/>
            </p:cNvGraphicFramePr>
            <p:nvPr/>
          </p:nvGraphicFramePr>
          <p:xfrm>
            <a:off x="4704" y="3600"/>
            <a:ext cx="576" cy="4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9" name="Bitmap Image" r:id="rId3" imgW="1371429" imgH="1286055" progId="PBrush">
                    <p:embed/>
                  </p:oleObj>
                </mc:Choice>
                <mc:Fallback>
                  <p:oleObj name="Bitmap Image" r:id="rId3" imgW="1371429" imgH="1286055" progId="PBrush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6061" t="9697" b="19193"/>
                        <a:stretch>
                          <a:fillRect/>
                        </a:stretch>
                      </p:blipFill>
                      <p:spPr bwMode="auto">
                        <a:xfrm>
                          <a:off x="4704" y="3600"/>
                          <a:ext cx="576" cy="4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6" name="Object 8"/>
            <p:cNvGraphicFramePr>
              <a:graphicFrameLocks noChangeAspect="1"/>
            </p:cNvGraphicFramePr>
            <p:nvPr/>
          </p:nvGraphicFramePr>
          <p:xfrm>
            <a:off x="3504" y="3600"/>
            <a:ext cx="576" cy="4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0" name="Bitmap Image" r:id="rId5" imgW="1542857" imgH="1228571" progId="PBrush">
                    <p:embed/>
                  </p:oleObj>
                </mc:Choice>
                <mc:Fallback>
                  <p:oleObj name="Bitmap Image" r:id="rId5" imgW="1542857" imgH="1228571" progId="PBrush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8571" t="14349" r="5714" b="10313"/>
                        <a:stretch>
                          <a:fillRect/>
                        </a:stretch>
                      </p:blipFill>
                      <p:spPr bwMode="auto">
                        <a:xfrm>
                          <a:off x="3504" y="3600"/>
                          <a:ext cx="576" cy="4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7" name="Object 9"/>
            <p:cNvGraphicFramePr>
              <a:graphicFrameLocks noChangeAspect="1"/>
            </p:cNvGraphicFramePr>
            <p:nvPr/>
          </p:nvGraphicFramePr>
          <p:xfrm>
            <a:off x="2208" y="3552"/>
            <a:ext cx="720" cy="6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1" name="Bitmap Image" r:id="rId7" imgW="685714" imgH="600159" progId="PBrush">
                    <p:embed/>
                  </p:oleObj>
                </mc:Choice>
                <mc:Fallback>
                  <p:oleObj name="Bitmap Image" r:id="rId7" imgW="685714" imgH="600159" progId="PBrush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3552"/>
                          <a:ext cx="720" cy="6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2352" y="4051"/>
              <a:ext cx="57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NOT</a:t>
              </a:r>
            </a:p>
          </p:txBody>
        </p:sp>
        <p:sp>
          <p:nvSpPr>
            <p:cNvPr id="27659" name="Text Box 11"/>
            <p:cNvSpPr txBox="1">
              <a:spLocks noChangeArrowheads="1"/>
            </p:cNvSpPr>
            <p:nvPr/>
          </p:nvSpPr>
          <p:spPr bwMode="auto">
            <a:xfrm>
              <a:off x="3552" y="4032"/>
              <a:ext cx="57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AND</a:t>
              </a:r>
            </a:p>
          </p:txBody>
        </p:sp>
        <p:sp>
          <p:nvSpPr>
            <p:cNvPr id="27660" name="Text Box 12"/>
            <p:cNvSpPr txBox="1">
              <a:spLocks noChangeArrowheads="1"/>
            </p:cNvSpPr>
            <p:nvPr/>
          </p:nvSpPr>
          <p:spPr bwMode="auto">
            <a:xfrm>
              <a:off x="4800" y="4032"/>
              <a:ext cx="43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OR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447800"/>
            <a:ext cx="5729287" cy="4906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NI-ELVIS Prototyping Board</a:t>
            </a:r>
            <a:endParaRPr lang="en-US" sz="2400" dirty="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100" dirty="0">
                <a:solidFill>
                  <a:srgbClr val="CC3300"/>
                </a:solidFill>
              </a:rPr>
              <a:t>Do NOT electrically connect anything until TA has reviewed your </a:t>
            </a:r>
            <a:r>
              <a:rPr lang="en-US" sz="2100" dirty="0" smtClean="0">
                <a:solidFill>
                  <a:srgbClr val="CC3300"/>
                </a:solidFill>
              </a:rPr>
              <a:t>work</a:t>
            </a:r>
            <a:endParaRPr lang="en-US" sz="2100" dirty="0">
              <a:solidFill>
                <a:srgbClr val="CC3300"/>
              </a:solidFill>
            </a:endParaRPr>
          </a:p>
          <a:p>
            <a:pPr lvl="1">
              <a:buFont typeface="Wingdings" pitchFamily="2" charset="2"/>
              <a:buChar char="Ø"/>
            </a:pPr>
            <a:endParaRPr lang="en-US" sz="1200" dirty="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100" dirty="0" smtClean="0">
                <a:solidFill>
                  <a:srgbClr val="000066"/>
                </a:solidFill>
              </a:rPr>
              <a:t>Connect +5V and ground to the DIP switch</a:t>
            </a:r>
          </a:p>
          <a:p>
            <a:pPr lvl="1">
              <a:buFont typeface="Wingdings" pitchFamily="2" charset="2"/>
              <a:buChar char="Ø"/>
            </a:pPr>
            <a:r>
              <a:rPr lang="en-US" sz="2100" dirty="0" smtClean="0">
                <a:solidFill>
                  <a:srgbClr val="000066"/>
                </a:solidFill>
              </a:rPr>
              <a:t>Use </a:t>
            </a:r>
            <a:r>
              <a:rPr lang="en-US" sz="2100" dirty="0">
                <a:solidFill>
                  <a:srgbClr val="000066"/>
                </a:solidFill>
              </a:rPr>
              <a:t>created logic circuit and IC chip diagram to wire actual circuit </a:t>
            </a:r>
            <a:r>
              <a:rPr lang="en-US" sz="2100" dirty="0" smtClean="0">
                <a:solidFill>
                  <a:srgbClr val="000066"/>
                </a:solidFill>
              </a:rPr>
              <a:t>on the prototyping board</a:t>
            </a:r>
          </a:p>
          <a:p>
            <a:pPr lvl="1">
              <a:buFont typeface="Wingdings" pitchFamily="2" charset="2"/>
              <a:buChar char="Ø"/>
            </a:pPr>
            <a:r>
              <a:rPr lang="en-US" sz="2100" dirty="0" smtClean="0">
                <a:solidFill>
                  <a:srgbClr val="000066"/>
                </a:solidFill>
              </a:rPr>
              <a:t>Be </a:t>
            </a:r>
            <a:r>
              <a:rPr lang="en-US" sz="2100" dirty="0">
                <a:solidFill>
                  <a:srgbClr val="000066"/>
                </a:solidFill>
              </a:rPr>
              <a:t>sure to connect each of the ICs to “Ground” and </a:t>
            </a:r>
            <a:r>
              <a:rPr lang="en-US" sz="2100" dirty="0" smtClean="0">
                <a:solidFill>
                  <a:srgbClr val="000066"/>
                </a:solidFill>
              </a:rPr>
              <a:t>“+5V” </a:t>
            </a:r>
            <a:r>
              <a:rPr lang="en-US" sz="2100" dirty="0">
                <a:solidFill>
                  <a:srgbClr val="000066"/>
                </a:solidFill>
              </a:rPr>
              <a:t>(circuit power)</a:t>
            </a:r>
          </a:p>
          <a:p>
            <a:pPr lvl="1">
              <a:buFont typeface="Wingdings" pitchFamily="2" charset="2"/>
              <a:buChar char="Ø"/>
            </a:pPr>
            <a:r>
              <a:rPr lang="en-US" sz="2100" dirty="0" smtClean="0">
                <a:solidFill>
                  <a:srgbClr val="000066"/>
                </a:solidFill>
              </a:rPr>
              <a:t>Connect final output to an LED.</a:t>
            </a:r>
          </a:p>
          <a:p>
            <a:pPr marL="457200" lvl="1" indent="0">
              <a:buNone/>
            </a:pPr>
            <a:r>
              <a:rPr lang="en-US" sz="2100" b="1" dirty="0" smtClean="0">
                <a:solidFill>
                  <a:srgbClr val="000066"/>
                </a:solidFill>
              </a:rPr>
              <a:t>**V</a:t>
            </a:r>
            <a:r>
              <a:rPr lang="en-US" sz="2100" b="1" baseline="-25000" dirty="0" smtClean="0">
                <a:solidFill>
                  <a:srgbClr val="000066"/>
                </a:solidFill>
              </a:rPr>
              <a:t>CC</a:t>
            </a:r>
            <a:r>
              <a:rPr lang="en-US" sz="2100" baseline="-25000" dirty="0" smtClean="0">
                <a:solidFill>
                  <a:srgbClr val="000066"/>
                </a:solidFill>
              </a:rPr>
              <a:t> </a:t>
            </a:r>
            <a:r>
              <a:rPr lang="en-US" sz="2100" dirty="0">
                <a:solidFill>
                  <a:srgbClr val="000066"/>
                </a:solidFill>
              </a:rPr>
              <a:t>is an </a:t>
            </a:r>
            <a:r>
              <a:rPr lang="en-US" sz="2100" dirty="0" smtClean="0">
                <a:solidFill>
                  <a:srgbClr val="000066"/>
                </a:solidFill>
              </a:rPr>
              <a:t>acronym:</a:t>
            </a:r>
            <a:endParaRPr lang="en-US" sz="2100" dirty="0">
              <a:solidFill>
                <a:srgbClr val="000066"/>
              </a:solidFill>
            </a:endParaRPr>
          </a:p>
          <a:p>
            <a:pPr marL="457200" lvl="1" indent="0">
              <a:buNone/>
            </a:pPr>
            <a:r>
              <a:rPr lang="en-US" sz="2100" b="1" dirty="0" smtClean="0">
                <a:solidFill>
                  <a:srgbClr val="000066"/>
                </a:solidFill>
              </a:rPr>
              <a:t>**V</a:t>
            </a:r>
            <a:r>
              <a:rPr lang="en-US" sz="2100" dirty="0" smtClean="0">
                <a:solidFill>
                  <a:srgbClr val="000066"/>
                </a:solidFill>
              </a:rPr>
              <a:t>oltage </a:t>
            </a:r>
            <a:r>
              <a:rPr lang="en-US" sz="2100" dirty="0">
                <a:solidFill>
                  <a:srgbClr val="000066"/>
                </a:solidFill>
              </a:rPr>
              <a:t>at the </a:t>
            </a:r>
            <a:r>
              <a:rPr lang="en-US" sz="2100" b="1" dirty="0">
                <a:solidFill>
                  <a:srgbClr val="000066"/>
                </a:solidFill>
              </a:rPr>
              <a:t>C</a:t>
            </a:r>
            <a:r>
              <a:rPr lang="en-US" sz="2100" dirty="0">
                <a:solidFill>
                  <a:srgbClr val="000066"/>
                </a:solidFill>
              </a:rPr>
              <a:t>ommon </a:t>
            </a:r>
            <a:r>
              <a:rPr lang="en-US" sz="2100" b="1" dirty="0">
                <a:solidFill>
                  <a:srgbClr val="000066"/>
                </a:solidFill>
              </a:rPr>
              <a:t>C</a:t>
            </a:r>
            <a:r>
              <a:rPr lang="en-US" sz="2100" dirty="0">
                <a:solidFill>
                  <a:srgbClr val="000066"/>
                </a:solidFill>
              </a:rPr>
              <a:t>ollector </a:t>
            </a:r>
            <a:r>
              <a:rPr lang="en-US" sz="2100" dirty="0" smtClean="0">
                <a:solidFill>
                  <a:srgbClr val="000066"/>
                </a:solidFill>
              </a:rPr>
              <a:t>(+5V)</a:t>
            </a:r>
            <a:endParaRPr lang="en-US" sz="2100" dirty="0">
              <a:solidFill>
                <a:srgbClr val="000066"/>
              </a:solidFill>
            </a:endParaRPr>
          </a:p>
          <a:p>
            <a:pPr marL="457200" lvl="1" indent="0">
              <a:buNone/>
            </a:pPr>
            <a:endParaRPr lang="en-US" sz="2100" dirty="0">
              <a:solidFill>
                <a:srgbClr val="000066"/>
              </a:solidFill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81000" y="19812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NI-ELVIS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Assignment: Report</a:t>
            </a:r>
            <a:endParaRPr lang="en-US" b="0">
              <a:solidFill>
                <a:srgbClr val="000066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81534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Individual Report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Title page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Discussion topics in the manual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Include original data with instructor’s initials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Scan in data and lab notes 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	(ask TA for assistance)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Original tables and work should be legible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Include screenshots of LabVIEW front and back panels</a:t>
            </a:r>
          </a:p>
          <a:p>
            <a:pPr>
              <a:buFontTx/>
              <a:buNone/>
            </a:pPr>
            <a:endParaRPr lang="en-US" sz="2800">
              <a:solidFill>
                <a:srgbClr val="000066"/>
              </a:solidFill>
            </a:endParaRPr>
          </a:p>
          <a:p>
            <a:endParaRPr lang="en-US" sz="280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Assignment: Presentation</a:t>
            </a:r>
            <a:endParaRPr lang="en-US" b="0">
              <a:solidFill>
                <a:srgbClr val="000066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763000" cy="4495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Team presentation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Professional-looking tables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10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Include screen shots of your programs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100">
                <a:solidFill>
                  <a:srgbClr val="000066"/>
                </a:solidFill>
              </a:rPr>
              <a:t>Photo of functioning LED assembly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10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Explain steps taken to complete lab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100">
                <a:solidFill>
                  <a:srgbClr val="000066"/>
                </a:solidFill>
              </a:rPr>
              <a:t>Be prepared to provide walk-through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en-US" sz="10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Include lab data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10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Refer to “Creating PowerPoint Presentations”  found in Online Manual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Closing</a:t>
            </a:r>
            <a:endParaRPr lang="en-US" b="0">
              <a:solidFill>
                <a:srgbClr val="000066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8486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Have all original data signed by TA</a:t>
            </a:r>
          </a:p>
          <a:p>
            <a:pPr>
              <a:buFont typeface="Wingdings" pitchFamily="2" charset="2"/>
              <a:buChar char="Ø"/>
            </a:pPr>
            <a:endParaRPr lang="en-US" sz="12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Each team member should have turn using </a:t>
            </a:r>
            <a:r>
              <a:rPr lang="en-US" dirty="0" smtClean="0">
                <a:solidFill>
                  <a:srgbClr val="000066"/>
                </a:solidFill>
              </a:rPr>
              <a:t>software</a:t>
            </a:r>
            <a:endParaRPr lang="en-US" sz="1200" dirty="0" smtClean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12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Submit all work electronically</a:t>
            </a:r>
          </a:p>
          <a:p>
            <a:pPr>
              <a:buFont typeface="Wingdings" pitchFamily="2" charset="2"/>
              <a:buChar char="Ø"/>
            </a:pPr>
            <a:endParaRPr lang="en-US" sz="1200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Return all unused materials to 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Understand logic gates and digital logic circuits</a:t>
            </a: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Design combinational logic circuit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Activate under specific conditions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Test with </a:t>
            </a:r>
            <a:r>
              <a:rPr lang="en-US" dirty="0" err="1">
                <a:solidFill>
                  <a:srgbClr val="000066"/>
                </a:solidFill>
              </a:rPr>
              <a:t>LabVIEW</a:t>
            </a:r>
            <a:r>
              <a:rPr lang="en-US" dirty="0">
                <a:solidFill>
                  <a:srgbClr val="000066"/>
                </a:solidFill>
              </a:rPr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Test using </a:t>
            </a:r>
            <a:r>
              <a:rPr lang="en-US" dirty="0" smtClean="0">
                <a:solidFill>
                  <a:srgbClr val="000066"/>
                </a:solidFill>
              </a:rPr>
              <a:t>NI-ELVIS prototyping board</a:t>
            </a:r>
            <a:endParaRPr lang="en-US" dirty="0">
              <a:solidFill>
                <a:srgbClr val="000066"/>
              </a:solidFill>
            </a:endParaRPr>
          </a:p>
          <a:p>
            <a:endParaRPr lang="en-US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</a:rPr>
              <a:t>Logic Functions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AND - “All or nothing operator”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Output high (1) only when ALL inputs are high (1)</a:t>
            </a:r>
          </a:p>
          <a:p>
            <a:pPr lvl="1"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OR gate - “Any or all operator”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Output high (1) when at least ONE input is high (1)</a:t>
            </a:r>
          </a:p>
          <a:p>
            <a:pPr lvl="1"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NOT operator – “Inverter”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Output always opposite of input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Only one input and one output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66"/>
                </a:solidFill>
              </a:rPr>
              <a:t>Logic Functions</a:t>
            </a:r>
            <a:endParaRPr lang="en-US" dirty="0">
              <a:solidFill>
                <a:srgbClr val="000066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7950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7400"/>
                <a:gridCol w="2057400"/>
                <a:gridCol w="2057400"/>
                <a:gridCol w="514350"/>
                <a:gridCol w="514350"/>
                <a:gridCol w="1028700"/>
              </a:tblGrid>
              <a:tr h="352408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Logic Function</a:t>
                      </a:r>
                      <a:endParaRPr lang="en-US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Logic Symbol</a:t>
                      </a:r>
                      <a:endParaRPr lang="en-US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Boolean Expression</a:t>
                      </a:r>
                      <a:endParaRPr 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Truth Table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Inputs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Output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A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B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Y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AND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 • B = 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OR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 + B = 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85854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NOT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 = Ā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858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3276600" y="2971800"/>
            <a:ext cx="685800" cy="609600"/>
          </a:xfrm>
          <a:prstGeom prst="flowChartDelay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1"/>
          <p:cNvSpPr>
            <a:spLocks noChangeArrowheads="1"/>
          </p:cNvSpPr>
          <p:nvPr/>
        </p:nvSpPr>
        <p:spPr bwMode="auto">
          <a:xfrm flipH="1">
            <a:off x="3276600" y="4419600"/>
            <a:ext cx="685800" cy="533400"/>
          </a:xfrm>
          <a:prstGeom prst="flowChartOnlineStorage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 rot="5400000">
            <a:off x="3162300" y="5372100"/>
            <a:ext cx="609600" cy="685800"/>
          </a:xfrm>
          <a:prstGeom prst="flowChartExtra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810000" y="5638800"/>
            <a:ext cx="152400" cy="152400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15"/>
          <p:cNvSpPr>
            <a:spLocks noChangeShapeType="1"/>
          </p:cNvSpPr>
          <p:nvPr/>
        </p:nvSpPr>
        <p:spPr bwMode="auto">
          <a:xfrm>
            <a:off x="2895600" y="3124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>
            <a:off x="28956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>
            <a:off x="2971800" y="4495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2971800" y="4800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3962400" y="3276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3962400" y="4724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2743200" y="571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3962400" y="571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Sample Problem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ATM machine has three options: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>
                <a:solidFill>
                  <a:srgbClr val="000066"/>
                </a:solidFill>
              </a:rPr>
              <a:t>P</a:t>
            </a:r>
            <a:r>
              <a:rPr lang="en-US" sz="2400">
                <a:solidFill>
                  <a:srgbClr val="000066"/>
                </a:solidFill>
              </a:rPr>
              <a:t>rint statement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>
                <a:solidFill>
                  <a:srgbClr val="000066"/>
                </a:solidFill>
              </a:rPr>
              <a:t>W</a:t>
            </a:r>
            <a:r>
              <a:rPr lang="en-US" sz="2400">
                <a:solidFill>
                  <a:srgbClr val="000066"/>
                </a:solidFill>
              </a:rPr>
              <a:t>ithdraw money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>
                <a:solidFill>
                  <a:srgbClr val="000066"/>
                </a:solidFill>
              </a:rPr>
              <a:t>D</a:t>
            </a:r>
            <a:r>
              <a:rPr lang="en-US" sz="2400">
                <a:solidFill>
                  <a:srgbClr val="000066"/>
                </a:solidFill>
              </a:rPr>
              <a:t>eposit money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28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ATM machine will charge $1.00 to: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Withdraw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Print out statement with no transactions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No charge for: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Deposits without withdrawal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Truth Table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1524000"/>
            <a:ext cx="38862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   A truth table displays all possible input / output combinations.</a:t>
            </a:r>
          </a:p>
          <a:p>
            <a:pPr>
              <a:buFontTx/>
              <a:buNone/>
            </a:pPr>
            <a:endParaRPr lang="en-US" sz="50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en-US" sz="2400" b="1">
                <a:solidFill>
                  <a:srgbClr val="000066"/>
                </a:solidFill>
              </a:rPr>
              <a:t>INPUT	  OUTPUT</a:t>
            </a:r>
          </a:p>
          <a:p>
            <a:pPr>
              <a:buFontTx/>
              <a:buNone/>
            </a:pPr>
            <a:endParaRPr lang="en-US" sz="50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P = Print	  C = Charge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W = Withdraw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D = Deposit</a:t>
            </a:r>
          </a:p>
          <a:p>
            <a:pPr>
              <a:buFontTx/>
              <a:buNone/>
            </a:pPr>
            <a:endParaRPr lang="en-US" sz="50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0 = “do not”	  0 = $0.00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1 = “do”	  1 = $1.00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9600" y="1752600"/>
            <a:ext cx="4191000" cy="4495800"/>
            <a:chOff x="816" y="1392"/>
            <a:chExt cx="2640" cy="283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816" y="1392"/>
              <a:ext cx="2544" cy="2784"/>
              <a:chOff x="816" y="1392"/>
              <a:chExt cx="2544" cy="2784"/>
            </a:xfrm>
          </p:grpSpPr>
          <p:sp>
            <p:nvSpPr>
              <p:cNvPr id="9222" name="Rectangle 6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2544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3" name="Rectangle 7"/>
              <p:cNvSpPr>
                <a:spLocks noChangeArrowheads="1"/>
              </p:cNvSpPr>
              <p:nvPr/>
            </p:nvSpPr>
            <p:spPr bwMode="auto">
              <a:xfrm>
                <a:off x="2352" y="1392"/>
                <a:ext cx="1008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4" name="Rectangle 8"/>
              <p:cNvSpPr>
                <a:spLocks noChangeArrowheads="1"/>
              </p:cNvSpPr>
              <p:nvPr/>
            </p:nvSpPr>
            <p:spPr bwMode="auto">
              <a:xfrm>
                <a:off x="1344" y="1680"/>
                <a:ext cx="100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5" name="Rectangle 9"/>
              <p:cNvSpPr>
                <a:spLocks noChangeArrowheads="1"/>
              </p:cNvSpPr>
              <p:nvPr/>
            </p:nvSpPr>
            <p:spPr bwMode="auto">
              <a:xfrm>
                <a:off x="1824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6" name="Rectangle 10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7" name="Rectangle 11"/>
              <p:cNvSpPr>
                <a:spLocks noChangeArrowheads="1"/>
              </p:cNvSpPr>
              <p:nvPr/>
            </p:nvSpPr>
            <p:spPr bwMode="auto">
              <a:xfrm>
                <a:off x="816" y="3912"/>
                <a:ext cx="2544" cy="2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8" name="Rectangle 12"/>
              <p:cNvSpPr>
                <a:spLocks noChangeArrowheads="1"/>
              </p:cNvSpPr>
              <p:nvPr/>
            </p:nvSpPr>
            <p:spPr bwMode="auto">
              <a:xfrm>
                <a:off x="816" y="3625"/>
                <a:ext cx="2544" cy="2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9" name="Rectangle 13"/>
              <p:cNvSpPr>
                <a:spLocks noChangeArrowheads="1"/>
              </p:cNvSpPr>
              <p:nvPr/>
            </p:nvSpPr>
            <p:spPr bwMode="auto">
              <a:xfrm>
                <a:off x="816" y="334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0" name="Rectangle 14"/>
              <p:cNvSpPr>
                <a:spLocks noChangeArrowheads="1"/>
              </p:cNvSpPr>
              <p:nvPr/>
            </p:nvSpPr>
            <p:spPr bwMode="auto">
              <a:xfrm>
                <a:off x="816" y="3072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1" name="Rectangle 15"/>
              <p:cNvSpPr>
                <a:spLocks noChangeArrowheads="1"/>
              </p:cNvSpPr>
              <p:nvPr/>
            </p:nvSpPr>
            <p:spPr bwMode="auto">
              <a:xfrm>
                <a:off x="816" y="2796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2" name="Rectangle 16"/>
              <p:cNvSpPr>
                <a:spLocks noChangeArrowheads="1"/>
              </p:cNvSpPr>
              <p:nvPr/>
            </p:nvSpPr>
            <p:spPr bwMode="auto">
              <a:xfrm>
                <a:off x="816" y="2520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3" name="Rectangle 17"/>
              <p:cNvSpPr>
                <a:spLocks noChangeArrowheads="1"/>
              </p:cNvSpPr>
              <p:nvPr/>
            </p:nvSpPr>
            <p:spPr bwMode="auto">
              <a:xfrm>
                <a:off x="816" y="2244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4" name="Rectangle 18"/>
              <p:cNvSpPr>
                <a:spLocks noChangeArrowheads="1"/>
              </p:cNvSpPr>
              <p:nvPr/>
            </p:nvSpPr>
            <p:spPr bwMode="auto">
              <a:xfrm>
                <a:off x="816" y="196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5" name="Rectangle 19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2544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960" y="1392"/>
              <a:ext cx="2496" cy="893"/>
              <a:chOff x="960" y="1392"/>
              <a:chExt cx="2496" cy="893"/>
            </a:xfrm>
          </p:grpSpPr>
          <p:grpSp>
            <p:nvGrpSpPr>
              <p:cNvPr id="5" name="Group 21"/>
              <p:cNvGrpSpPr>
                <a:grpSpLocks/>
              </p:cNvGrpSpPr>
              <p:nvPr/>
            </p:nvGrpSpPr>
            <p:grpSpPr bwMode="auto">
              <a:xfrm>
                <a:off x="1056" y="1392"/>
                <a:ext cx="2400" cy="330"/>
                <a:chOff x="1056" y="1392"/>
                <a:chExt cx="2400" cy="330"/>
              </a:xfrm>
            </p:grpSpPr>
            <p:sp>
              <p:nvSpPr>
                <p:cNvPr id="923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056" y="1392"/>
                  <a:ext cx="1036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 dirty="0" smtClean="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INPUTS</a:t>
                  </a:r>
                  <a:endParaRPr lang="en-US" sz="2800" dirty="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23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352" y="1392"/>
                  <a:ext cx="1104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OUTPUT</a:t>
                  </a:r>
                </a:p>
              </p:txBody>
            </p:sp>
          </p:grpSp>
          <p:grpSp>
            <p:nvGrpSpPr>
              <p:cNvPr id="6" name="Group 24"/>
              <p:cNvGrpSpPr>
                <a:grpSpLocks/>
              </p:cNvGrpSpPr>
              <p:nvPr/>
            </p:nvGrpSpPr>
            <p:grpSpPr bwMode="auto">
              <a:xfrm>
                <a:off x="960" y="1680"/>
                <a:ext cx="2064" cy="605"/>
                <a:chOff x="960" y="1680"/>
                <a:chExt cx="2064" cy="605"/>
              </a:xfrm>
            </p:grpSpPr>
            <p:sp>
              <p:nvSpPr>
                <p:cNvPr id="924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960" y="1689"/>
                  <a:ext cx="288" cy="5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P	</a:t>
                  </a:r>
                </a:p>
              </p:txBody>
            </p:sp>
            <p:sp>
              <p:nvSpPr>
                <p:cNvPr id="9242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440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W</a:t>
                  </a:r>
                </a:p>
              </p:txBody>
            </p:sp>
            <p:sp>
              <p:nvSpPr>
                <p:cNvPr id="9243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968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D</a:t>
                  </a:r>
                </a:p>
              </p:txBody>
            </p:sp>
            <p:sp>
              <p:nvSpPr>
                <p:cNvPr id="924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736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C</a:t>
                  </a:r>
                </a:p>
              </p:txBody>
            </p:sp>
          </p:grpSp>
        </p:grpSp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960" y="1968"/>
              <a:ext cx="2016" cy="2256"/>
              <a:chOff x="960" y="1968"/>
              <a:chExt cx="2016" cy="2256"/>
            </a:xfrm>
          </p:grpSpPr>
          <p:sp>
            <p:nvSpPr>
              <p:cNvPr id="9246" name="Text Box 30"/>
              <p:cNvSpPr txBox="1">
                <a:spLocks noChangeArrowheads="1"/>
              </p:cNvSpPr>
              <p:nvPr/>
            </p:nvSpPr>
            <p:spPr bwMode="auto">
              <a:xfrm>
                <a:off x="1968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47" name="Text Box 31"/>
              <p:cNvSpPr txBox="1">
                <a:spLocks noChangeArrowheads="1"/>
              </p:cNvSpPr>
              <p:nvPr/>
            </p:nvSpPr>
            <p:spPr bwMode="auto">
              <a:xfrm>
                <a:off x="96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48" name="Text Box 32"/>
              <p:cNvSpPr txBox="1">
                <a:spLocks noChangeArrowheads="1"/>
              </p:cNvSpPr>
              <p:nvPr/>
            </p:nvSpPr>
            <p:spPr bwMode="auto">
              <a:xfrm>
                <a:off x="144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49" name="Text Box 33"/>
              <p:cNvSpPr txBox="1">
                <a:spLocks noChangeArrowheads="1"/>
              </p:cNvSpPr>
              <p:nvPr/>
            </p:nvSpPr>
            <p:spPr bwMode="auto">
              <a:xfrm>
                <a:off x="1968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0" name="Text Box 34"/>
              <p:cNvSpPr txBox="1">
                <a:spLocks noChangeArrowheads="1"/>
              </p:cNvSpPr>
              <p:nvPr/>
            </p:nvSpPr>
            <p:spPr bwMode="auto">
              <a:xfrm>
                <a:off x="2736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1" name="Text Box 35"/>
              <p:cNvSpPr txBox="1">
                <a:spLocks noChangeArrowheads="1"/>
              </p:cNvSpPr>
              <p:nvPr/>
            </p:nvSpPr>
            <p:spPr bwMode="auto">
              <a:xfrm>
                <a:off x="96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2" name="Text Box 36"/>
              <p:cNvSpPr txBox="1">
                <a:spLocks noChangeArrowheads="1"/>
              </p:cNvSpPr>
              <p:nvPr/>
            </p:nvSpPr>
            <p:spPr bwMode="auto">
              <a:xfrm>
                <a:off x="144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 dirty="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3" name="Text Box 37"/>
              <p:cNvSpPr txBox="1">
                <a:spLocks noChangeArrowheads="1"/>
              </p:cNvSpPr>
              <p:nvPr/>
            </p:nvSpPr>
            <p:spPr bwMode="auto">
              <a:xfrm>
                <a:off x="1968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4" name="Text Box 38"/>
              <p:cNvSpPr txBox="1">
                <a:spLocks noChangeArrowheads="1"/>
              </p:cNvSpPr>
              <p:nvPr/>
            </p:nvSpPr>
            <p:spPr bwMode="auto">
              <a:xfrm>
                <a:off x="96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5" name="Text Box 39"/>
              <p:cNvSpPr txBox="1">
                <a:spLocks noChangeArrowheads="1"/>
              </p:cNvSpPr>
              <p:nvPr/>
            </p:nvSpPr>
            <p:spPr bwMode="auto">
              <a:xfrm>
                <a:off x="96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6" name="Text Box 40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7" name="Text Box 41"/>
              <p:cNvSpPr txBox="1">
                <a:spLocks noChangeArrowheads="1"/>
              </p:cNvSpPr>
              <p:nvPr/>
            </p:nvSpPr>
            <p:spPr bwMode="auto">
              <a:xfrm>
                <a:off x="1968" y="308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8" name="Text Box 42"/>
              <p:cNvSpPr txBox="1">
                <a:spLocks noChangeArrowheads="1"/>
              </p:cNvSpPr>
              <p:nvPr/>
            </p:nvSpPr>
            <p:spPr bwMode="auto">
              <a:xfrm>
                <a:off x="144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9" name="Text Box 43"/>
              <p:cNvSpPr txBox="1">
                <a:spLocks noChangeArrowheads="1"/>
              </p:cNvSpPr>
              <p:nvPr/>
            </p:nvSpPr>
            <p:spPr bwMode="auto">
              <a:xfrm>
                <a:off x="1968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60" name="Text Box 44"/>
              <p:cNvSpPr txBox="1">
                <a:spLocks noChangeArrowheads="1"/>
              </p:cNvSpPr>
              <p:nvPr/>
            </p:nvSpPr>
            <p:spPr bwMode="auto">
              <a:xfrm>
                <a:off x="2736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1" name="Text Box 45"/>
              <p:cNvSpPr txBox="1">
                <a:spLocks noChangeArrowheads="1"/>
              </p:cNvSpPr>
              <p:nvPr/>
            </p:nvSpPr>
            <p:spPr bwMode="auto">
              <a:xfrm>
                <a:off x="2736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62" name="Text Box 46"/>
              <p:cNvSpPr txBox="1">
                <a:spLocks noChangeArrowheads="1"/>
              </p:cNvSpPr>
              <p:nvPr/>
            </p:nvSpPr>
            <p:spPr bwMode="auto">
              <a:xfrm>
                <a:off x="2736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3" name="Text Box 47"/>
              <p:cNvSpPr txBox="1">
                <a:spLocks noChangeArrowheads="1"/>
              </p:cNvSpPr>
              <p:nvPr/>
            </p:nvSpPr>
            <p:spPr bwMode="auto">
              <a:xfrm>
                <a:off x="2736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4" name="Text Box 48"/>
              <p:cNvSpPr txBox="1">
                <a:spLocks noChangeArrowheads="1"/>
              </p:cNvSpPr>
              <p:nvPr/>
            </p:nvSpPr>
            <p:spPr bwMode="auto">
              <a:xfrm>
                <a:off x="2736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5" name="Text Box 49"/>
              <p:cNvSpPr txBox="1">
                <a:spLocks noChangeArrowheads="1"/>
              </p:cNvSpPr>
              <p:nvPr/>
            </p:nvSpPr>
            <p:spPr bwMode="auto">
              <a:xfrm>
                <a:off x="2736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66" name="Text Box 50"/>
              <p:cNvSpPr txBox="1">
                <a:spLocks noChangeArrowheads="1"/>
              </p:cNvSpPr>
              <p:nvPr/>
            </p:nvSpPr>
            <p:spPr bwMode="auto">
              <a:xfrm>
                <a:off x="2736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7" name="Text Box 51"/>
              <p:cNvSpPr txBox="1">
                <a:spLocks noChangeArrowheads="1"/>
              </p:cNvSpPr>
              <p:nvPr/>
            </p:nvSpPr>
            <p:spPr bwMode="auto">
              <a:xfrm>
                <a:off x="1968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8" name="Text Box 52"/>
              <p:cNvSpPr txBox="1">
                <a:spLocks noChangeArrowheads="1"/>
              </p:cNvSpPr>
              <p:nvPr/>
            </p:nvSpPr>
            <p:spPr bwMode="auto">
              <a:xfrm>
                <a:off x="1440" y="388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9" name="Text Box 53"/>
              <p:cNvSpPr txBox="1">
                <a:spLocks noChangeArrowheads="1"/>
              </p:cNvSpPr>
              <p:nvPr/>
            </p:nvSpPr>
            <p:spPr bwMode="auto">
              <a:xfrm>
                <a:off x="1440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0" name="Text Box 54"/>
              <p:cNvSpPr txBox="1">
                <a:spLocks noChangeArrowheads="1"/>
              </p:cNvSpPr>
              <p:nvPr/>
            </p:nvSpPr>
            <p:spPr bwMode="auto">
              <a:xfrm>
                <a:off x="960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1" name="Text Box 55"/>
              <p:cNvSpPr txBox="1">
                <a:spLocks noChangeArrowheads="1"/>
              </p:cNvSpPr>
              <p:nvPr/>
            </p:nvSpPr>
            <p:spPr bwMode="auto">
              <a:xfrm>
                <a:off x="960" y="3600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2" name="Text Box 56"/>
              <p:cNvSpPr txBox="1">
                <a:spLocks noChangeArrowheads="1"/>
              </p:cNvSpPr>
              <p:nvPr/>
            </p:nvSpPr>
            <p:spPr bwMode="auto">
              <a:xfrm>
                <a:off x="96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3" name="Text Box 57"/>
              <p:cNvSpPr txBox="1">
                <a:spLocks noChangeArrowheads="1"/>
              </p:cNvSpPr>
              <p:nvPr/>
            </p:nvSpPr>
            <p:spPr bwMode="auto">
              <a:xfrm>
                <a:off x="960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4" name="Text Box 58"/>
              <p:cNvSpPr txBox="1">
                <a:spLocks noChangeArrowheads="1"/>
              </p:cNvSpPr>
              <p:nvPr/>
            </p:nvSpPr>
            <p:spPr bwMode="auto">
              <a:xfrm>
                <a:off x="144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5" name="Text Box 59"/>
              <p:cNvSpPr txBox="1">
                <a:spLocks noChangeArrowheads="1"/>
              </p:cNvSpPr>
              <p:nvPr/>
            </p:nvSpPr>
            <p:spPr bwMode="auto">
              <a:xfrm>
                <a:off x="144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6" name="Text Box 60"/>
              <p:cNvSpPr txBox="1">
                <a:spLocks noChangeArrowheads="1"/>
              </p:cNvSpPr>
              <p:nvPr/>
            </p:nvSpPr>
            <p:spPr bwMode="auto">
              <a:xfrm>
                <a:off x="1968" y="2784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7" name="Text Box 61"/>
              <p:cNvSpPr txBox="1">
                <a:spLocks noChangeArrowheads="1"/>
              </p:cNvSpPr>
              <p:nvPr/>
            </p:nvSpPr>
            <p:spPr bwMode="auto">
              <a:xfrm>
                <a:off x="1968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38200" y="1676400"/>
            <a:ext cx="4191000" cy="4495800"/>
            <a:chOff x="816" y="1392"/>
            <a:chExt cx="2640" cy="283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816" y="1392"/>
              <a:ext cx="2544" cy="2784"/>
              <a:chOff x="816" y="1392"/>
              <a:chExt cx="2544" cy="2784"/>
            </a:xfrm>
          </p:grpSpPr>
          <p:sp>
            <p:nvSpPr>
              <p:cNvPr id="38916" name="Rectangle 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2544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17" name="Rectangle 5"/>
              <p:cNvSpPr>
                <a:spLocks noChangeArrowheads="1"/>
              </p:cNvSpPr>
              <p:nvPr/>
            </p:nvSpPr>
            <p:spPr bwMode="auto">
              <a:xfrm>
                <a:off x="2352" y="1392"/>
                <a:ext cx="1008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18" name="Rectangle 6"/>
              <p:cNvSpPr>
                <a:spLocks noChangeArrowheads="1"/>
              </p:cNvSpPr>
              <p:nvPr/>
            </p:nvSpPr>
            <p:spPr bwMode="auto">
              <a:xfrm>
                <a:off x="1344" y="1680"/>
                <a:ext cx="100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19" name="Rectangle 7"/>
              <p:cNvSpPr>
                <a:spLocks noChangeArrowheads="1"/>
              </p:cNvSpPr>
              <p:nvPr/>
            </p:nvSpPr>
            <p:spPr bwMode="auto">
              <a:xfrm>
                <a:off x="1824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0" name="Rectangle 8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1" name="Rectangle 9"/>
              <p:cNvSpPr>
                <a:spLocks noChangeArrowheads="1"/>
              </p:cNvSpPr>
              <p:nvPr/>
            </p:nvSpPr>
            <p:spPr bwMode="auto">
              <a:xfrm>
                <a:off x="816" y="3912"/>
                <a:ext cx="2544" cy="2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2" name="Rectangle 10"/>
              <p:cNvSpPr>
                <a:spLocks noChangeArrowheads="1"/>
              </p:cNvSpPr>
              <p:nvPr/>
            </p:nvSpPr>
            <p:spPr bwMode="auto">
              <a:xfrm>
                <a:off x="816" y="3625"/>
                <a:ext cx="2544" cy="2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3" name="Rectangle 11"/>
              <p:cNvSpPr>
                <a:spLocks noChangeArrowheads="1"/>
              </p:cNvSpPr>
              <p:nvPr/>
            </p:nvSpPr>
            <p:spPr bwMode="auto">
              <a:xfrm>
                <a:off x="816" y="334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4" name="Rectangle 12"/>
              <p:cNvSpPr>
                <a:spLocks noChangeArrowheads="1"/>
              </p:cNvSpPr>
              <p:nvPr/>
            </p:nvSpPr>
            <p:spPr bwMode="auto">
              <a:xfrm>
                <a:off x="816" y="3072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5" name="Rectangle 13"/>
              <p:cNvSpPr>
                <a:spLocks noChangeArrowheads="1"/>
              </p:cNvSpPr>
              <p:nvPr/>
            </p:nvSpPr>
            <p:spPr bwMode="auto">
              <a:xfrm>
                <a:off x="816" y="2796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6" name="Rectangle 14"/>
              <p:cNvSpPr>
                <a:spLocks noChangeArrowheads="1"/>
              </p:cNvSpPr>
              <p:nvPr/>
            </p:nvSpPr>
            <p:spPr bwMode="auto">
              <a:xfrm>
                <a:off x="816" y="2520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7" name="Rectangle 15"/>
              <p:cNvSpPr>
                <a:spLocks noChangeArrowheads="1"/>
              </p:cNvSpPr>
              <p:nvPr/>
            </p:nvSpPr>
            <p:spPr bwMode="auto">
              <a:xfrm>
                <a:off x="816" y="2244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8" name="Rectangle 16"/>
              <p:cNvSpPr>
                <a:spLocks noChangeArrowheads="1"/>
              </p:cNvSpPr>
              <p:nvPr/>
            </p:nvSpPr>
            <p:spPr bwMode="auto">
              <a:xfrm>
                <a:off x="816" y="196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9" name="Rectangle 17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2544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960" y="1392"/>
              <a:ext cx="2496" cy="893"/>
              <a:chOff x="960" y="1392"/>
              <a:chExt cx="2496" cy="893"/>
            </a:xfrm>
          </p:grpSpPr>
          <p:grpSp>
            <p:nvGrpSpPr>
              <p:cNvPr id="5" name="Group 19"/>
              <p:cNvGrpSpPr>
                <a:grpSpLocks/>
              </p:cNvGrpSpPr>
              <p:nvPr/>
            </p:nvGrpSpPr>
            <p:grpSpPr bwMode="auto">
              <a:xfrm>
                <a:off x="1152" y="1392"/>
                <a:ext cx="2304" cy="327"/>
                <a:chOff x="1152" y="1392"/>
                <a:chExt cx="2304" cy="327"/>
              </a:xfrm>
            </p:grpSpPr>
            <p:sp>
              <p:nvSpPr>
                <p:cNvPr id="3893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152" y="1392"/>
                  <a:ext cx="940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 dirty="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INPUTS</a:t>
                  </a:r>
                </a:p>
              </p:txBody>
            </p:sp>
            <p:sp>
              <p:nvSpPr>
                <p:cNvPr id="3893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352" y="1392"/>
                  <a:ext cx="1104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OUTPUT</a:t>
                  </a:r>
                </a:p>
              </p:txBody>
            </p:sp>
          </p:grpSp>
          <p:grpSp>
            <p:nvGrpSpPr>
              <p:cNvPr id="6" name="Group 22"/>
              <p:cNvGrpSpPr>
                <a:grpSpLocks/>
              </p:cNvGrpSpPr>
              <p:nvPr/>
            </p:nvGrpSpPr>
            <p:grpSpPr bwMode="auto">
              <a:xfrm>
                <a:off x="960" y="1680"/>
                <a:ext cx="2064" cy="605"/>
                <a:chOff x="960" y="1680"/>
                <a:chExt cx="2064" cy="605"/>
              </a:xfrm>
            </p:grpSpPr>
            <p:sp>
              <p:nvSpPr>
                <p:cNvPr id="3893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960" y="1689"/>
                  <a:ext cx="288" cy="5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P	</a:t>
                  </a:r>
                </a:p>
              </p:txBody>
            </p:sp>
            <p:sp>
              <p:nvSpPr>
                <p:cNvPr id="3893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440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W</a:t>
                  </a:r>
                </a:p>
              </p:txBody>
            </p:sp>
            <p:sp>
              <p:nvSpPr>
                <p:cNvPr id="3893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968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D</a:t>
                  </a:r>
                </a:p>
              </p:txBody>
            </p:sp>
            <p:sp>
              <p:nvSpPr>
                <p:cNvPr id="38938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736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C</a:t>
                  </a:r>
                </a:p>
              </p:txBody>
            </p:sp>
          </p:grpSp>
        </p:grp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960" y="1968"/>
              <a:ext cx="2016" cy="2256"/>
              <a:chOff x="960" y="1968"/>
              <a:chExt cx="2016" cy="2256"/>
            </a:xfrm>
          </p:grpSpPr>
          <p:sp>
            <p:nvSpPr>
              <p:cNvPr id="38940" name="Text Box 28"/>
              <p:cNvSpPr txBox="1">
                <a:spLocks noChangeArrowheads="1"/>
              </p:cNvSpPr>
              <p:nvPr/>
            </p:nvSpPr>
            <p:spPr bwMode="auto">
              <a:xfrm>
                <a:off x="1968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41" name="Text Box 29"/>
              <p:cNvSpPr txBox="1">
                <a:spLocks noChangeArrowheads="1"/>
              </p:cNvSpPr>
              <p:nvPr/>
            </p:nvSpPr>
            <p:spPr bwMode="auto">
              <a:xfrm>
                <a:off x="96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2" name="Text Box 30"/>
              <p:cNvSpPr txBox="1">
                <a:spLocks noChangeArrowheads="1"/>
              </p:cNvSpPr>
              <p:nvPr/>
            </p:nvSpPr>
            <p:spPr bwMode="auto">
              <a:xfrm>
                <a:off x="144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3" name="Text Box 31"/>
              <p:cNvSpPr txBox="1">
                <a:spLocks noChangeArrowheads="1"/>
              </p:cNvSpPr>
              <p:nvPr/>
            </p:nvSpPr>
            <p:spPr bwMode="auto">
              <a:xfrm>
                <a:off x="1968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4" name="Text Box 32"/>
              <p:cNvSpPr txBox="1">
                <a:spLocks noChangeArrowheads="1"/>
              </p:cNvSpPr>
              <p:nvPr/>
            </p:nvSpPr>
            <p:spPr bwMode="auto">
              <a:xfrm>
                <a:off x="2736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5" name="Text Box 33"/>
              <p:cNvSpPr txBox="1">
                <a:spLocks noChangeArrowheads="1"/>
              </p:cNvSpPr>
              <p:nvPr/>
            </p:nvSpPr>
            <p:spPr bwMode="auto">
              <a:xfrm>
                <a:off x="96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6" name="Text Box 34"/>
              <p:cNvSpPr txBox="1">
                <a:spLocks noChangeArrowheads="1"/>
              </p:cNvSpPr>
              <p:nvPr/>
            </p:nvSpPr>
            <p:spPr bwMode="auto">
              <a:xfrm>
                <a:off x="144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7" name="Text Box 35"/>
              <p:cNvSpPr txBox="1">
                <a:spLocks noChangeArrowheads="1"/>
              </p:cNvSpPr>
              <p:nvPr/>
            </p:nvSpPr>
            <p:spPr bwMode="auto">
              <a:xfrm>
                <a:off x="1968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8" name="Text Box 36"/>
              <p:cNvSpPr txBox="1">
                <a:spLocks noChangeArrowheads="1"/>
              </p:cNvSpPr>
              <p:nvPr/>
            </p:nvSpPr>
            <p:spPr bwMode="auto">
              <a:xfrm>
                <a:off x="96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9" name="Text Box 37"/>
              <p:cNvSpPr txBox="1">
                <a:spLocks noChangeArrowheads="1"/>
              </p:cNvSpPr>
              <p:nvPr/>
            </p:nvSpPr>
            <p:spPr bwMode="auto">
              <a:xfrm>
                <a:off x="96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0" name="Text Box 38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1" name="Text Box 39"/>
              <p:cNvSpPr txBox="1">
                <a:spLocks noChangeArrowheads="1"/>
              </p:cNvSpPr>
              <p:nvPr/>
            </p:nvSpPr>
            <p:spPr bwMode="auto">
              <a:xfrm>
                <a:off x="1968" y="308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2" name="Text Box 40"/>
              <p:cNvSpPr txBox="1">
                <a:spLocks noChangeArrowheads="1"/>
              </p:cNvSpPr>
              <p:nvPr/>
            </p:nvSpPr>
            <p:spPr bwMode="auto">
              <a:xfrm>
                <a:off x="144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3" name="Text Box 41"/>
              <p:cNvSpPr txBox="1">
                <a:spLocks noChangeArrowheads="1"/>
              </p:cNvSpPr>
              <p:nvPr/>
            </p:nvSpPr>
            <p:spPr bwMode="auto">
              <a:xfrm>
                <a:off x="1968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4" name="Text Box 42"/>
              <p:cNvSpPr txBox="1">
                <a:spLocks noChangeArrowheads="1"/>
              </p:cNvSpPr>
              <p:nvPr/>
            </p:nvSpPr>
            <p:spPr bwMode="auto">
              <a:xfrm>
                <a:off x="2736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5" name="Text Box 43"/>
              <p:cNvSpPr txBox="1">
                <a:spLocks noChangeArrowheads="1"/>
              </p:cNvSpPr>
              <p:nvPr/>
            </p:nvSpPr>
            <p:spPr bwMode="auto">
              <a:xfrm>
                <a:off x="2736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6" name="Text Box 44"/>
              <p:cNvSpPr txBox="1">
                <a:spLocks noChangeArrowheads="1"/>
              </p:cNvSpPr>
              <p:nvPr/>
            </p:nvSpPr>
            <p:spPr bwMode="auto">
              <a:xfrm>
                <a:off x="2736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7" name="Text Box 45"/>
              <p:cNvSpPr txBox="1">
                <a:spLocks noChangeArrowheads="1"/>
              </p:cNvSpPr>
              <p:nvPr/>
            </p:nvSpPr>
            <p:spPr bwMode="auto">
              <a:xfrm>
                <a:off x="2736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8" name="Text Box 46"/>
              <p:cNvSpPr txBox="1">
                <a:spLocks noChangeArrowheads="1"/>
              </p:cNvSpPr>
              <p:nvPr/>
            </p:nvSpPr>
            <p:spPr bwMode="auto">
              <a:xfrm>
                <a:off x="2736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9" name="Text Box 47"/>
              <p:cNvSpPr txBox="1">
                <a:spLocks noChangeArrowheads="1"/>
              </p:cNvSpPr>
              <p:nvPr/>
            </p:nvSpPr>
            <p:spPr bwMode="auto">
              <a:xfrm>
                <a:off x="2736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60" name="Text Box 48"/>
              <p:cNvSpPr txBox="1">
                <a:spLocks noChangeArrowheads="1"/>
              </p:cNvSpPr>
              <p:nvPr/>
            </p:nvSpPr>
            <p:spPr bwMode="auto">
              <a:xfrm>
                <a:off x="2736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1" name="Text Box 49"/>
              <p:cNvSpPr txBox="1">
                <a:spLocks noChangeArrowheads="1"/>
              </p:cNvSpPr>
              <p:nvPr/>
            </p:nvSpPr>
            <p:spPr bwMode="auto">
              <a:xfrm>
                <a:off x="1968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2" name="Text Box 50"/>
              <p:cNvSpPr txBox="1">
                <a:spLocks noChangeArrowheads="1"/>
              </p:cNvSpPr>
              <p:nvPr/>
            </p:nvSpPr>
            <p:spPr bwMode="auto">
              <a:xfrm>
                <a:off x="1440" y="388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3" name="Text Box 51"/>
              <p:cNvSpPr txBox="1">
                <a:spLocks noChangeArrowheads="1"/>
              </p:cNvSpPr>
              <p:nvPr/>
            </p:nvSpPr>
            <p:spPr bwMode="auto">
              <a:xfrm>
                <a:off x="1440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4" name="Text Box 52"/>
              <p:cNvSpPr txBox="1">
                <a:spLocks noChangeArrowheads="1"/>
              </p:cNvSpPr>
              <p:nvPr/>
            </p:nvSpPr>
            <p:spPr bwMode="auto">
              <a:xfrm>
                <a:off x="960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5" name="Text Box 53"/>
              <p:cNvSpPr txBox="1">
                <a:spLocks noChangeArrowheads="1"/>
              </p:cNvSpPr>
              <p:nvPr/>
            </p:nvSpPr>
            <p:spPr bwMode="auto">
              <a:xfrm>
                <a:off x="960" y="3600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6" name="Text Box 54"/>
              <p:cNvSpPr txBox="1">
                <a:spLocks noChangeArrowheads="1"/>
              </p:cNvSpPr>
              <p:nvPr/>
            </p:nvSpPr>
            <p:spPr bwMode="auto">
              <a:xfrm>
                <a:off x="96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7" name="Text Box 55"/>
              <p:cNvSpPr txBox="1">
                <a:spLocks noChangeArrowheads="1"/>
              </p:cNvSpPr>
              <p:nvPr/>
            </p:nvSpPr>
            <p:spPr bwMode="auto">
              <a:xfrm>
                <a:off x="960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8" name="Text Box 56"/>
              <p:cNvSpPr txBox="1">
                <a:spLocks noChangeArrowheads="1"/>
              </p:cNvSpPr>
              <p:nvPr/>
            </p:nvSpPr>
            <p:spPr bwMode="auto">
              <a:xfrm>
                <a:off x="144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9" name="Text Box 57"/>
              <p:cNvSpPr txBox="1">
                <a:spLocks noChangeArrowheads="1"/>
              </p:cNvSpPr>
              <p:nvPr/>
            </p:nvSpPr>
            <p:spPr bwMode="auto">
              <a:xfrm>
                <a:off x="144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70" name="Text Box 58"/>
              <p:cNvSpPr txBox="1">
                <a:spLocks noChangeArrowheads="1"/>
              </p:cNvSpPr>
              <p:nvPr/>
            </p:nvSpPr>
            <p:spPr bwMode="auto">
              <a:xfrm>
                <a:off x="1968" y="2784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71" name="Text Box 59"/>
              <p:cNvSpPr txBox="1">
                <a:spLocks noChangeArrowheads="1"/>
              </p:cNvSpPr>
              <p:nvPr/>
            </p:nvSpPr>
            <p:spPr bwMode="auto">
              <a:xfrm>
                <a:off x="1968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</p:grpSp>
      </p:grpSp>
      <p:sp>
        <p:nvSpPr>
          <p:cNvPr id="38972" name="Rectangle 60"/>
          <p:cNvSpPr>
            <a:spLocks noChangeArrowheads="1"/>
          </p:cNvSpPr>
          <p:nvPr/>
        </p:nvSpPr>
        <p:spPr bwMode="auto">
          <a:xfrm>
            <a:off x="5029200" y="2438400"/>
            <a:ext cx="3429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C	=</a:t>
            </a:r>
          </a:p>
        </p:txBody>
      </p:sp>
      <p:sp>
        <p:nvSpPr>
          <p:cNvPr id="38973" name="Rectangle 61"/>
          <p:cNvSpPr>
            <a:spLocks noGrp="1" noChangeArrowheads="1"/>
          </p:cNvSpPr>
          <p:nvPr>
            <p:ph type="body" idx="1"/>
          </p:nvPr>
        </p:nvSpPr>
        <p:spPr>
          <a:xfrm>
            <a:off x="4876800" y="2514600"/>
            <a:ext cx="36322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 sz="3400" b="1">
                <a:solidFill>
                  <a:srgbClr val="000066"/>
                </a:solidFill>
              </a:rPr>
              <a:t>	</a:t>
            </a:r>
            <a:r>
              <a:rPr lang="en-US" sz="3400" b="1">
                <a:solidFill>
                  <a:srgbClr val="FF0000"/>
                </a:solidFill>
              </a:rPr>
              <a:t>	     </a:t>
            </a:r>
            <a:r>
              <a:rPr lang="en-US" sz="3400" b="1">
                <a:solidFill>
                  <a:srgbClr val="000066"/>
                </a:solidFill>
              </a:rPr>
              <a:t>PWD </a:t>
            </a:r>
          </a:p>
        </p:txBody>
      </p:sp>
      <p:sp>
        <p:nvSpPr>
          <p:cNvPr id="38974" name="Rectangle 6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Boolean Equation</a:t>
            </a:r>
          </a:p>
        </p:txBody>
      </p:sp>
      <p:sp>
        <p:nvSpPr>
          <p:cNvPr id="38975" name="Line 63"/>
          <p:cNvSpPr>
            <a:spLocks noChangeShapeType="1"/>
          </p:cNvSpPr>
          <p:nvPr/>
        </p:nvSpPr>
        <p:spPr bwMode="auto">
          <a:xfrm>
            <a:off x="7239000" y="25146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6" name="Line 64"/>
          <p:cNvSpPr>
            <a:spLocks noChangeShapeType="1"/>
          </p:cNvSpPr>
          <p:nvPr/>
        </p:nvSpPr>
        <p:spPr bwMode="auto">
          <a:xfrm>
            <a:off x="6477000" y="25146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7" name="Line 65"/>
          <p:cNvSpPr>
            <a:spLocks noChangeShapeType="1"/>
          </p:cNvSpPr>
          <p:nvPr/>
        </p:nvSpPr>
        <p:spPr bwMode="auto">
          <a:xfrm>
            <a:off x="6705600" y="33528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8" name="Line 66"/>
          <p:cNvSpPr>
            <a:spLocks noChangeShapeType="1"/>
          </p:cNvSpPr>
          <p:nvPr/>
        </p:nvSpPr>
        <p:spPr bwMode="auto">
          <a:xfrm>
            <a:off x="7010400" y="4117975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9" name="Line 67"/>
          <p:cNvSpPr>
            <a:spLocks noChangeShapeType="1"/>
          </p:cNvSpPr>
          <p:nvPr/>
        </p:nvSpPr>
        <p:spPr bwMode="auto">
          <a:xfrm>
            <a:off x="7467600" y="4879975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80" name="Line 68"/>
          <p:cNvSpPr>
            <a:spLocks noChangeShapeType="1"/>
          </p:cNvSpPr>
          <p:nvPr/>
        </p:nvSpPr>
        <p:spPr bwMode="auto">
          <a:xfrm>
            <a:off x="7467600" y="4117975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81" name="Oval 69"/>
          <p:cNvSpPr>
            <a:spLocks noChangeArrowheads="1"/>
          </p:cNvSpPr>
          <p:nvPr/>
        </p:nvSpPr>
        <p:spPr bwMode="auto">
          <a:xfrm>
            <a:off x="3200400" y="35052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2" name="Oval 70"/>
          <p:cNvSpPr>
            <a:spLocks noChangeArrowheads="1"/>
          </p:cNvSpPr>
          <p:nvPr/>
        </p:nvSpPr>
        <p:spPr bwMode="auto">
          <a:xfrm>
            <a:off x="3200400" y="39624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3" name="Oval 71"/>
          <p:cNvSpPr>
            <a:spLocks noChangeArrowheads="1"/>
          </p:cNvSpPr>
          <p:nvPr/>
        </p:nvSpPr>
        <p:spPr bwMode="auto">
          <a:xfrm>
            <a:off x="3124200" y="43434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4" name="Oval 72"/>
          <p:cNvSpPr>
            <a:spLocks noChangeArrowheads="1"/>
          </p:cNvSpPr>
          <p:nvPr/>
        </p:nvSpPr>
        <p:spPr bwMode="auto">
          <a:xfrm>
            <a:off x="3200400" y="52578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5" name="Oval 73"/>
          <p:cNvSpPr>
            <a:spLocks noChangeArrowheads="1"/>
          </p:cNvSpPr>
          <p:nvPr/>
        </p:nvSpPr>
        <p:spPr bwMode="auto">
          <a:xfrm>
            <a:off x="3124200" y="57150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6" name="Rectangle 74"/>
          <p:cNvSpPr>
            <a:spLocks noChangeArrowheads="1"/>
          </p:cNvSpPr>
          <p:nvPr/>
        </p:nvSpPr>
        <p:spPr bwMode="auto">
          <a:xfrm>
            <a:off x="5257800" y="3352800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   + PWD </a:t>
            </a:r>
          </a:p>
        </p:txBody>
      </p:sp>
      <p:sp>
        <p:nvSpPr>
          <p:cNvPr id="38987" name="Rectangle 75"/>
          <p:cNvSpPr>
            <a:spLocks noChangeArrowheads="1"/>
          </p:cNvSpPr>
          <p:nvPr/>
        </p:nvSpPr>
        <p:spPr bwMode="auto">
          <a:xfrm>
            <a:off x="5105400" y="4041775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	+ PWD</a:t>
            </a:r>
          </a:p>
        </p:txBody>
      </p:sp>
      <p:sp>
        <p:nvSpPr>
          <p:cNvPr id="38988" name="Rectangle 76"/>
          <p:cNvSpPr>
            <a:spLocks noChangeArrowheads="1"/>
          </p:cNvSpPr>
          <p:nvPr/>
        </p:nvSpPr>
        <p:spPr bwMode="auto">
          <a:xfrm>
            <a:off x="5105400" y="4879975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	+ PWD</a:t>
            </a:r>
          </a:p>
        </p:txBody>
      </p:sp>
      <p:sp>
        <p:nvSpPr>
          <p:cNvPr id="38989" name="Rectangle 77"/>
          <p:cNvSpPr>
            <a:spLocks noChangeArrowheads="1"/>
          </p:cNvSpPr>
          <p:nvPr/>
        </p:nvSpPr>
        <p:spPr bwMode="auto">
          <a:xfrm>
            <a:off x="5105400" y="5565775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	+ PWD</a:t>
            </a:r>
          </a:p>
        </p:txBody>
      </p:sp>
      <p:sp>
        <p:nvSpPr>
          <p:cNvPr id="38990" name="Oval 78"/>
          <p:cNvSpPr>
            <a:spLocks noChangeArrowheads="1"/>
          </p:cNvSpPr>
          <p:nvPr/>
        </p:nvSpPr>
        <p:spPr bwMode="auto">
          <a:xfrm>
            <a:off x="914400" y="35052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1" name="Oval 79"/>
          <p:cNvSpPr>
            <a:spLocks noChangeArrowheads="1"/>
          </p:cNvSpPr>
          <p:nvPr/>
        </p:nvSpPr>
        <p:spPr bwMode="auto">
          <a:xfrm>
            <a:off x="990600" y="39624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2" name="Oval 80"/>
          <p:cNvSpPr>
            <a:spLocks noChangeArrowheads="1"/>
          </p:cNvSpPr>
          <p:nvPr/>
        </p:nvSpPr>
        <p:spPr bwMode="auto">
          <a:xfrm>
            <a:off x="2514600" y="44196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3" name="Oval 81"/>
          <p:cNvSpPr>
            <a:spLocks noChangeArrowheads="1"/>
          </p:cNvSpPr>
          <p:nvPr/>
        </p:nvSpPr>
        <p:spPr bwMode="auto">
          <a:xfrm>
            <a:off x="2514600" y="35052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4" name="Oval 82"/>
          <p:cNvSpPr>
            <a:spLocks noChangeArrowheads="1"/>
          </p:cNvSpPr>
          <p:nvPr/>
        </p:nvSpPr>
        <p:spPr bwMode="auto">
          <a:xfrm>
            <a:off x="2514600" y="52578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5" name="Oval 83"/>
          <p:cNvSpPr>
            <a:spLocks noChangeArrowheads="1"/>
          </p:cNvSpPr>
          <p:nvPr/>
        </p:nvSpPr>
        <p:spPr bwMode="auto">
          <a:xfrm>
            <a:off x="1676400" y="44196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6" name="Line 84"/>
          <p:cNvSpPr>
            <a:spLocks noChangeShapeType="1"/>
          </p:cNvSpPr>
          <p:nvPr/>
        </p:nvSpPr>
        <p:spPr bwMode="auto">
          <a:xfrm>
            <a:off x="3276600" y="2549525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7" name="Line 85"/>
          <p:cNvSpPr>
            <a:spLocks noChangeShapeType="1"/>
          </p:cNvSpPr>
          <p:nvPr/>
        </p:nvSpPr>
        <p:spPr bwMode="auto">
          <a:xfrm flipH="1">
            <a:off x="3276600" y="2566988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8" name="Line 86"/>
          <p:cNvSpPr>
            <a:spLocks noChangeShapeType="1"/>
          </p:cNvSpPr>
          <p:nvPr/>
        </p:nvSpPr>
        <p:spPr bwMode="auto">
          <a:xfrm>
            <a:off x="3276600" y="3030538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9" name="Line 87"/>
          <p:cNvSpPr>
            <a:spLocks noChangeShapeType="1"/>
          </p:cNvSpPr>
          <p:nvPr/>
        </p:nvSpPr>
        <p:spPr bwMode="auto">
          <a:xfrm flipH="1">
            <a:off x="3276600" y="3048000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0" name="Line 88"/>
          <p:cNvSpPr>
            <a:spLocks noChangeShapeType="1"/>
          </p:cNvSpPr>
          <p:nvPr/>
        </p:nvSpPr>
        <p:spPr bwMode="auto">
          <a:xfrm>
            <a:off x="838200" y="2819400"/>
            <a:ext cx="2438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1" name="Line 89"/>
          <p:cNvSpPr>
            <a:spLocks noChangeShapeType="1"/>
          </p:cNvSpPr>
          <p:nvPr/>
        </p:nvSpPr>
        <p:spPr bwMode="auto">
          <a:xfrm>
            <a:off x="838200" y="3259138"/>
            <a:ext cx="2438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2" name="Oval 90"/>
          <p:cNvSpPr>
            <a:spLocks noChangeArrowheads="1"/>
          </p:cNvSpPr>
          <p:nvPr/>
        </p:nvSpPr>
        <p:spPr bwMode="auto">
          <a:xfrm>
            <a:off x="3200400" y="1600200"/>
            <a:ext cx="1752600" cy="9906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3" name="Line 91"/>
          <p:cNvSpPr>
            <a:spLocks noChangeShapeType="1"/>
          </p:cNvSpPr>
          <p:nvPr/>
        </p:nvSpPr>
        <p:spPr bwMode="auto">
          <a:xfrm>
            <a:off x="3276600" y="4783138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4" name="Line 92"/>
          <p:cNvSpPr>
            <a:spLocks noChangeShapeType="1"/>
          </p:cNvSpPr>
          <p:nvPr/>
        </p:nvSpPr>
        <p:spPr bwMode="auto">
          <a:xfrm flipH="1">
            <a:off x="3276600" y="4800600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5" name="Line 93"/>
          <p:cNvSpPr>
            <a:spLocks noChangeShapeType="1"/>
          </p:cNvSpPr>
          <p:nvPr/>
        </p:nvSpPr>
        <p:spPr bwMode="auto">
          <a:xfrm>
            <a:off x="838200" y="5011738"/>
            <a:ext cx="2438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6" name="Text Box 94"/>
          <p:cNvSpPr txBox="1">
            <a:spLocks noChangeArrowheads="1"/>
          </p:cNvSpPr>
          <p:nvPr/>
        </p:nvSpPr>
        <p:spPr bwMode="auto">
          <a:xfrm>
            <a:off x="5257800" y="1524000"/>
            <a:ext cx="3124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Outputs with a value of “ONE” are kept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0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89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89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89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89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389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389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389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500"/>
                                        <p:tgtEl>
                                          <p:spTgt spid="389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389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9" dur="500"/>
                                        <p:tgtEl>
                                          <p:spTgt spid="389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7" dur="500"/>
                                        <p:tgtEl>
                                          <p:spTgt spid="389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9" dur="500"/>
                                        <p:tgtEl>
                                          <p:spTgt spid="389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390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390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7" dur="500"/>
                                        <p:tgtEl>
                                          <p:spTgt spid="389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5" dur="500"/>
                                        <p:tgtEl>
                                          <p:spTgt spid="389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7" dur="500"/>
                                        <p:tgtEl>
                                          <p:spTgt spid="389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72" grpId="0" autoUpdateAnimBg="0"/>
      <p:bldP spid="38973" grpId="0" build="p" autoUpdateAnimBg="0" advAuto="0"/>
      <p:bldP spid="38975" grpId="0" animBg="1"/>
      <p:bldP spid="38976" grpId="0" animBg="1"/>
      <p:bldP spid="38977" grpId="0" animBg="1"/>
      <p:bldP spid="38978" grpId="0" animBg="1"/>
      <p:bldP spid="38979" grpId="0" animBg="1"/>
      <p:bldP spid="38980" grpId="0" animBg="1"/>
      <p:bldP spid="38981" grpId="0" animBg="1"/>
      <p:bldP spid="38982" grpId="0" animBg="1"/>
      <p:bldP spid="38983" grpId="0" animBg="1"/>
      <p:bldP spid="38984" grpId="0" animBg="1"/>
      <p:bldP spid="38985" grpId="0" animBg="1"/>
      <p:bldP spid="38986" grpId="0" autoUpdateAnimBg="0"/>
      <p:bldP spid="38987" grpId="0" autoUpdateAnimBg="0"/>
      <p:bldP spid="38988" grpId="0" autoUpdateAnimBg="0"/>
      <p:bldP spid="38989" grpId="0" autoUpdateAnimBg="0"/>
      <p:bldP spid="38990" grpId="0" animBg="1"/>
      <p:bldP spid="38991" grpId="0" animBg="1"/>
      <p:bldP spid="38992" grpId="0" animBg="1"/>
      <p:bldP spid="38993" grpId="0" animBg="1"/>
      <p:bldP spid="38994" grpId="0" animBg="1"/>
      <p:bldP spid="38995" grpId="0" animBg="1"/>
      <p:bldP spid="38996" grpId="0" animBg="1"/>
      <p:bldP spid="38997" grpId="0" animBg="1"/>
      <p:bldP spid="38998" grpId="0" animBg="1"/>
      <p:bldP spid="38999" grpId="0" animBg="1"/>
      <p:bldP spid="39000" grpId="0" animBg="1"/>
      <p:bldP spid="39001" grpId="0" animBg="1"/>
      <p:bldP spid="39002" grpId="0" animBg="1"/>
      <p:bldP spid="39003" grpId="0" animBg="1"/>
      <p:bldP spid="39004" grpId="0" animBg="1"/>
      <p:bldP spid="390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743200" y="3848100"/>
            <a:ext cx="5502275" cy="1714500"/>
            <a:chOff x="1728" y="2640"/>
            <a:chExt cx="3466" cy="1080"/>
          </a:xfrm>
        </p:grpSpPr>
        <p:sp>
          <p:nvSpPr>
            <p:cNvPr id="48131" name="Rectangle 3"/>
            <p:cNvSpPr>
              <a:spLocks noChangeArrowheads="1"/>
            </p:cNvSpPr>
            <p:nvPr/>
          </p:nvSpPr>
          <p:spPr bwMode="auto">
            <a:xfrm>
              <a:off x="1728" y="2640"/>
              <a:ext cx="3466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2" name="Rectangle 4"/>
            <p:cNvSpPr>
              <a:spLocks noChangeArrowheads="1"/>
            </p:cNvSpPr>
            <p:nvPr/>
          </p:nvSpPr>
          <p:spPr bwMode="auto">
            <a:xfrm>
              <a:off x="3470" y="2652"/>
              <a:ext cx="1724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3" name="Rectangle 5"/>
            <p:cNvSpPr>
              <a:spLocks noChangeArrowheads="1"/>
            </p:cNvSpPr>
            <p:nvPr/>
          </p:nvSpPr>
          <p:spPr bwMode="auto">
            <a:xfrm>
              <a:off x="4340" y="2652"/>
              <a:ext cx="854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4" name="Rectangle 6"/>
            <p:cNvSpPr>
              <a:spLocks noChangeArrowheads="1"/>
            </p:cNvSpPr>
            <p:nvPr/>
          </p:nvSpPr>
          <p:spPr bwMode="auto">
            <a:xfrm>
              <a:off x="2599" y="2652"/>
              <a:ext cx="867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5" name="Rectangle 7"/>
            <p:cNvSpPr>
              <a:spLocks noChangeArrowheads="1"/>
            </p:cNvSpPr>
            <p:nvPr/>
          </p:nvSpPr>
          <p:spPr bwMode="auto">
            <a:xfrm>
              <a:off x="1728" y="2640"/>
              <a:ext cx="3466" cy="53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4724400" y="3048000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37" name="Rectangle 9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239000" cy="7620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Karnaugh Maps (K-maps)</a:t>
            </a:r>
          </a:p>
        </p:txBody>
      </p:sp>
      <p:sp>
        <p:nvSpPr>
          <p:cNvPr id="4813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99463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 b="1" dirty="0">
                <a:solidFill>
                  <a:srgbClr val="000066"/>
                </a:solidFill>
              </a:rPr>
              <a:t>C = PWD+ PWD+ PWD + PWD + PWD </a:t>
            </a:r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12954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>
            <a:off x="18288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25146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>
            <a:off x="44196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>
            <a:off x="41148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57912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Oval 17"/>
          <p:cNvSpPr>
            <a:spLocks noChangeArrowheads="1"/>
          </p:cNvSpPr>
          <p:nvPr/>
        </p:nvSpPr>
        <p:spPr bwMode="auto">
          <a:xfrm>
            <a:off x="1143000" y="1219200"/>
            <a:ext cx="1143000" cy="762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Oval 18"/>
          <p:cNvSpPr>
            <a:spLocks noChangeArrowheads="1"/>
          </p:cNvSpPr>
          <p:nvPr/>
        </p:nvSpPr>
        <p:spPr bwMode="auto">
          <a:xfrm>
            <a:off x="2286000" y="1219200"/>
            <a:ext cx="1219200" cy="8382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Oval 19"/>
          <p:cNvSpPr>
            <a:spLocks noChangeArrowheads="1"/>
          </p:cNvSpPr>
          <p:nvPr/>
        </p:nvSpPr>
        <p:spPr bwMode="auto">
          <a:xfrm>
            <a:off x="3657600" y="1219200"/>
            <a:ext cx="1143000" cy="8382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Oval 20"/>
          <p:cNvSpPr>
            <a:spLocks noChangeArrowheads="1"/>
          </p:cNvSpPr>
          <p:nvPr/>
        </p:nvSpPr>
        <p:spPr bwMode="auto">
          <a:xfrm>
            <a:off x="5105400" y="1295400"/>
            <a:ext cx="1066800" cy="6858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Oval 21"/>
          <p:cNvSpPr>
            <a:spLocks noChangeArrowheads="1"/>
          </p:cNvSpPr>
          <p:nvPr/>
        </p:nvSpPr>
        <p:spPr bwMode="auto">
          <a:xfrm>
            <a:off x="6477000" y="1295400"/>
            <a:ext cx="1066800" cy="6858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Rectangle 22"/>
          <p:cNvSpPr>
            <a:spLocks noChangeArrowheads="1"/>
          </p:cNvSpPr>
          <p:nvPr/>
        </p:nvSpPr>
        <p:spPr bwMode="auto">
          <a:xfrm>
            <a:off x="28194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41910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>
            <a:off x="69342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3" name="Rectangle 25"/>
          <p:cNvSpPr>
            <a:spLocks noChangeArrowheads="1"/>
          </p:cNvSpPr>
          <p:nvPr/>
        </p:nvSpPr>
        <p:spPr bwMode="auto">
          <a:xfrm>
            <a:off x="55626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4" name="Rectangle 26"/>
          <p:cNvSpPr>
            <a:spLocks noChangeArrowheads="1"/>
          </p:cNvSpPr>
          <p:nvPr/>
        </p:nvSpPr>
        <p:spPr bwMode="auto">
          <a:xfrm>
            <a:off x="3352800" y="3048000"/>
            <a:ext cx="838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55" name="Rectangle 27"/>
          <p:cNvSpPr>
            <a:spLocks noChangeArrowheads="1"/>
          </p:cNvSpPr>
          <p:nvPr/>
        </p:nvSpPr>
        <p:spPr bwMode="auto">
          <a:xfrm>
            <a:off x="6172200" y="3048000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56" name="Rectangle 28"/>
          <p:cNvSpPr>
            <a:spLocks noChangeArrowheads="1"/>
          </p:cNvSpPr>
          <p:nvPr/>
        </p:nvSpPr>
        <p:spPr bwMode="auto">
          <a:xfrm>
            <a:off x="7467600" y="3048000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57" name="Rectangle 29"/>
          <p:cNvSpPr>
            <a:spLocks noChangeArrowheads="1"/>
          </p:cNvSpPr>
          <p:nvPr/>
        </p:nvSpPr>
        <p:spPr bwMode="auto">
          <a:xfrm>
            <a:off x="2057400" y="3916363"/>
            <a:ext cx="6858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D</a:t>
            </a:r>
          </a:p>
        </p:txBody>
      </p:sp>
      <p:sp>
        <p:nvSpPr>
          <p:cNvPr id="48158" name="Rectangle 30"/>
          <p:cNvSpPr>
            <a:spLocks noChangeArrowheads="1"/>
          </p:cNvSpPr>
          <p:nvPr/>
        </p:nvSpPr>
        <p:spPr bwMode="auto">
          <a:xfrm>
            <a:off x="2057400" y="4754563"/>
            <a:ext cx="6858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D</a:t>
            </a:r>
          </a:p>
        </p:txBody>
      </p:sp>
      <p:sp>
        <p:nvSpPr>
          <p:cNvPr id="48159" name="Line 31"/>
          <p:cNvSpPr>
            <a:spLocks noChangeShapeType="1"/>
          </p:cNvSpPr>
          <p:nvPr/>
        </p:nvSpPr>
        <p:spPr bwMode="auto">
          <a:xfrm>
            <a:off x="2227263" y="39624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60" name="Rectangle 32"/>
          <p:cNvSpPr>
            <a:spLocks noChangeArrowheads="1"/>
          </p:cNvSpPr>
          <p:nvPr/>
        </p:nvSpPr>
        <p:spPr bwMode="auto">
          <a:xfrm>
            <a:off x="4495800" y="47244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48161" name="Rectangle 33"/>
          <p:cNvSpPr>
            <a:spLocks noChangeArrowheads="1"/>
          </p:cNvSpPr>
          <p:nvPr/>
        </p:nvSpPr>
        <p:spPr bwMode="auto">
          <a:xfrm>
            <a:off x="5867400" y="3900488"/>
            <a:ext cx="6858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62" name="Rectangle 34"/>
          <p:cNvSpPr>
            <a:spLocks noChangeArrowheads="1"/>
          </p:cNvSpPr>
          <p:nvPr/>
        </p:nvSpPr>
        <p:spPr bwMode="auto">
          <a:xfrm>
            <a:off x="5867400" y="47244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48163" name="Rectangle 35"/>
          <p:cNvSpPr>
            <a:spLocks noChangeArrowheads="1"/>
          </p:cNvSpPr>
          <p:nvPr/>
        </p:nvSpPr>
        <p:spPr bwMode="auto">
          <a:xfrm>
            <a:off x="7239000" y="38862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64" name="Rectangle 36"/>
          <p:cNvSpPr>
            <a:spLocks noChangeArrowheads="1"/>
          </p:cNvSpPr>
          <p:nvPr/>
        </p:nvSpPr>
        <p:spPr bwMode="auto">
          <a:xfrm>
            <a:off x="4495800" y="38862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65" name="Oval 37"/>
          <p:cNvSpPr>
            <a:spLocks noChangeArrowheads="1"/>
          </p:cNvSpPr>
          <p:nvPr/>
        </p:nvSpPr>
        <p:spPr bwMode="auto">
          <a:xfrm>
            <a:off x="4191000" y="3886200"/>
            <a:ext cx="2590800" cy="16764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48166" name="Oval 38"/>
          <p:cNvSpPr>
            <a:spLocks noChangeArrowheads="1"/>
          </p:cNvSpPr>
          <p:nvPr/>
        </p:nvSpPr>
        <p:spPr bwMode="auto">
          <a:xfrm>
            <a:off x="5638800" y="3962400"/>
            <a:ext cx="2590800" cy="6858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67" name="Rectangle 39"/>
          <p:cNvSpPr>
            <a:spLocks noChangeArrowheads="1"/>
          </p:cNvSpPr>
          <p:nvPr/>
        </p:nvSpPr>
        <p:spPr bwMode="auto">
          <a:xfrm>
            <a:off x="1008063" y="52578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800" b="1">
                <a:solidFill>
                  <a:srgbClr val="000066"/>
                </a:solidFill>
                <a:latin typeface="Tahoma" pitchFamily="34" charset="0"/>
              </a:rPr>
              <a:t>                                                   _</a:t>
            </a:r>
          </a:p>
          <a:p>
            <a:pPr marL="342900" indent="-342900" algn="ctr"/>
            <a:r>
              <a:rPr lang="en-US" sz="2800" b="1">
                <a:solidFill>
                  <a:srgbClr val="000066"/>
                </a:solidFill>
                <a:latin typeface="Tahoma" pitchFamily="34" charset="0"/>
              </a:rPr>
              <a:t>Why can’t you switch PW and PW?</a:t>
            </a:r>
          </a:p>
        </p:txBody>
      </p:sp>
      <p:sp>
        <p:nvSpPr>
          <p:cNvPr id="48168" name="Oval 40"/>
          <p:cNvSpPr>
            <a:spLocks noChangeArrowheads="1"/>
          </p:cNvSpPr>
          <p:nvPr/>
        </p:nvSpPr>
        <p:spPr bwMode="auto">
          <a:xfrm>
            <a:off x="4173538" y="3962400"/>
            <a:ext cx="3962400" cy="685800"/>
          </a:xfrm>
          <a:prstGeom prst="ellipse">
            <a:avLst/>
          </a:prstGeom>
          <a:noFill/>
          <a:ln w="76200">
            <a:solidFill>
              <a:srgbClr val="0066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69" name="Line 41"/>
          <p:cNvSpPr>
            <a:spLocks noChangeShapeType="1"/>
          </p:cNvSpPr>
          <p:nvPr/>
        </p:nvSpPr>
        <p:spPr bwMode="auto">
          <a:xfrm>
            <a:off x="4114800" y="3868738"/>
            <a:ext cx="4114800" cy="855662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0" name="Line 42"/>
          <p:cNvSpPr>
            <a:spLocks noChangeShapeType="1"/>
          </p:cNvSpPr>
          <p:nvPr/>
        </p:nvSpPr>
        <p:spPr bwMode="auto">
          <a:xfrm flipH="1">
            <a:off x="4114800" y="3886200"/>
            <a:ext cx="4114800" cy="838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1" name="Rectangle 43"/>
          <p:cNvSpPr>
            <a:spLocks noChangeArrowheads="1"/>
          </p:cNvSpPr>
          <p:nvPr/>
        </p:nvSpPr>
        <p:spPr bwMode="auto">
          <a:xfrm>
            <a:off x="1524000" y="3916363"/>
            <a:ext cx="6858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sp>
        <p:nvSpPr>
          <p:cNvPr id="48172" name="Rectangle 44"/>
          <p:cNvSpPr>
            <a:spLocks noChangeArrowheads="1"/>
          </p:cNvSpPr>
          <p:nvPr/>
        </p:nvSpPr>
        <p:spPr bwMode="auto">
          <a:xfrm>
            <a:off x="1524000" y="47244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73" name="Rectangle 45"/>
          <p:cNvSpPr>
            <a:spLocks noChangeArrowheads="1"/>
          </p:cNvSpPr>
          <p:nvPr/>
        </p:nvSpPr>
        <p:spPr bwMode="auto">
          <a:xfrm>
            <a:off x="1295400" y="5638800"/>
            <a:ext cx="77724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74" name="Rectangle 46"/>
          <p:cNvSpPr>
            <a:spLocks noChangeArrowheads="1"/>
          </p:cNvSpPr>
          <p:nvPr/>
        </p:nvSpPr>
        <p:spPr bwMode="auto">
          <a:xfrm>
            <a:off x="990600" y="54864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800" b="1">
                <a:solidFill>
                  <a:srgbClr val="006699"/>
                </a:solidFill>
                <a:latin typeface="Tahoma" pitchFamily="34" charset="0"/>
              </a:rPr>
              <a:t>Why can’t you loop the three </a:t>
            </a:r>
          </a:p>
          <a:p>
            <a:pPr marL="342900" indent="-342900" algn="ctr"/>
            <a:r>
              <a:rPr lang="en-US" sz="2800" b="1">
                <a:solidFill>
                  <a:srgbClr val="006699"/>
                </a:solidFill>
                <a:latin typeface="Tahoma" pitchFamily="34" charset="0"/>
              </a:rPr>
              <a:t>adjacent 1s in the top row together?</a:t>
            </a:r>
          </a:p>
        </p:txBody>
      </p:sp>
      <p:sp>
        <p:nvSpPr>
          <p:cNvPr id="48175" name="Rectangle 47"/>
          <p:cNvSpPr>
            <a:spLocks noChangeArrowheads="1"/>
          </p:cNvSpPr>
          <p:nvPr/>
        </p:nvSpPr>
        <p:spPr bwMode="auto">
          <a:xfrm>
            <a:off x="3581400" y="24384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6" name="Rectangle 48"/>
          <p:cNvSpPr>
            <a:spLocks noChangeArrowheads="1"/>
          </p:cNvSpPr>
          <p:nvPr/>
        </p:nvSpPr>
        <p:spPr bwMode="auto">
          <a:xfrm>
            <a:off x="3733800" y="23622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7" name="Rectangle 49"/>
          <p:cNvSpPr>
            <a:spLocks noChangeArrowheads="1"/>
          </p:cNvSpPr>
          <p:nvPr/>
        </p:nvSpPr>
        <p:spPr bwMode="auto">
          <a:xfrm>
            <a:off x="3733800" y="23622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8" name="Rectangle 50"/>
          <p:cNvSpPr>
            <a:spLocks noChangeArrowheads="1"/>
          </p:cNvSpPr>
          <p:nvPr/>
        </p:nvSpPr>
        <p:spPr bwMode="auto">
          <a:xfrm>
            <a:off x="228600" y="2209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5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PWD</a:t>
            </a:r>
          </a:p>
        </p:txBody>
      </p:sp>
      <p:sp>
        <p:nvSpPr>
          <p:cNvPr id="48179" name="Rectangle 51"/>
          <p:cNvSpPr>
            <a:spLocks noChangeArrowheads="1"/>
          </p:cNvSpPr>
          <p:nvPr/>
        </p:nvSpPr>
        <p:spPr bwMode="auto">
          <a:xfrm>
            <a:off x="228600" y="2209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5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PWD</a:t>
            </a:r>
          </a:p>
        </p:txBody>
      </p:sp>
      <p:sp>
        <p:nvSpPr>
          <p:cNvPr id="48180" name="Rectangle 52"/>
          <p:cNvSpPr>
            <a:spLocks noChangeArrowheads="1"/>
          </p:cNvSpPr>
          <p:nvPr/>
        </p:nvSpPr>
        <p:spPr bwMode="auto">
          <a:xfrm>
            <a:off x="228600" y="2209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5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PWD</a:t>
            </a:r>
          </a:p>
        </p:txBody>
      </p:sp>
      <p:sp>
        <p:nvSpPr>
          <p:cNvPr id="48181" name="Line 53"/>
          <p:cNvSpPr>
            <a:spLocks noChangeShapeType="1"/>
          </p:cNvSpPr>
          <p:nvPr/>
        </p:nvSpPr>
        <p:spPr bwMode="auto">
          <a:xfrm>
            <a:off x="2989263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2" name="Line 54"/>
          <p:cNvSpPr>
            <a:spLocks noChangeShapeType="1"/>
          </p:cNvSpPr>
          <p:nvPr/>
        </p:nvSpPr>
        <p:spPr bwMode="auto">
          <a:xfrm>
            <a:off x="3581400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3" name="Line 55"/>
          <p:cNvSpPr>
            <a:spLocks noChangeShapeType="1"/>
          </p:cNvSpPr>
          <p:nvPr/>
        </p:nvSpPr>
        <p:spPr bwMode="auto">
          <a:xfrm>
            <a:off x="4378325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4" name="Line 56"/>
          <p:cNvSpPr>
            <a:spLocks noChangeShapeType="1"/>
          </p:cNvSpPr>
          <p:nvPr/>
        </p:nvSpPr>
        <p:spPr bwMode="auto">
          <a:xfrm>
            <a:off x="7696200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5" name="Rectangle 57"/>
          <p:cNvSpPr>
            <a:spLocks noChangeArrowheads="1"/>
          </p:cNvSpPr>
          <p:nvPr/>
        </p:nvSpPr>
        <p:spPr bwMode="auto">
          <a:xfrm>
            <a:off x="3581400" y="23622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6" name="Rectangle 58"/>
          <p:cNvSpPr>
            <a:spLocks noChangeArrowheads="1"/>
          </p:cNvSpPr>
          <p:nvPr/>
        </p:nvSpPr>
        <p:spPr bwMode="auto">
          <a:xfrm>
            <a:off x="28194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87" name="Rectangle 59"/>
          <p:cNvSpPr>
            <a:spLocks noChangeArrowheads="1"/>
          </p:cNvSpPr>
          <p:nvPr/>
        </p:nvSpPr>
        <p:spPr bwMode="auto">
          <a:xfrm>
            <a:off x="41910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88" name="Rectangle 60"/>
          <p:cNvSpPr>
            <a:spLocks noChangeArrowheads="1"/>
          </p:cNvSpPr>
          <p:nvPr/>
        </p:nvSpPr>
        <p:spPr bwMode="auto">
          <a:xfrm>
            <a:off x="47244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89" name="Rectangle 61"/>
          <p:cNvSpPr>
            <a:spLocks noChangeArrowheads="1"/>
          </p:cNvSpPr>
          <p:nvPr/>
        </p:nvSpPr>
        <p:spPr bwMode="auto">
          <a:xfrm>
            <a:off x="55626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90" name="Rectangle 62"/>
          <p:cNvSpPr>
            <a:spLocks noChangeArrowheads="1"/>
          </p:cNvSpPr>
          <p:nvPr/>
        </p:nvSpPr>
        <p:spPr bwMode="auto">
          <a:xfrm>
            <a:off x="61722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91" name="Rectangle 63"/>
          <p:cNvSpPr>
            <a:spLocks noChangeArrowheads="1"/>
          </p:cNvSpPr>
          <p:nvPr/>
        </p:nvSpPr>
        <p:spPr bwMode="auto">
          <a:xfrm>
            <a:off x="68580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92" name="Rectangle 64"/>
          <p:cNvSpPr>
            <a:spLocks noChangeArrowheads="1"/>
          </p:cNvSpPr>
          <p:nvPr/>
        </p:nvSpPr>
        <p:spPr bwMode="auto">
          <a:xfrm>
            <a:off x="74676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93" name="Rectangle 65"/>
          <p:cNvSpPr>
            <a:spLocks noChangeArrowheads="1"/>
          </p:cNvSpPr>
          <p:nvPr/>
        </p:nvSpPr>
        <p:spPr bwMode="auto">
          <a:xfrm>
            <a:off x="33528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94" name="Rectangle 66"/>
          <p:cNvSpPr>
            <a:spLocks noChangeArrowheads="1"/>
          </p:cNvSpPr>
          <p:nvPr/>
        </p:nvSpPr>
        <p:spPr bwMode="auto">
          <a:xfrm>
            <a:off x="3048000" y="39624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sp>
        <p:nvSpPr>
          <p:cNvPr id="48195" name="Rectangle 67"/>
          <p:cNvSpPr>
            <a:spLocks noChangeArrowheads="1"/>
          </p:cNvSpPr>
          <p:nvPr/>
        </p:nvSpPr>
        <p:spPr bwMode="auto">
          <a:xfrm>
            <a:off x="3048000" y="4800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sp>
        <p:nvSpPr>
          <p:cNvPr id="48196" name="Rectangle 68"/>
          <p:cNvSpPr>
            <a:spLocks noChangeArrowheads="1"/>
          </p:cNvSpPr>
          <p:nvPr/>
        </p:nvSpPr>
        <p:spPr bwMode="auto">
          <a:xfrm>
            <a:off x="7239000" y="4800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500"/>
                            </p:stCondLst>
                            <p:childTnLst>
                              <p:par>
                                <p:cTn id="7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8500"/>
                            </p:stCondLst>
                            <p:childTnLst>
                              <p:par>
                                <p:cTn id="9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000"/>
                            </p:stCondLst>
                            <p:childTnLst>
                              <p:par>
                                <p:cTn id="10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500"/>
                            </p:stCondLst>
                            <p:childTnLst>
                              <p:par>
                                <p:cTn id="11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500"/>
                            </p:stCondLst>
                            <p:childTnLst>
                              <p:par>
                                <p:cTn id="153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000"/>
                            </p:stCondLst>
                            <p:childTnLst>
                              <p:par>
                                <p:cTn id="160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500"/>
                            </p:stCondLst>
                            <p:childTnLst>
                              <p:par>
                                <p:cTn id="16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000"/>
                            </p:stCondLst>
                            <p:childTnLst>
                              <p:par>
                                <p:cTn id="174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3500"/>
                            </p:stCondLst>
                            <p:childTnLst>
                              <p:par>
                                <p:cTn id="181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4500"/>
                            </p:stCondLst>
                            <p:childTnLst>
                              <p:par>
                                <p:cTn id="19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481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0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00"/>
                            </p:stCondLst>
                            <p:childTnLst>
                              <p:par>
                                <p:cTn id="2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4" dur="500"/>
                                        <p:tgtEl>
                                          <p:spTgt spid="48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9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3" dur="5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8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500"/>
                            </p:stCondLst>
                            <p:childTnLst>
                              <p:par>
                                <p:cTn id="2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2" dur="500"/>
                                        <p:tgtEl>
                                          <p:spTgt spid="48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7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500"/>
                            </p:stCondLst>
                            <p:childTnLst>
                              <p:par>
                                <p:cTn id="2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1" dur="500"/>
                                        <p:tgtEl>
                                          <p:spTgt spid="48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6" dur="5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500"/>
                            </p:stCondLst>
                            <p:childTnLst>
                              <p:par>
                                <p:cTn id="2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0" dur="500"/>
                                        <p:tgtEl>
                                          <p:spTgt spid="4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5" dur="500"/>
                                        <p:tgtEl>
                                          <p:spTgt spid="481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0" dur="500"/>
                                        <p:tgtEl>
                                          <p:spTgt spid="481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500"/>
                            </p:stCondLst>
                            <p:childTnLst>
                              <p:par>
                                <p:cTn id="2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3" dur="500"/>
                                        <p:tgtEl>
                                          <p:spTgt spid="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1000"/>
                            </p:stCondLst>
                            <p:childTnLst>
                              <p:par>
                                <p:cTn id="2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7" dur="500"/>
                                        <p:tgtEl>
                                          <p:spTgt spid="4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1" dur="500"/>
                                        <p:tgtEl>
                                          <p:spTgt spid="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autoUpdateAnimBg="0"/>
      <p:bldP spid="48145" grpId="0" animBg="1"/>
      <p:bldP spid="48146" grpId="0" animBg="1"/>
      <p:bldP spid="48147" grpId="0" animBg="1"/>
      <p:bldP spid="48148" grpId="0" animBg="1"/>
      <p:bldP spid="48149" grpId="0" animBg="1"/>
      <p:bldP spid="48150" grpId="0" autoUpdateAnimBg="0"/>
      <p:bldP spid="48151" grpId="0" autoUpdateAnimBg="0"/>
      <p:bldP spid="48152" grpId="0" autoUpdateAnimBg="0"/>
      <p:bldP spid="48153" grpId="0" autoUpdateAnimBg="0"/>
      <p:bldP spid="48154" grpId="0" autoUpdateAnimBg="0"/>
      <p:bldP spid="48155" grpId="0" autoUpdateAnimBg="0"/>
      <p:bldP spid="48156" grpId="0" autoUpdateAnimBg="0"/>
      <p:bldP spid="48157" grpId="0" autoUpdateAnimBg="0"/>
      <p:bldP spid="48158" grpId="0" autoUpdateAnimBg="0"/>
      <p:bldP spid="48159" grpId="0" animBg="1"/>
      <p:bldP spid="48160" grpId="0" autoUpdateAnimBg="0"/>
      <p:bldP spid="48161" grpId="0" autoUpdateAnimBg="0"/>
      <p:bldP spid="48162" grpId="0" autoUpdateAnimBg="0"/>
      <p:bldP spid="48163" grpId="0" autoUpdateAnimBg="0"/>
      <p:bldP spid="48164" grpId="0" autoUpdateAnimBg="0"/>
      <p:bldP spid="48165" grpId="0" animBg="1"/>
      <p:bldP spid="48166" grpId="0" animBg="1"/>
      <p:bldP spid="48167" grpId="0" autoUpdateAnimBg="0"/>
      <p:bldP spid="48168" grpId="0" animBg="1"/>
      <p:bldP spid="48169" grpId="0" animBg="1"/>
      <p:bldP spid="48170" grpId="0" animBg="1"/>
      <p:bldP spid="48171" grpId="0" autoUpdateAnimBg="0"/>
      <p:bldP spid="48172" grpId="0" autoUpdateAnimBg="0"/>
      <p:bldP spid="48173" grpId="0" animBg="1"/>
      <p:bldP spid="48174" grpId="0" autoUpdateAnimBg="0"/>
      <p:bldP spid="48175" grpId="0" animBg="1"/>
      <p:bldP spid="48176" grpId="0" animBg="1"/>
      <p:bldP spid="48177" grpId="0" animBg="1"/>
      <p:bldP spid="48178" grpId="0" autoUpdateAnimBg="0"/>
      <p:bldP spid="48179" grpId="0" autoUpdateAnimBg="0"/>
      <p:bldP spid="48180" grpId="0" autoUpdateAnimBg="0"/>
      <p:bldP spid="48181" grpId="0" animBg="1"/>
      <p:bldP spid="48182" grpId="0" animBg="1"/>
      <p:bldP spid="48183" grpId="0" animBg="1"/>
      <p:bldP spid="48184" grpId="0" animBg="1"/>
      <p:bldP spid="48185" grpId="0" animBg="1"/>
      <p:bldP spid="48186" grpId="0" autoUpdateAnimBg="0"/>
      <p:bldP spid="48187" grpId="0" autoUpdateAnimBg="0"/>
      <p:bldP spid="48188" grpId="0" autoUpdateAnimBg="0"/>
      <p:bldP spid="48189" grpId="0" autoUpdateAnimBg="0"/>
      <p:bldP spid="48190" grpId="0" autoUpdateAnimBg="0"/>
      <p:bldP spid="48191" grpId="0" autoUpdateAnimBg="0"/>
      <p:bldP spid="48192" grpId="0" autoUpdateAnimBg="0"/>
      <p:bldP spid="48193" grpId="0" autoUpdateAnimBg="0"/>
      <p:bldP spid="48194" grpId="0" autoUpdateAnimBg="0"/>
      <p:bldP spid="48195" grpId="0" autoUpdateAnimBg="0"/>
      <p:bldP spid="48196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</TotalTime>
  <Words>1187</Words>
  <Application>Microsoft Office PowerPoint</Application>
  <PresentationFormat>On-screen Show (4:3)</PresentationFormat>
  <Paragraphs>525</Paragraphs>
  <Slides>28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Default Design</vt:lpstr>
      <vt:lpstr>1_Default Design</vt:lpstr>
      <vt:lpstr>Bitmap Image</vt:lpstr>
      <vt:lpstr>Digital Logic Circuits</vt:lpstr>
      <vt:lpstr>Overview</vt:lpstr>
      <vt:lpstr>Objectives</vt:lpstr>
      <vt:lpstr>Logic Functions</vt:lpstr>
      <vt:lpstr>Logic Functions</vt:lpstr>
      <vt:lpstr>Sample Problem</vt:lpstr>
      <vt:lpstr>Truth Table</vt:lpstr>
      <vt:lpstr>Boolean Equation</vt:lpstr>
      <vt:lpstr>Karnaugh Maps (K-maps)</vt:lpstr>
      <vt:lpstr>Karnaugh Maps (K-maps)</vt:lpstr>
      <vt:lpstr>Simplified Boolean Equation</vt:lpstr>
      <vt:lpstr>Simplified Boolean Equation</vt:lpstr>
      <vt:lpstr>Combinational Logic Circuit</vt:lpstr>
      <vt:lpstr>Integrated Circuits (ICs)</vt:lpstr>
      <vt:lpstr>IC Identification </vt:lpstr>
      <vt:lpstr>Materials for Lab</vt:lpstr>
      <vt:lpstr>Problem Statement</vt:lpstr>
      <vt:lpstr>Problem Statement</vt:lpstr>
      <vt:lpstr>Procedure</vt:lpstr>
      <vt:lpstr>Procedure</vt:lpstr>
      <vt:lpstr>Procedure</vt:lpstr>
      <vt:lpstr>Procedure</vt:lpstr>
      <vt:lpstr>Procedure</vt:lpstr>
      <vt:lpstr>Procedure</vt:lpstr>
      <vt:lpstr>Procedure</vt:lpstr>
      <vt:lpstr>Assignment: Report</vt:lpstr>
      <vt:lpstr>Assignment: Presentation</vt:lpstr>
      <vt:lpstr>Closing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Stan</cp:lastModifiedBy>
  <cp:revision>99</cp:revision>
  <dcterms:created xsi:type="dcterms:W3CDTF">2002-02-21T04:34:32Z</dcterms:created>
  <dcterms:modified xsi:type="dcterms:W3CDTF">2011-08-10T18:48:37Z</dcterms:modified>
</cp:coreProperties>
</file>