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31"/>
  </p:notesMasterIdLst>
  <p:sldIdLst>
    <p:sldId id="257" r:id="rId3"/>
    <p:sldId id="301" r:id="rId4"/>
    <p:sldId id="302" r:id="rId5"/>
    <p:sldId id="303" r:id="rId6"/>
    <p:sldId id="330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>
        <p:scale>
          <a:sx n="50" d="100"/>
          <a:sy n="50" d="100"/>
        </p:scale>
        <p:origin x="-528" y="-13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8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5CFF4D-1AE5-47CE-9F2B-D1B2610E84ED}" type="slidenum">
              <a:rPr lang="en-US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33453-595D-46AE-AE47-29D9B170890C}" type="slidenum">
              <a:rPr lang="en-US"/>
              <a:pPr/>
              <a:t>27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EE25D-0EAC-4A52-9BA7-E1A528E9B7CD}" type="slidenum">
              <a:rPr lang="en-US"/>
              <a:pPr/>
              <a:t>28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7E168-3DB4-4960-AD50-41823E307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865D9-F43B-4FE6-9432-1EF60BCB1D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26AA9-B84A-4AB2-A096-330696B9E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A224-E997-414F-B40F-899075F77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F148B-B0BC-4865-88AA-772316A36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A9C99-FE45-4A10-9154-2DB85835A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5C88C-3B14-4EA4-BA81-7C6CD9EC31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1EAC6-AD9C-4491-9728-49BF2FBE1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CEB57-8E18-425B-8A9B-C159D65994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6A267-3C66-44D3-85E6-7F13979635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9870A-3053-4E5E-BC92-7065CBB34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53507D-C76F-4F37-8B91-7EEAECBA70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5.png"/><Relationship Id="rId9" Type="http://schemas.openxmlformats.org/officeDocument/2006/relationships/image" Target="../media/image13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Digital Logic Circuits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2" descr="http://engineering.nyu.edu/sites/polyproto.poly.edu/files/engineering_long_blac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08"/>
            <a:ext cx="9144000" cy="123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Karnaugh Maps (K-maps)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295400"/>
            <a:ext cx="8399462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1617663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22098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2819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4343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4724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60960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0" y="1676400"/>
            <a:ext cx="6721475" cy="3276600"/>
            <a:chOff x="960" y="1680"/>
            <a:chExt cx="4234" cy="2064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728" y="2664"/>
              <a:ext cx="3466" cy="1080"/>
              <a:chOff x="1728" y="2640"/>
              <a:chExt cx="3466" cy="1080"/>
            </a:xfrm>
          </p:grpSpPr>
          <p:sp>
            <p:nvSpPr>
              <p:cNvPr id="49164" name="Rectangle 12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/>
            </p:nvSpPr>
            <p:spPr bwMode="auto">
              <a:xfrm>
                <a:off x="3470" y="2652"/>
                <a:ext cx="172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/>
            </p:nvSpPr>
            <p:spPr bwMode="auto">
              <a:xfrm>
                <a:off x="4340" y="2652"/>
                <a:ext cx="85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/>
            </p:nvSpPr>
            <p:spPr bwMode="auto">
              <a:xfrm>
                <a:off x="2599" y="2652"/>
                <a:ext cx="867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8" name="Rectangle 16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53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2976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0" name="Rectangle 18"/>
            <p:cNvSpPr>
              <a:spLocks noChangeArrowheads="1"/>
            </p:cNvSpPr>
            <p:nvPr/>
          </p:nvSpPr>
          <p:spPr bwMode="auto">
            <a:xfrm>
              <a:off x="1776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1" name="Rectangle 19"/>
            <p:cNvSpPr>
              <a:spLocks noChangeArrowheads="1"/>
            </p:cNvSpPr>
            <p:nvPr/>
          </p:nvSpPr>
          <p:spPr bwMode="auto">
            <a:xfrm>
              <a:off x="2640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2" name="Rectangle 20"/>
            <p:cNvSpPr>
              <a:spLocks noChangeArrowheads="1"/>
            </p:cNvSpPr>
            <p:nvPr/>
          </p:nvSpPr>
          <p:spPr bwMode="auto">
            <a:xfrm>
              <a:off x="4368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3" name="Rectangle 21"/>
            <p:cNvSpPr>
              <a:spLocks noChangeArrowheads="1"/>
            </p:cNvSpPr>
            <p:nvPr/>
          </p:nvSpPr>
          <p:spPr bwMode="auto">
            <a:xfrm>
              <a:off x="3504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4" name="Rectangle 22"/>
            <p:cNvSpPr>
              <a:spLocks noChangeArrowheads="1"/>
            </p:cNvSpPr>
            <p:nvPr/>
          </p:nvSpPr>
          <p:spPr bwMode="auto">
            <a:xfrm>
              <a:off x="2112" y="2160"/>
              <a:ext cx="52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5" name="Rectangle 23"/>
            <p:cNvSpPr>
              <a:spLocks noChangeArrowheads="1"/>
            </p:cNvSpPr>
            <p:nvPr/>
          </p:nvSpPr>
          <p:spPr bwMode="auto">
            <a:xfrm>
              <a:off x="3888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6" name="Rectangle 24"/>
            <p:cNvSpPr>
              <a:spLocks noChangeArrowheads="1"/>
            </p:cNvSpPr>
            <p:nvPr/>
          </p:nvSpPr>
          <p:spPr bwMode="auto">
            <a:xfrm>
              <a:off x="4704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7" name="Rectangle 25"/>
            <p:cNvSpPr>
              <a:spLocks noChangeArrowheads="1"/>
            </p:cNvSpPr>
            <p:nvPr/>
          </p:nvSpPr>
          <p:spPr bwMode="auto">
            <a:xfrm>
              <a:off x="1296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1883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79" name="Line 27"/>
            <p:cNvSpPr>
              <a:spLocks noChangeShapeType="1"/>
            </p:cNvSpPr>
            <p:nvPr/>
          </p:nvSpPr>
          <p:spPr bwMode="auto">
            <a:xfrm>
              <a:off x="2256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0" name="Line 28"/>
            <p:cNvSpPr>
              <a:spLocks noChangeShapeType="1"/>
            </p:cNvSpPr>
            <p:nvPr/>
          </p:nvSpPr>
          <p:spPr bwMode="auto">
            <a:xfrm>
              <a:off x="275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1" name="Line 29"/>
            <p:cNvSpPr>
              <a:spLocks noChangeShapeType="1"/>
            </p:cNvSpPr>
            <p:nvPr/>
          </p:nvSpPr>
          <p:spPr bwMode="auto">
            <a:xfrm>
              <a:off x="484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2" name="Rectangle 30"/>
            <p:cNvSpPr>
              <a:spLocks noChangeArrowheads="1"/>
            </p:cNvSpPr>
            <p:nvPr/>
          </p:nvSpPr>
          <p:spPr bwMode="auto">
            <a:xfrm>
              <a:off x="1296" y="3235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83" name="Line 31"/>
            <p:cNvSpPr>
              <a:spLocks noChangeShapeType="1"/>
            </p:cNvSpPr>
            <p:nvPr/>
          </p:nvSpPr>
          <p:spPr bwMode="auto">
            <a:xfrm>
              <a:off x="1403" y="273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4" name="Rectangle 32"/>
            <p:cNvSpPr>
              <a:spLocks noChangeArrowheads="1"/>
            </p:cNvSpPr>
            <p:nvPr/>
          </p:nvSpPr>
          <p:spPr bwMode="auto">
            <a:xfrm>
              <a:off x="2832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5" name="Rectangle 33"/>
            <p:cNvSpPr>
              <a:spLocks noChangeArrowheads="1"/>
            </p:cNvSpPr>
            <p:nvPr/>
          </p:nvSpPr>
          <p:spPr bwMode="auto">
            <a:xfrm>
              <a:off x="3696" y="2697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6" name="Rectangle 34"/>
            <p:cNvSpPr>
              <a:spLocks noChangeArrowheads="1"/>
            </p:cNvSpPr>
            <p:nvPr/>
          </p:nvSpPr>
          <p:spPr bwMode="auto">
            <a:xfrm>
              <a:off x="3696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7" name="Rectangle 35"/>
            <p:cNvSpPr>
              <a:spLocks noChangeArrowheads="1"/>
            </p:cNvSpPr>
            <p:nvPr/>
          </p:nvSpPr>
          <p:spPr bwMode="auto">
            <a:xfrm>
              <a:off x="4560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8" name="Rectangle 36"/>
            <p:cNvSpPr>
              <a:spLocks noChangeArrowheads="1"/>
            </p:cNvSpPr>
            <p:nvPr/>
          </p:nvSpPr>
          <p:spPr bwMode="auto">
            <a:xfrm>
              <a:off x="2832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auto">
            <a:xfrm>
              <a:off x="2640" y="2688"/>
              <a:ext cx="1632" cy="1056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auto">
            <a:xfrm>
              <a:off x="3552" y="2736"/>
              <a:ext cx="1632" cy="432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1" name="Rectangle 39"/>
            <p:cNvSpPr>
              <a:spLocks noChangeArrowheads="1"/>
            </p:cNvSpPr>
            <p:nvPr/>
          </p:nvSpPr>
          <p:spPr bwMode="auto">
            <a:xfrm>
              <a:off x="17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2" name="Rectangle 40"/>
            <p:cNvSpPr>
              <a:spLocks noChangeArrowheads="1"/>
            </p:cNvSpPr>
            <p:nvPr/>
          </p:nvSpPr>
          <p:spPr bwMode="auto">
            <a:xfrm>
              <a:off x="2112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3" name="Rectangle 41"/>
            <p:cNvSpPr>
              <a:spLocks noChangeArrowheads="1"/>
            </p:cNvSpPr>
            <p:nvPr/>
          </p:nvSpPr>
          <p:spPr bwMode="auto">
            <a:xfrm>
              <a:off x="264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4" name="Rectangle 42"/>
            <p:cNvSpPr>
              <a:spLocks noChangeArrowheads="1"/>
            </p:cNvSpPr>
            <p:nvPr/>
          </p:nvSpPr>
          <p:spPr bwMode="auto">
            <a:xfrm>
              <a:off x="29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5" name="Rectangle 43"/>
            <p:cNvSpPr>
              <a:spLocks noChangeArrowheads="1"/>
            </p:cNvSpPr>
            <p:nvPr/>
          </p:nvSpPr>
          <p:spPr bwMode="auto">
            <a:xfrm>
              <a:off x="35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6" name="Rectangle 44"/>
            <p:cNvSpPr>
              <a:spLocks noChangeArrowheads="1"/>
            </p:cNvSpPr>
            <p:nvPr/>
          </p:nvSpPr>
          <p:spPr bwMode="auto">
            <a:xfrm>
              <a:off x="3888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7" name="Rectangle 45"/>
            <p:cNvSpPr>
              <a:spLocks noChangeArrowheads="1"/>
            </p:cNvSpPr>
            <p:nvPr/>
          </p:nvSpPr>
          <p:spPr bwMode="auto">
            <a:xfrm>
              <a:off x="432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8" name="Rectangle 46"/>
            <p:cNvSpPr>
              <a:spLocks noChangeArrowheads="1"/>
            </p:cNvSpPr>
            <p:nvPr/>
          </p:nvSpPr>
          <p:spPr bwMode="auto">
            <a:xfrm>
              <a:off x="47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9" name="Rectangle 47"/>
            <p:cNvSpPr>
              <a:spLocks noChangeArrowheads="1"/>
            </p:cNvSpPr>
            <p:nvPr/>
          </p:nvSpPr>
          <p:spPr bwMode="auto">
            <a:xfrm>
              <a:off x="960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200" name="Rectangle 48"/>
            <p:cNvSpPr>
              <a:spLocks noChangeArrowheads="1"/>
            </p:cNvSpPr>
            <p:nvPr/>
          </p:nvSpPr>
          <p:spPr bwMode="auto">
            <a:xfrm>
              <a:off x="960" y="3216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</p:grpSp>
      <p:sp>
        <p:nvSpPr>
          <p:cNvPr id="49201" name="Text Box 49"/>
          <p:cNvSpPr txBox="1">
            <a:spLocks noChangeArrowheads="1"/>
          </p:cNvSpPr>
          <p:nvPr/>
        </p:nvSpPr>
        <p:spPr bwMode="auto">
          <a:xfrm>
            <a:off x="381000" y="490855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NOTE:</a:t>
            </a:r>
            <a:r>
              <a:rPr lang="en-US" sz="24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Circle neighboring ONES in powers of 2.  Try to find the greatest amount of “neighbors.”  </a:t>
            </a: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Only overlap circles as a last resort! </a:t>
            </a:r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2286000" y="33528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3" name="Rectangle 51"/>
          <p:cNvSpPr>
            <a:spLocks noChangeArrowheads="1"/>
          </p:cNvSpPr>
          <p:nvPr/>
        </p:nvSpPr>
        <p:spPr bwMode="auto">
          <a:xfrm>
            <a:off x="2286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4" name="Rectangle 52"/>
          <p:cNvSpPr>
            <a:spLocks noChangeArrowheads="1"/>
          </p:cNvSpPr>
          <p:nvPr/>
        </p:nvSpPr>
        <p:spPr bwMode="auto">
          <a:xfrm>
            <a:off x="6477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pic>
        <p:nvPicPr>
          <p:cNvPr id="5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20850" y="685800"/>
            <a:ext cx="5822950" cy="5715000"/>
            <a:chOff x="-4388" y="-96"/>
            <a:chExt cx="3668" cy="3600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-2852" y="1008"/>
              <a:ext cx="1536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852" y="912"/>
              <a:ext cx="1392" cy="1824"/>
              <a:chOff x="7536" y="2112"/>
              <a:chExt cx="1392" cy="1824"/>
            </a:xfrm>
          </p:grpSpPr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7536" y="220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2" name="Rectangle 6"/>
              <p:cNvSpPr>
                <a:spLocks noChangeArrowheads="1"/>
              </p:cNvSpPr>
              <p:nvPr/>
            </p:nvSpPr>
            <p:spPr bwMode="auto">
              <a:xfrm>
                <a:off x="7590" y="227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7606" y="306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4" name="Line 8"/>
              <p:cNvSpPr>
                <a:spLocks noChangeShapeType="1"/>
              </p:cNvSpPr>
              <p:nvPr/>
            </p:nvSpPr>
            <p:spPr bwMode="auto">
              <a:xfrm>
                <a:off x="7536" y="304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5" name="Oval 9"/>
              <p:cNvSpPr>
                <a:spLocks noChangeArrowheads="1"/>
              </p:cNvSpPr>
              <p:nvPr/>
            </p:nvSpPr>
            <p:spPr bwMode="auto">
              <a:xfrm>
                <a:off x="7632" y="2112"/>
                <a:ext cx="1296" cy="182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-3312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-1988" y="2928"/>
              <a:ext cx="126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8" name="AutoShape 12"/>
            <p:cNvSpPr>
              <a:spLocks noChangeArrowheads="1"/>
            </p:cNvSpPr>
            <p:nvPr/>
          </p:nvSpPr>
          <p:spPr bwMode="auto">
            <a:xfrm rot="5400000">
              <a:off x="-4004" y="1536"/>
              <a:ext cx="1680" cy="624"/>
            </a:xfrm>
            <a:custGeom>
              <a:avLst/>
              <a:gdLst>
                <a:gd name="G0" fmla="+- 3864 0 0"/>
                <a:gd name="G1" fmla="+- 21600 0 3864"/>
                <a:gd name="G2" fmla="*/ 3864 1 2"/>
                <a:gd name="G3" fmla="+- 21600 0 G2"/>
                <a:gd name="G4" fmla="+/ 3864 21600 2"/>
                <a:gd name="G5" fmla="+/ G1 0 2"/>
                <a:gd name="G6" fmla="*/ 21600 21600 3864"/>
                <a:gd name="G7" fmla="*/ G6 1 2"/>
                <a:gd name="G8" fmla="+- 21600 0 G7"/>
                <a:gd name="G9" fmla="*/ 21600 1 2"/>
                <a:gd name="G10" fmla="+- 3864 0 G9"/>
                <a:gd name="G11" fmla="?: G10 G8 0"/>
                <a:gd name="G12" fmla="?: G10 G7 21600"/>
                <a:gd name="T0" fmla="*/ 19668 w 21600"/>
                <a:gd name="T1" fmla="*/ 10800 h 21600"/>
                <a:gd name="T2" fmla="*/ 10800 w 21600"/>
                <a:gd name="T3" fmla="*/ 21600 h 21600"/>
                <a:gd name="T4" fmla="*/ 1932 w 21600"/>
                <a:gd name="T5" fmla="*/ 10800 h 21600"/>
                <a:gd name="T6" fmla="*/ 10800 w 21600"/>
                <a:gd name="T7" fmla="*/ 0 h 21600"/>
                <a:gd name="T8" fmla="*/ 3732 w 21600"/>
                <a:gd name="T9" fmla="*/ 3732 h 21600"/>
                <a:gd name="T10" fmla="*/ 17868 w 21600"/>
                <a:gd name="T11" fmla="*/ 178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864" y="21600"/>
                  </a:lnTo>
                  <a:lnTo>
                    <a:pt x="1773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-4388" y="1296"/>
              <a:ext cx="864" cy="110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-2084" y="1008"/>
              <a:ext cx="768" cy="1680"/>
              <a:chOff x="6960" y="2448"/>
              <a:chExt cx="768" cy="1680"/>
            </a:xfrm>
          </p:grpSpPr>
          <p:sp>
            <p:nvSpPr>
              <p:cNvPr id="50191" name="Rectangle 15"/>
              <p:cNvSpPr>
                <a:spLocks noChangeArrowheads="1"/>
              </p:cNvSpPr>
              <p:nvPr/>
            </p:nvSpPr>
            <p:spPr bwMode="auto">
              <a:xfrm>
                <a:off x="6960" y="244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Rectangle 16"/>
              <p:cNvSpPr>
                <a:spLocks noChangeArrowheads="1"/>
              </p:cNvSpPr>
              <p:nvPr/>
            </p:nvSpPr>
            <p:spPr bwMode="auto">
              <a:xfrm>
                <a:off x="7014" y="251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3" name="Rectangle 17"/>
              <p:cNvSpPr>
                <a:spLocks noChangeArrowheads="1"/>
              </p:cNvSpPr>
              <p:nvPr/>
            </p:nvSpPr>
            <p:spPr bwMode="auto">
              <a:xfrm>
                <a:off x="7030" y="330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4" name="Line 18"/>
              <p:cNvSpPr>
                <a:spLocks noChangeShapeType="1"/>
              </p:cNvSpPr>
              <p:nvPr/>
            </p:nvSpPr>
            <p:spPr bwMode="auto">
              <a:xfrm>
                <a:off x="6960" y="328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-3312" y="2400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-1988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</p:grp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90678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97821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104965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Simplified Boolean Equation</a:t>
            </a:r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>
            <a:off x="11779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7696200" y="28956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en-US" sz="10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endParaRPr lang="en-US" sz="3800" b="1" dirty="0">
              <a:solidFill>
                <a:srgbClr val="000066"/>
              </a:solidFill>
              <a:latin typeface="Tahoma" pitchFamily="34" charset="0"/>
            </a:endParaRP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W</a:t>
            </a:r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 flipH="1">
            <a:off x="3429000" y="14478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 flipH="1">
            <a:off x="3505200" y="53340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 flipH="1">
            <a:off x="5486400" y="1447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H="1">
            <a:off x="4495800" y="14478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 flipH="1">
            <a:off x="6629400" y="15240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 flipH="1">
            <a:off x="4495800" y="5334000"/>
            <a:ext cx="609600" cy="91440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7315200" y="1447800"/>
            <a:ext cx="1676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latin typeface="Times New Roman" pitchFamily="18" charset="0"/>
              </a:rPr>
              <a:t>Opposite values cancel out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1295400" y="1371600"/>
            <a:ext cx="5943600" cy="4876800"/>
            <a:chOff x="1296" y="1248"/>
            <a:chExt cx="3744" cy="3072"/>
          </a:xfrm>
        </p:grpSpPr>
        <p:sp>
          <p:nvSpPr>
            <p:cNvPr id="50213" name="Rectangle 37"/>
            <p:cNvSpPr>
              <a:spLocks noChangeArrowheads="1"/>
            </p:cNvSpPr>
            <p:nvPr/>
          </p:nvSpPr>
          <p:spPr bwMode="auto">
            <a:xfrm>
              <a:off x="2256" y="1248"/>
              <a:ext cx="2784" cy="30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4" name="Rectangle 38"/>
            <p:cNvSpPr>
              <a:spLocks noChangeArrowheads="1"/>
            </p:cNvSpPr>
            <p:nvPr/>
          </p:nvSpPr>
          <p:spPr bwMode="auto">
            <a:xfrm>
              <a:off x="1296" y="2208"/>
              <a:ext cx="1488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676400" y="2886075"/>
            <a:ext cx="5257800" cy="3133725"/>
            <a:chOff x="1344" y="2202"/>
            <a:chExt cx="3312" cy="1974"/>
          </a:xfrm>
        </p:grpSpPr>
        <p:sp>
          <p:nvSpPr>
            <p:cNvPr id="50216" name="Rectangle 40"/>
            <p:cNvSpPr>
              <a:spLocks noChangeArrowheads="1"/>
            </p:cNvSpPr>
            <p:nvPr/>
          </p:nvSpPr>
          <p:spPr bwMode="auto">
            <a:xfrm>
              <a:off x="2524" y="2496"/>
              <a:ext cx="768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1344" y="2202"/>
              <a:ext cx="3312" cy="1974"/>
              <a:chOff x="1344" y="2202"/>
              <a:chExt cx="3312" cy="1974"/>
            </a:xfrm>
          </p:grpSpPr>
          <p:sp>
            <p:nvSpPr>
              <p:cNvPr id="50218" name="Rectangle 42"/>
              <p:cNvSpPr>
                <a:spLocks noChangeArrowheads="1"/>
              </p:cNvSpPr>
              <p:nvPr/>
            </p:nvSpPr>
            <p:spPr bwMode="auto">
              <a:xfrm>
                <a:off x="1344" y="2784"/>
                <a:ext cx="480" cy="1104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43"/>
              <p:cNvGrpSpPr>
                <a:grpSpLocks/>
              </p:cNvGrpSpPr>
              <p:nvPr/>
            </p:nvGrpSpPr>
            <p:grpSpPr bwMode="auto">
              <a:xfrm>
                <a:off x="2332" y="2202"/>
                <a:ext cx="2324" cy="1974"/>
                <a:chOff x="2448" y="1290"/>
                <a:chExt cx="2324" cy="1974"/>
              </a:xfrm>
            </p:grpSpPr>
            <p:grpSp>
              <p:nvGrpSpPr>
                <p:cNvPr id="9" name="Group 44"/>
                <p:cNvGrpSpPr>
                  <a:grpSpLocks/>
                </p:cNvGrpSpPr>
                <p:nvPr/>
              </p:nvGrpSpPr>
              <p:grpSpPr bwMode="auto">
                <a:xfrm>
                  <a:off x="2640" y="1592"/>
                  <a:ext cx="768" cy="1672"/>
                  <a:chOff x="2640" y="2112"/>
                  <a:chExt cx="768" cy="1632"/>
                </a:xfrm>
              </p:grpSpPr>
              <p:sp>
                <p:nvSpPr>
                  <p:cNvPr id="50221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2112"/>
                    <a:ext cx="768" cy="1632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2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694" y="218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710" y="294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4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928"/>
                    <a:ext cx="76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2171"/>
                    <a:ext cx="580" cy="1488"/>
                  </a:xfrm>
                  <a:prstGeom prst="ellips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0" name="Group 50"/>
                <p:cNvGrpSpPr>
                  <a:grpSpLocks/>
                </p:cNvGrpSpPr>
                <p:nvPr/>
              </p:nvGrpSpPr>
              <p:grpSpPr bwMode="auto">
                <a:xfrm>
                  <a:off x="3504" y="1290"/>
                  <a:ext cx="1268" cy="1905"/>
                  <a:chOff x="3504" y="1290"/>
                  <a:chExt cx="1268" cy="1905"/>
                </a:xfrm>
              </p:grpSpPr>
              <p:sp>
                <p:nvSpPr>
                  <p:cNvPr id="5022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2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  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  <p:sp>
                <p:nvSpPr>
                  <p:cNvPr id="5022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20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_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</p:grpSp>
            <p:sp>
              <p:nvSpPr>
                <p:cNvPr id="50229" name="AutoShape 53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2328"/>
                  <a:ext cx="1680" cy="192"/>
                </a:xfrm>
                <a:custGeom>
                  <a:avLst/>
                  <a:gdLst>
                    <a:gd name="G0" fmla="+- 3864 0 0"/>
                    <a:gd name="G1" fmla="+- 21600 0 3864"/>
                    <a:gd name="G2" fmla="*/ 3864 1 2"/>
                    <a:gd name="G3" fmla="+- 21600 0 G2"/>
                    <a:gd name="G4" fmla="+/ 3864 21600 2"/>
                    <a:gd name="G5" fmla="+/ G1 0 2"/>
                    <a:gd name="G6" fmla="*/ 21600 21600 3864"/>
                    <a:gd name="G7" fmla="*/ G6 1 2"/>
                    <a:gd name="G8" fmla="+- 21600 0 G7"/>
                    <a:gd name="G9" fmla="*/ 21600 1 2"/>
                    <a:gd name="G10" fmla="+- 3864 0 G9"/>
                    <a:gd name="G11" fmla="?: G10 G8 0"/>
                    <a:gd name="G12" fmla="?: G10 G7 21600"/>
                    <a:gd name="T0" fmla="*/ 19668 w 21600"/>
                    <a:gd name="T1" fmla="*/ 10800 h 21600"/>
                    <a:gd name="T2" fmla="*/ 10800 w 21600"/>
                    <a:gd name="T3" fmla="*/ 21600 h 21600"/>
                    <a:gd name="T4" fmla="*/ 1932 w 21600"/>
                    <a:gd name="T5" fmla="*/ 10800 h 21600"/>
                    <a:gd name="T6" fmla="*/ 10800 w 21600"/>
                    <a:gd name="T7" fmla="*/ 0 h 21600"/>
                    <a:gd name="T8" fmla="*/ 3732 w 21600"/>
                    <a:gd name="T9" fmla="*/ 3732 h 21600"/>
                    <a:gd name="T10" fmla="*/ 17868 w 21600"/>
                    <a:gd name="T11" fmla="*/ 17868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3864" y="21600"/>
                      </a:lnTo>
                      <a:lnTo>
                        <a:pt x="17736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457200" y="1371600"/>
            <a:ext cx="2590800" cy="4114800"/>
            <a:chOff x="768" y="1248"/>
            <a:chExt cx="1632" cy="2592"/>
          </a:xfrm>
        </p:grpSpPr>
        <p:grpSp>
          <p:nvGrpSpPr>
            <p:cNvPr id="12" name="Group 55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0232" name="Rectangle 56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3" name="Rectangle 57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4" name="Rectangle 58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5" name="Rectangle 59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6" name="Rectangle 60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7" name="Rectangle 61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8" name="Rectangle 62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9" name="Rectangle 63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40" name="Rectangle 64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0241" name="Line 65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2" name="Line 66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3" name="Line 67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4" name="Rectangle 68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0245" name="Line 69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70"/>
          <p:cNvGrpSpPr>
            <a:grpSpLocks/>
          </p:cNvGrpSpPr>
          <p:nvPr/>
        </p:nvGrpSpPr>
        <p:grpSpPr bwMode="auto">
          <a:xfrm>
            <a:off x="1676400" y="2057400"/>
            <a:ext cx="1457325" cy="3495675"/>
            <a:chOff x="5994" y="1290"/>
            <a:chExt cx="918" cy="2202"/>
          </a:xfrm>
        </p:grpSpPr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8" name="Rectangle 72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9" name="Line 73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0" name="Rectangle 74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1" name="Rectangle 75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2" name="Rectangle 76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3" name="Rectangle 77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4" name="Rectangle 78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5" name="Rectangle 79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6" name="Line 80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7" name="Line 81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8" name="Line 82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9" name="Rectangle 83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0" name="Rectangle 84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1" name="Rectangle 85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2" name="Rectangle 86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3" name="Rectangle 87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4" name="Rectangle 88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5" name="Rectangle 89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6" name="Rectangle 90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4" name="Group 91"/>
          <p:cNvGrpSpPr>
            <a:grpSpLocks/>
          </p:cNvGrpSpPr>
          <p:nvPr/>
        </p:nvGrpSpPr>
        <p:grpSpPr bwMode="auto">
          <a:xfrm>
            <a:off x="1690688" y="2819400"/>
            <a:ext cx="1509712" cy="2638425"/>
            <a:chOff x="1545" y="2352"/>
            <a:chExt cx="951" cy="1662"/>
          </a:xfrm>
        </p:grpSpPr>
        <p:sp>
          <p:nvSpPr>
            <p:cNvPr id="50268" name="Oval 92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9" name="Oval 93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0270" name="Rectangle 94"/>
          <p:cNvSpPr>
            <a:spLocks noGrp="1" noChangeArrowheads="1"/>
          </p:cNvSpPr>
          <p:nvPr>
            <p:ph type="body" idx="1"/>
          </p:nvPr>
        </p:nvSpPr>
        <p:spPr>
          <a:xfrm>
            <a:off x="7162800" y="3505200"/>
            <a:ext cx="19812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 dirty="0">
                <a:solidFill>
                  <a:srgbClr val="000066"/>
                </a:solidFill>
              </a:rPr>
              <a:t>C =	</a:t>
            </a:r>
          </a:p>
        </p:txBody>
      </p:sp>
      <p:sp>
        <p:nvSpPr>
          <p:cNvPr id="50271" name="Rectangle 95"/>
          <p:cNvSpPr>
            <a:spLocks noChangeArrowheads="1"/>
          </p:cNvSpPr>
          <p:nvPr/>
        </p:nvSpPr>
        <p:spPr bwMode="auto">
          <a:xfrm>
            <a:off x="7315200" y="38100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+ PD</a:t>
            </a:r>
          </a:p>
        </p:txBody>
      </p:sp>
      <p:sp>
        <p:nvSpPr>
          <p:cNvPr id="50272" name="Line 96"/>
          <p:cNvSpPr>
            <a:spLocks noChangeShapeType="1"/>
          </p:cNvSpPr>
          <p:nvPr/>
        </p:nvSpPr>
        <p:spPr bwMode="auto">
          <a:xfrm flipH="1">
            <a:off x="5486400" y="36576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3" name="Line 97"/>
          <p:cNvSpPr>
            <a:spLocks noChangeShapeType="1"/>
          </p:cNvSpPr>
          <p:nvPr/>
        </p:nvSpPr>
        <p:spPr bwMode="auto">
          <a:xfrm flipH="1">
            <a:off x="5486400" y="4876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4" name="Rectangle 98"/>
          <p:cNvSpPr>
            <a:spLocks noChangeArrowheads="1"/>
          </p:cNvSpPr>
          <p:nvPr/>
        </p:nvSpPr>
        <p:spPr bwMode="auto">
          <a:xfrm>
            <a:off x="1676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5" name="Rectangle 99"/>
          <p:cNvSpPr>
            <a:spLocks noChangeArrowheads="1"/>
          </p:cNvSpPr>
          <p:nvPr/>
        </p:nvSpPr>
        <p:spPr bwMode="auto">
          <a:xfrm>
            <a:off x="2438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6" name="Rectangle 100"/>
          <p:cNvSpPr>
            <a:spLocks noChangeArrowheads="1"/>
          </p:cNvSpPr>
          <p:nvPr/>
        </p:nvSpPr>
        <p:spPr bwMode="auto">
          <a:xfrm>
            <a:off x="24384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pic>
        <p:nvPicPr>
          <p:cNvPr id="10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2" grpId="0" build="p" autoUpdateAnimBg="0" advAuto="0"/>
      <p:bldP spid="50203" grpId="0" animBg="1"/>
      <p:bldP spid="50204" grpId="0" animBg="1"/>
      <p:bldP spid="50205" grpId="0" animBg="1"/>
      <p:bldP spid="50207" grpId="0" animBg="1"/>
      <p:bldP spid="50208" grpId="0" animBg="1"/>
      <p:bldP spid="50209" grpId="0" animBg="1"/>
      <p:bldP spid="50270" grpId="0" build="p" autoUpdateAnimBg="0" advAuto="0"/>
      <p:bldP spid="50271" grpId="0" build="p" autoUpdateAnimBg="0" advAuto="0"/>
      <p:bldP spid="50272" grpId="0" animBg="1"/>
      <p:bldP spid="502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88392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95535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02679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47800" y="2057400"/>
            <a:ext cx="1457325" cy="3495675"/>
            <a:chOff x="5994" y="1290"/>
            <a:chExt cx="918" cy="2202"/>
          </a:xfrm>
        </p:grpSpPr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1" name="Rectangle 11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1" name="Rectangle 21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3" name="Rectangle 23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5" name="Rectangle 25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462088" y="2819400"/>
            <a:ext cx="1509712" cy="2638425"/>
            <a:chOff x="1545" y="2352"/>
            <a:chExt cx="951" cy="1662"/>
          </a:xfrm>
        </p:grpSpPr>
        <p:sp>
          <p:nvSpPr>
            <p:cNvPr id="51227" name="Oval 27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8" name="Oval 28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29" name="Rectangle 29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/>
          <a:lstStyle/>
          <a:p>
            <a:r>
              <a:rPr lang="en-US" sz="3600"/>
              <a:t>Simplified Boolean Equation</a:t>
            </a:r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9493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419600" y="5562600"/>
            <a:ext cx="51054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>
                <a:solidFill>
                  <a:srgbClr val="FF3300"/>
                </a:solidFill>
              </a:rPr>
              <a:t>C = W + PD	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28600" y="1371600"/>
            <a:ext cx="2590800" cy="4114800"/>
            <a:chOff x="768" y="1248"/>
            <a:chExt cx="1632" cy="2592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1234" name="Rectangle 34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5" name="Rectangle 35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6" name="Rectangle 36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7" name="Rectangle 37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8" name="Rectangle 38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39" name="Rectangle 39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0" name="Rectangle 40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1" name="Rectangle 41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2" name="Rectangle 42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1243" name="Line 43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4" name="Line 44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5" name="Line 45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6" name="Rectangle 46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1247" name="Line 47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3352800" y="1295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Opposite values in circles cancel out</a:t>
            </a:r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505200" y="1690688"/>
            <a:ext cx="5181600" cy="2043112"/>
            <a:chOff x="2496" y="1248"/>
            <a:chExt cx="3264" cy="1287"/>
          </a:xfrm>
        </p:grpSpPr>
        <p:sp>
          <p:nvSpPr>
            <p:cNvPr id="51250" name="Rectangle 50"/>
            <p:cNvSpPr>
              <a:spLocks noChangeArrowheads="1"/>
            </p:cNvSpPr>
            <p:nvPr/>
          </p:nvSpPr>
          <p:spPr bwMode="auto">
            <a:xfrm>
              <a:off x="3168" y="1296"/>
              <a:ext cx="65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1" name="Rectangle 51"/>
            <p:cNvSpPr>
              <a:spLocks noChangeArrowheads="1"/>
            </p:cNvSpPr>
            <p:nvPr/>
          </p:nvSpPr>
          <p:spPr bwMode="auto">
            <a:xfrm>
              <a:off x="4176" y="1977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2" name="Rectangle 52"/>
            <p:cNvSpPr>
              <a:spLocks noChangeArrowheads="1"/>
            </p:cNvSpPr>
            <p:nvPr/>
          </p:nvSpPr>
          <p:spPr bwMode="auto">
            <a:xfrm>
              <a:off x="3168" y="1708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3" name="Rectangle 53"/>
            <p:cNvSpPr>
              <a:spLocks noChangeArrowheads="1"/>
            </p:cNvSpPr>
            <p:nvPr/>
          </p:nvSpPr>
          <p:spPr bwMode="auto">
            <a:xfrm>
              <a:off x="4176" y="1296"/>
              <a:ext cx="76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4" name="Rectangle 54"/>
            <p:cNvSpPr>
              <a:spLocks noChangeArrowheads="1"/>
            </p:cNvSpPr>
            <p:nvPr/>
          </p:nvSpPr>
          <p:spPr bwMode="auto">
            <a:xfrm>
              <a:off x="4752" y="1728"/>
              <a:ext cx="10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= W</a:t>
              </a:r>
            </a:p>
          </p:txBody>
        </p:sp>
        <p:sp>
          <p:nvSpPr>
            <p:cNvPr id="51255" name="Line 55"/>
            <p:cNvSpPr>
              <a:spLocks noChangeShapeType="1"/>
            </p:cNvSpPr>
            <p:nvPr/>
          </p:nvSpPr>
          <p:spPr bwMode="auto">
            <a:xfrm flipH="1">
              <a:off x="3216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6" name="Line 56"/>
            <p:cNvSpPr>
              <a:spLocks noChangeShapeType="1"/>
            </p:cNvSpPr>
            <p:nvPr/>
          </p:nvSpPr>
          <p:spPr bwMode="auto">
            <a:xfrm flipH="1">
              <a:off x="3216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7" name="Line 57"/>
            <p:cNvSpPr>
              <a:spLocks noChangeShapeType="1"/>
            </p:cNvSpPr>
            <p:nvPr/>
          </p:nvSpPr>
          <p:spPr bwMode="auto">
            <a:xfrm flipH="1">
              <a:off x="3600" y="153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8" name="Line 58"/>
            <p:cNvSpPr>
              <a:spLocks noChangeShapeType="1"/>
            </p:cNvSpPr>
            <p:nvPr/>
          </p:nvSpPr>
          <p:spPr bwMode="auto">
            <a:xfrm flipH="1">
              <a:off x="3600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9" name="Line 59"/>
            <p:cNvSpPr>
              <a:spLocks noChangeShapeType="1"/>
            </p:cNvSpPr>
            <p:nvPr/>
          </p:nvSpPr>
          <p:spPr bwMode="auto">
            <a:xfrm flipH="1">
              <a:off x="4224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0" name="Line 60"/>
            <p:cNvSpPr>
              <a:spLocks noChangeShapeType="1"/>
            </p:cNvSpPr>
            <p:nvPr/>
          </p:nvSpPr>
          <p:spPr bwMode="auto">
            <a:xfrm flipH="1">
              <a:off x="4224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1" name="Line 61"/>
            <p:cNvSpPr>
              <a:spLocks noChangeShapeType="1"/>
            </p:cNvSpPr>
            <p:nvPr/>
          </p:nvSpPr>
          <p:spPr bwMode="auto">
            <a:xfrm flipH="1">
              <a:off x="4608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2" name="Line 62"/>
            <p:cNvSpPr>
              <a:spLocks noChangeShapeType="1"/>
            </p:cNvSpPr>
            <p:nvPr/>
          </p:nvSpPr>
          <p:spPr bwMode="auto">
            <a:xfrm flipH="1">
              <a:off x="4608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2976" y="1680"/>
              <a:ext cx="192" cy="480"/>
              <a:chOff x="4128" y="3312"/>
              <a:chExt cx="336" cy="480"/>
            </a:xfrm>
          </p:grpSpPr>
          <p:sp>
            <p:nvSpPr>
              <p:cNvPr id="51264" name="Line 64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5" name="Line 65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6" name="Line 66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67"/>
            <p:cNvGrpSpPr>
              <a:grpSpLocks/>
            </p:cNvGrpSpPr>
            <p:nvPr/>
          </p:nvGrpSpPr>
          <p:grpSpPr bwMode="auto">
            <a:xfrm>
              <a:off x="3984" y="1680"/>
              <a:ext cx="192" cy="480"/>
              <a:chOff x="4128" y="3312"/>
              <a:chExt cx="336" cy="480"/>
            </a:xfrm>
          </p:grpSpPr>
          <p:sp>
            <p:nvSpPr>
              <p:cNvPr id="51268" name="Line 68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9" name="Line 69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0" name="Line 70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71"/>
            <p:cNvGrpSpPr>
              <a:grpSpLocks/>
            </p:cNvGrpSpPr>
            <p:nvPr/>
          </p:nvGrpSpPr>
          <p:grpSpPr bwMode="auto">
            <a:xfrm rot="5400000">
              <a:off x="4080" y="864"/>
              <a:ext cx="192" cy="1056"/>
              <a:chOff x="4128" y="3312"/>
              <a:chExt cx="336" cy="480"/>
            </a:xfrm>
          </p:grpSpPr>
          <p:sp>
            <p:nvSpPr>
              <p:cNvPr id="51272" name="Line 72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3" name="Line 73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4" name="Line 74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75"/>
            <p:cNvGrpSpPr>
              <a:grpSpLocks/>
            </p:cNvGrpSpPr>
            <p:nvPr/>
          </p:nvGrpSpPr>
          <p:grpSpPr bwMode="auto">
            <a:xfrm rot="16200000" flipV="1">
              <a:off x="4080" y="1872"/>
              <a:ext cx="192" cy="1056"/>
              <a:chOff x="4128" y="3312"/>
              <a:chExt cx="336" cy="480"/>
            </a:xfrm>
          </p:grpSpPr>
          <p:sp>
            <p:nvSpPr>
              <p:cNvPr id="51276" name="Line 76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7" name="Line 77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8" name="Line 78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79" name="Text Box 79"/>
            <p:cNvSpPr txBox="1">
              <a:spLocks noChangeArrowheads="1"/>
            </p:cNvSpPr>
            <p:nvPr/>
          </p:nvSpPr>
          <p:spPr bwMode="auto">
            <a:xfrm>
              <a:off x="4080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3</a:t>
              </a:r>
            </a:p>
          </p:txBody>
        </p:sp>
        <p:sp>
          <p:nvSpPr>
            <p:cNvPr id="51280" name="Text Box 80"/>
            <p:cNvSpPr txBox="1">
              <a:spLocks noChangeArrowheads="1"/>
            </p:cNvSpPr>
            <p:nvPr/>
          </p:nvSpPr>
          <p:spPr bwMode="auto">
            <a:xfrm>
              <a:off x="2496" y="182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81" name="Text Box 81"/>
            <p:cNvSpPr txBox="1">
              <a:spLocks noChangeArrowheads="1"/>
            </p:cNvSpPr>
            <p:nvPr/>
          </p:nvSpPr>
          <p:spPr bwMode="auto">
            <a:xfrm>
              <a:off x="3840" y="1833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2</a:t>
              </a:r>
            </a:p>
          </p:txBody>
        </p:sp>
        <p:sp>
          <p:nvSpPr>
            <p:cNvPr id="51282" name="Text Box 82"/>
            <p:cNvSpPr txBox="1">
              <a:spLocks noChangeArrowheads="1"/>
            </p:cNvSpPr>
            <p:nvPr/>
          </p:nvSpPr>
          <p:spPr bwMode="auto">
            <a:xfrm>
              <a:off x="4080" y="230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4</a:t>
              </a:r>
            </a:p>
          </p:txBody>
        </p:sp>
      </p:grpSp>
      <p:sp>
        <p:nvSpPr>
          <p:cNvPr id="51283" name="Line 83"/>
          <p:cNvSpPr>
            <a:spLocks noChangeShapeType="1"/>
          </p:cNvSpPr>
          <p:nvPr/>
        </p:nvSpPr>
        <p:spPr bwMode="auto">
          <a:xfrm flipV="1">
            <a:off x="2971800" y="3124200"/>
            <a:ext cx="12192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4" name="Line 84"/>
          <p:cNvSpPr>
            <a:spLocks noChangeShapeType="1"/>
          </p:cNvSpPr>
          <p:nvPr/>
        </p:nvSpPr>
        <p:spPr bwMode="auto">
          <a:xfrm flipV="1">
            <a:off x="2133600" y="4572000"/>
            <a:ext cx="2819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5" name="Line 85"/>
          <p:cNvSpPr>
            <a:spLocks noChangeShapeType="1"/>
          </p:cNvSpPr>
          <p:nvPr/>
        </p:nvSpPr>
        <p:spPr bwMode="auto">
          <a:xfrm>
            <a:off x="7010400" y="5638800"/>
            <a:ext cx="304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86"/>
          <p:cNvGrpSpPr>
            <a:grpSpLocks/>
          </p:cNvGrpSpPr>
          <p:nvPr/>
        </p:nvGrpSpPr>
        <p:grpSpPr bwMode="auto">
          <a:xfrm>
            <a:off x="4267200" y="3657600"/>
            <a:ext cx="4419600" cy="1828800"/>
            <a:chOff x="3072" y="2640"/>
            <a:chExt cx="2784" cy="1152"/>
          </a:xfrm>
        </p:grpSpPr>
        <p:sp>
          <p:nvSpPr>
            <p:cNvPr id="51287" name="Rectangle 87"/>
            <p:cNvSpPr>
              <a:spLocks noChangeArrowheads="1"/>
            </p:cNvSpPr>
            <p:nvPr/>
          </p:nvSpPr>
          <p:spPr bwMode="auto">
            <a:xfrm>
              <a:off x="3648" y="2640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8" name="Rectangle 88"/>
            <p:cNvSpPr>
              <a:spLocks noChangeArrowheads="1"/>
            </p:cNvSpPr>
            <p:nvPr/>
          </p:nvSpPr>
          <p:spPr bwMode="auto">
            <a:xfrm>
              <a:off x="3648" y="3072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_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9" name="Rectangle 89"/>
            <p:cNvSpPr>
              <a:spLocks noChangeArrowheads="1"/>
            </p:cNvSpPr>
            <p:nvPr/>
          </p:nvSpPr>
          <p:spPr bwMode="auto">
            <a:xfrm>
              <a:off x="4848" y="2640"/>
              <a:ext cx="1008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    </a:t>
              </a:r>
              <a:r>
                <a:rPr lang="en-US" b="1">
                  <a:solidFill>
                    <a:srgbClr val="FF3300"/>
                  </a:solidFill>
                  <a:latin typeface="Tahoma" pitchFamily="34" charset="0"/>
                </a:rPr>
                <a:t>  </a:t>
              </a:r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_</a:t>
              </a:r>
            </a:p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= PD</a:t>
              </a:r>
            </a:p>
          </p:txBody>
        </p:sp>
        <p:sp>
          <p:nvSpPr>
            <p:cNvPr id="51290" name="Line 90"/>
            <p:cNvSpPr>
              <a:spLocks noChangeShapeType="1"/>
            </p:cNvSpPr>
            <p:nvPr/>
          </p:nvSpPr>
          <p:spPr bwMode="auto">
            <a:xfrm rot="16200000" flipH="1">
              <a:off x="3868" y="283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1" name="Line 91"/>
            <p:cNvSpPr>
              <a:spLocks noChangeShapeType="1"/>
            </p:cNvSpPr>
            <p:nvPr/>
          </p:nvSpPr>
          <p:spPr bwMode="auto">
            <a:xfrm rot="5400000" flipH="1" flipV="1">
              <a:off x="3872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2" name="Text Box 92"/>
            <p:cNvSpPr txBox="1">
              <a:spLocks noChangeArrowheads="1"/>
            </p:cNvSpPr>
            <p:nvPr/>
          </p:nvSpPr>
          <p:spPr bwMode="auto">
            <a:xfrm>
              <a:off x="3072" y="273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93" name="Line 93"/>
            <p:cNvSpPr>
              <a:spLocks noChangeShapeType="1"/>
            </p:cNvSpPr>
            <p:nvPr/>
          </p:nvSpPr>
          <p:spPr bwMode="auto">
            <a:xfrm flipH="1">
              <a:off x="3572" y="27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4" name="Line 94"/>
            <p:cNvSpPr>
              <a:spLocks noChangeShapeType="1"/>
            </p:cNvSpPr>
            <p:nvPr/>
          </p:nvSpPr>
          <p:spPr bwMode="auto">
            <a:xfrm flipV="1">
              <a:off x="3570" y="273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5" name="Line 95"/>
            <p:cNvSpPr>
              <a:spLocks noChangeShapeType="1"/>
            </p:cNvSpPr>
            <p:nvPr/>
          </p:nvSpPr>
          <p:spPr bwMode="auto">
            <a:xfrm flipH="1">
              <a:off x="3582" y="37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6" name="Line 96"/>
            <p:cNvSpPr>
              <a:spLocks noChangeShapeType="1"/>
            </p:cNvSpPr>
            <p:nvPr/>
          </p:nvSpPr>
          <p:spPr bwMode="auto">
            <a:xfrm flipH="1">
              <a:off x="3888" y="2928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7" name="Line 97"/>
            <p:cNvSpPr>
              <a:spLocks noChangeShapeType="1"/>
            </p:cNvSpPr>
            <p:nvPr/>
          </p:nvSpPr>
          <p:spPr bwMode="auto">
            <a:xfrm flipH="1">
              <a:off x="3888" y="3360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63" name="Rectangle 163"/>
          <p:cNvSpPr>
            <a:spLocks noChangeArrowheads="1"/>
          </p:cNvSpPr>
          <p:nvPr/>
        </p:nvSpPr>
        <p:spPr bwMode="auto">
          <a:xfrm>
            <a:off x="2209800" y="46482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1" name="Rectangle 163"/>
          <p:cNvSpPr>
            <a:spLocks noChangeArrowheads="1"/>
          </p:cNvSpPr>
          <p:nvPr/>
        </p:nvSpPr>
        <p:spPr bwMode="auto">
          <a:xfrm>
            <a:off x="15240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2" name="Rectangle 163"/>
          <p:cNvSpPr>
            <a:spLocks noChangeArrowheads="1"/>
          </p:cNvSpPr>
          <p:nvPr/>
        </p:nvSpPr>
        <p:spPr bwMode="auto">
          <a:xfrm>
            <a:off x="22098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Combinational Logic Circuit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1981200"/>
            <a:ext cx="6873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69913" y="35814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P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69913" y="42672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179513" y="2362200"/>
            <a:ext cx="259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179513" y="39624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01775" y="4343400"/>
            <a:ext cx="727075" cy="609600"/>
            <a:chOff x="1355" y="2784"/>
            <a:chExt cx="458" cy="384"/>
          </a:xfrm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79513" y="4648200"/>
            <a:ext cx="1371600" cy="0"/>
            <a:chOff x="1152" y="2976"/>
            <a:chExt cx="864" cy="0"/>
          </a:xfrm>
        </p:grpSpPr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51113" y="3962400"/>
            <a:ext cx="0" cy="685800"/>
            <a:chOff x="2016" y="2544"/>
            <a:chExt cx="0" cy="432"/>
          </a:xfrm>
        </p:grpSpPr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2779713" y="3962400"/>
            <a:ext cx="609600" cy="68580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551113" y="4191000"/>
            <a:ext cx="1219200" cy="228600"/>
            <a:chOff x="2016" y="2688"/>
            <a:chExt cx="768" cy="144"/>
          </a:xfrm>
        </p:grpSpPr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770313" y="2362200"/>
            <a:ext cx="0" cy="1981200"/>
            <a:chOff x="2784" y="1536"/>
            <a:chExt cx="0" cy="1248"/>
          </a:xfrm>
        </p:grpSpPr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770313" y="3352800"/>
            <a:ext cx="1295400" cy="304800"/>
            <a:chOff x="2784" y="2160"/>
            <a:chExt cx="816" cy="192"/>
          </a:xfrm>
        </p:grpSpPr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9" name="AutoShape 29"/>
          <p:cNvSpPr>
            <a:spLocks noChangeArrowheads="1"/>
          </p:cNvSpPr>
          <p:nvPr/>
        </p:nvSpPr>
        <p:spPr bwMode="auto">
          <a:xfrm flipH="1">
            <a:off x="3998913" y="3200400"/>
            <a:ext cx="685800" cy="6096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2170113" y="4191000"/>
            <a:ext cx="60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3541713" y="3657600"/>
            <a:ext cx="9255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1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</a:t>
            </a:r>
          </a:p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PD</a:t>
            </a:r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5430838" y="2847975"/>
            <a:ext cx="2378075" cy="1874838"/>
            <a:chOff x="3840" y="1296"/>
            <a:chExt cx="1498" cy="1181"/>
          </a:xfrm>
        </p:grpSpPr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840" y="1296"/>
              <a:ext cx="13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50000"/>
                </a:lnSpc>
              </a:pPr>
              <a:endParaRPr lang="en-US" sz="3800" b="1">
                <a:solidFill>
                  <a:srgbClr val="006699"/>
                </a:solidFill>
                <a:latin typeface="Tahoma" pitchFamily="34" charset="0"/>
              </a:endParaRPr>
            </a:p>
            <a:p>
              <a:pPr marL="342900" indent="-342900"/>
              <a:r>
                <a:rPr lang="en-US" sz="3800" b="1">
                  <a:solidFill>
                    <a:srgbClr val="000066"/>
                  </a:solidFill>
                  <a:latin typeface="Tahoma" pitchFamily="34" charset="0"/>
                </a:rPr>
                <a:t>C =</a:t>
              </a:r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4378" y="148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4666" y="199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4906" y="199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4982" y="2045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4378" y="199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6284913" y="3152775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742113" y="3946525"/>
            <a:ext cx="53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3300"/>
                </a:solidFill>
                <a:latin typeface="Tahoma" pitchFamily="34" charset="0"/>
              </a:rPr>
              <a:t>P</a:t>
            </a:r>
          </a:p>
        </p:txBody>
      </p: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7123113" y="3959225"/>
            <a:ext cx="685800" cy="762000"/>
            <a:chOff x="3888" y="3408"/>
            <a:chExt cx="432" cy="480"/>
          </a:xfrm>
        </p:grpSpPr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3888" y="3408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>
              <a:off x="3964" y="345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6284913" y="3962400"/>
            <a:ext cx="1524000" cy="762000"/>
            <a:chOff x="4800" y="3504"/>
            <a:chExt cx="960" cy="480"/>
          </a:xfrm>
        </p:grpSpPr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5088" y="3504"/>
              <a:ext cx="672" cy="480"/>
              <a:chOff x="5088" y="3504"/>
              <a:chExt cx="672" cy="480"/>
            </a:xfrm>
          </p:grpSpPr>
          <p:sp>
            <p:nvSpPr>
              <p:cNvPr id="15406" name="Rectangle 46"/>
              <p:cNvSpPr>
                <a:spLocks noChangeArrowheads="1"/>
              </p:cNvSpPr>
              <p:nvPr/>
            </p:nvSpPr>
            <p:spPr bwMode="auto">
              <a:xfrm>
                <a:off x="5088" y="3504"/>
                <a:ext cx="336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/>
                <a:r>
                  <a:rPr lang="en-US" sz="3800" b="1">
                    <a:solidFill>
                      <a:srgbClr val="FF3300"/>
                    </a:solidFill>
                    <a:latin typeface="Tahoma" pitchFamily="34" charset="0"/>
                  </a:rPr>
                  <a:t>P</a:t>
                </a:r>
              </a:p>
            </p:txBody>
          </p:sp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5328" y="3504"/>
                <a:ext cx="432" cy="480"/>
                <a:chOff x="3888" y="3408"/>
                <a:chExt cx="432" cy="480"/>
              </a:xfrm>
            </p:grpSpPr>
            <p:sp>
              <p:nvSpPr>
                <p:cNvPr id="15408" name="Rectangle 48"/>
                <p:cNvSpPr>
                  <a:spLocks noChangeArrowheads="1"/>
                </p:cNvSpPr>
                <p:nvPr/>
              </p:nvSpPr>
              <p:spPr bwMode="auto">
                <a:xfrm>
                  <a:off x="3888" y="3408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/>
                  <a:r>
                    <a:rPr lang="en-US" sz="3800" b="1">
                      <a:solidFill>
                        <a:srgbClr val="FF3300"/>
                      </a:solidFill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5409" name="Line 49"/>
                <p:cNvSpPr>
                  <a:spLocks noChangeShapeType="1"/>
                </p:cNvSpPr>
                <p:nvPr/>
              </p:nvSpPr>
              <p:spPr bwMode="auto">
                <a:xfrm>
                  <a:off x="3964" y="3456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4800" y="350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376" y="2448"/>
            <a:chExt cx="960" cy="989"/>
          </a:xfrm>
        </p:grpSpPr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5376" y="244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5664" y="295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5904" y="295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15" name="Line 55"/>
            <p:cNvSpPr>
              <a:spLocks noChangeShapeType="1"/>
            </p:cNvSpPr>
            <p:nvPr/>
          </p:nvSpPr>
          <p:spPr bwMode="auto">
            <a:xfrm>
              <a:off x="5980" y="3005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5376" y="295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904" y="835"/>
            <a:chExt cx="960" cy="989"/>
          </a:xfrm>
        </p:grpSpPr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5904" y="835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6192" y="1344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6432" y="1344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21" name="Line 61"/>
            <p:cNvSpPr>
              <a:spLocks noChangeShapeType="1"/>
            </p:cNvSpPr>
            <p:nvPr/>
          </p:nvSpPr>
          <p:spPr bwMode="auto">
            <a:xfrm>
              <a:off x="6508" y="1392"/>
              <a:ext cx="192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5904" y="134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pic>
        <p:nvPicPr>
          <p:cNvPr id="6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utoUpdateAnimBg="0"/>
      <p:bldP spid="15366" grpId="0" animBg="1"/>
      <p:bldP spid="15367" grpId="0" animBg="1"/>
      <p:bldP spid="15377" grpId="0" animBg="1"/>
      <p:bldP spid="15389" grpId="0" animBg="1"/>
      <p:bldP spid="15390" grpId="0" autoUpdateAnimBg="0"/>
      <p:bldP spid="15391" grpId="0" autoUpdateAnimBg="0"/>
      <p:bldP spid="15399" grpId="0" autoUpdateAnimBg="0"/>
      <p:bldP spid="154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Integrated Circuits (ICs)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Used for implementation of combinational logic circuits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 TTL family (transistor </a:t>
            </a:r>
            <a:r>
              <a:rPr lang="en-US" dirty="0" err="1">
                <a:solidFill>
                  <a:srgbClr val="000066"/>
                </a:solidFill>
              </a:rPr>
              <a:t>transistor</a:t>
            </a:r>
            <a:r>
              <a:rPr lang="en-US" dirty="0">
                <a:solidFill>
                  <a:srgbClr val="000066"/>
                </a:solidFill>
              </a:rPr>
              <a:t> logic)</a:t>
            </a:r>
          </a:p>
        </p:txBody>
      </p:sp>
      <p:pic>
        <p:nvPicPr>
          <p:cNvPr id="16388" name="Picture 4" descr="10-7"/>
          <p:cNvPicPr>
            <a:picLocks noChangeAspect="1" noChangeArrowheads="1"/>
          </p:cNvPicPr>
          <p:nvPr/>
        </p:nvPicPr>
        <p:blipFill>
          <a:blip r:embed="rId2" cstate="print"/>
          <a:srcRect t="8620"/>
          <a:stretch>
            <a:fillRect/>
          </a:stretch>
        </p:blipFill>
        <p:spPr bwMode="auto">
          <a:xfrm>
            <a:off x="2667000" y="3886200"/>
            <a:ext cx="40782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IC Identification </a:t>
            </a:r>
          </a:p>
        </p:txBody>
      </p:sp>
      <p:pic>
        <p:nvPicPr>
          <p:cNvPr id="17667" name="Picture 25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667000"/>
            <a:ext cx="9144000" cy="2335213"/>
          </a:xfrm>
          <a:noFill/>
          <a:ln/>
        </p:spPr>
      </p:pic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Materials for Lab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Computer equipped with </a:t>
            </a:r>
            <a:r>
              <a:rPr lang="en-US" dirty="0" err="1">
                <a:solidFill>
                  <a:srgbClr val="000066"/>
                </a:solidFill>
              </a:rPr>
              <a:t>LabVIEW</a:t>
            </a:r>
            <a:r>
              <a:rPr lang="en-US" dirty="0">
                <a:solidFill>
                  <a:srgbClr val="000066"/>
                </a:solidFill>
              </a:rPr>
              <a:t> </a:t>
            </a:r>
          </a:p>
          <a:p>
            <a:pPr marL="0" indent="0">
              <a:buNone/>
            </a:pPr>
            <a:endParaRPr lang="en-US" dirty="0" smtClean="0">
              <a:solidFill>
                <a:srgbClr val="000066"/>
              </a:solidFill>
            </a:endParaRPr>
          </a:p>
          <a:p>
            <a:r>
              <a:rPr lang="en-US" dirty="0" smtClean="0">
                <a:solidFill>
                  <a:srgbClr val="000066"/>
                </a:solidFill>
              </a:rPr>
              <a:t>NI-ELVIS II+ Prototyping Board</a:t>
            </a:r>
            <a:endParaRPr lang="en-US" dirty="0">
              <a:solidFill>
                <a:srgbClr val="000066"/>
              </a:solidFill>
            </a:endParaRPr>
          </a:p>
          <a:p>
            <a:endParaRPr lang="en-US" sz="1200" dirty="0">
              <a:solidFill>
                <a:srgbClr val="000066"/>
              </a:solidFill>
            </a:endParaRPr>
          </a:p>
          <a:p>
            <a:endParaRPr lang="en-US" dirty="0" smtClean="0">
              <a:solidFill>
                <a:srgbClr val="000066"/>
              </a:solidFill>
            </a:endParaRPr>
          </a:p>
          <a:p>
            <a:r>
              <a:rPr lang="en-US" dirty="0" smtClean="0">
                <a:solidFill>
                  <a:srgbClr val="000066"/>
                </a:solidFill>
              </a:rPr>
              <a:t>DIP Switch</a:t>
            </a:r>
          </a:p>
          <a:p>
            <a:endParaRPr lang="en-US" dirty="0" smtClean="0">
              <a:solidFill>
                <a:srgbClr val="000066"/>
              </a:solidFill>
            </a:endParaRPr>
          </a:p>
          <a:p>
            <a:r>
              <a:rPr lang="en-US" dirty="0" smtClean="0">
                <a:solidFill>
                  <a:srgbClr val="000066"/>
                </a:solidFill>
              </a:rPr>
              <a:t>Hook-up </a:t>
            </a:r>
            <a:r>
              <a:rPr lang="en-US" dirty="0">
                <a:solidFill>
                  <a:srgbClr val="000066"/>
                </a:solidFill>
              </a:rPr>
              <a:t>Wire</a:t>
            </a:r>
          </a:p>
          <a:p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Problem Statement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 farmer has 2 barns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3 items: fox, hen, corn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Items can be in any barn, in any combination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Concerns: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Protect hen from fox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Protect corn from hen</a:t>
            </a:r>
            <a:endParaRPr lang="en-US" sz="20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Design alarm system using digital electronics.  Alarm sounds when: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Fox and hen are in same barn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Hen and corn are in same barn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20718"/>
            <a:ext cx="2841030" cy="38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Problem Statement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Design combination logic circuit for alarm system:</a:t>
            </a:r>
            <a:endParaRPr lang="en-US" sz="18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least amount of gates and input variables (cost effectiveness)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Logical circuit output connected to LED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LED “on” indicates alarm activation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LED “off” indicates no problem (alarm off)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Fox, hen and corn must be in barn 1 or barn 2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Presence in barn 1 = 1 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Presence in barn 2 = 0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31030"/>
            <a:ext cx="2764830" cy="37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Truth Table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Determine input and output variable (s)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How many combinations are there?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Complete truth table on a sheet of paper</a:t>
            </a:r>
          </a:p>
          <a:p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10406"/>
            <a:ext cx="2917230" cy="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600200"/>
            <a:ext cx="6650038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Objectives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Background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Materials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Procedure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Report / Presentation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352800" y="1828800"/>
            <a:ext cx="5334000" cy="42973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Gather all combinations that produce a 1 for output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Create a Boolean expression from these smaller expressions (independent conditions)</a:t>
            </a:r>
          </a:p>
          <a:p>
            <a:pPr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10406"/>
            <a:ext cx="2917230" cy="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K-Map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Create a K-Map table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Only have one variable change state at a time</a:t>
            </a:r>
            <a:r>
              <a:rPr lang="en-US" sz="2400">
                <a:solidFill>
                  <a:srgbClr val="000066"/>
                </a:solidFill>
              </a:rPr>
              <a:t> between adjacent boxes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the Boolean expression to fill in the 1’s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41343"/>
            <a:ext cx="2688630" cy="3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9812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Simplified 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K-Map to circle groups of 1’s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1’s may only be circled in powers of 2, starting from largest possible combination and working downward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Write new simplified expression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57200" y="20574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41343"/>
            <a:ext cx="2688630" cy="3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Logic Circuit Diagram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new simplified Boolean expression to design a logic circuit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Have TA check/initial work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00094"/>
            <a:ext cx="2993430" cy="40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LabVIEW Simulation</a:t>
            </a:r>
            <a:endParaRPr lang="en-US" sz="28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Create logic circuit in LabVIEW based on theoretical work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Front panel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3 control switches represent input variables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1 Boolean indicator shows output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200" b="1" i="1" u="sng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i="1">
                <a:solidFill>
                  <a:srgbClr val="000066"/>
                </a:solidFill>
              </a:rPr>
              <a:t>	</a:t>
            </a:r>
            <a:r>
              <a:rPr lang="en-US" sz="2200" b="1" i="1" u="sng">
                <a:solidFill>
                  <a:srgbClr val="000066"/>
                </a:solidFill>
              </a:rPr>
              <a:t>HINT:</a:t>
            </a:r>
            <a:r>
              <a:rPr lang="en-US" sz="2200">
                <a:solidFill>
                  <a:srgbClr val="000066"/>
                </a:solidFill>
              </a:rPr>
              <a:t>  some LabVIEW comparison functions are: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10000" y="5334000"/>
            <a:ext cx="4876800" cy="1219200"/>
            <a:chOff x="2208" y="3552"/>
            <a:chExt cx="3072" cy="768"/>
          </a:xfrm>
        </p:grpSpPr>
        <p:graphicFrame>
          <p:nvGraphicFramePr>
            <p:cNvPr id="27655" name="Object 7"/>
            <p:cNvGraphicFramePr>
              <a:graphicFrameLocks noChangeAspect="1"/>
            </p:cNvGraphicFramePr>
            <p:nvPr/>
          </p:nvGraphicFramePr>
          <p:xfrm>
            <a:off x="4704" y="3600"/>
            <a:ext cx="576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1" name="Bitmap Image" r:id="rId3" imgW="1371429" imgH="1286055" progId="PBrush">
                    <p:embed/>
                  </p:oleObj>
                </mc:Choice>
                <mc:Fallback>
                  <p:oleObj name="Bitmap Image" r:id="rId3" imgW="1371429" imgH="1286055" progId="PBrush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6061" t="9697" b="19193"/>
                        <a:stretch>
                          <a:fillRect/>
                        </a:stretch>
                      </p:blipFill>
                      <p:spPr bwMode="auto">
                        <a:xfrm>
                          <a:off x="4704" y="3600"/>
                          <a:ext cx="576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6" name="Object 8"/>
            <p:cNvGraphicFramePr>
              <a:graphicFrameLocks noChangeAspect="1"/>
            </p:cNvGraphicFramePr>
            <p:nvPr/>
          </p:nvGraphicFramePr>
          <p:xfrm>
            <a:off x="3504" y="3600"/>
            <a:ext cx="576" cy="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2" name="Bitmap Image" r:id="rId5" imgW="1542857" imgH="1228571" progId="PBrush">
                    <p:embed/>
                  </p:oleObj>
                </mc:Choice>
                <mc:Fallback>
                  <p:oleObj name="Bitmap Image" r:id="rId5" imgW="1542857" imgH="1228571" progId="PBrush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8571" t="14349" r="5714" b="10313"/>
                        <a:stretch>
                          <a:fillRect/>
                        </a:stretch>
                      </p:blipFill>
                      <p:spPr bwMode="auto">
                        <a:xfrm>
                          <a:off x="3504" y="3600"/>
                          <a:ext cx="576" cy="4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7" name="Object 9"/>
            <p:cNvGraphicFramePr>
              <a:graphicFrameLocks noChangeAspect="1"/>
            </p:cNvGraphicFramePr>
            <p:nvPr/>
          </p:nvGraphicFramePr>
          <p:xfrm>
            <a:off x="2208" y="3552"/>
            <a:ext cx="720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" name="Bitmap Image" r:id="rId7" imgW="685714" imgH="600159" progId="PBrush">
                    <p:embed/>
                  </p:oleObj>
                </mc:Choice>
                <mc:Fallback>
                  <p:oleObj name="Bitmap Image" r:id="rId7" imgW="685714" imgH="600159" progId="PBrush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552"/>
                          <a:ext cx="720" cy="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352" y="4051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NOT</a:t>
              </a: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3552" y="4032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AND</a:t>
              </a: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4800" y="4032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OR</a:t>
              </a:r>
            </a:p>
          </p:txBody>
        </p:sp>
      </p:grpSp>
      <p:pic>
        <p:nvPicPr>
          <p:cNvPr id="1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41343"/>
            <a:ext cx="2688630" cy="3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447800"/>
            <a:ext cx="5729287" cy="4906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NI-ELVIS Prototyping Board</a:t>
            </a:r>
            <a:endParaRPr lang="en-US" sz="24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 dirty="0">
                <a:solidFill>
                  <a:srgbClr val="CC3300"/>
                </a:solidFill>
              </a:rPr>
              <a:t>Do NOT electrically connect anything until TA has reviewed your </a:t>
            </a:r>
            <a:r>
              <a:rPr lang="en-US" sz="2100" dirty="0" smtClean="0">
                <a:solidFill>
                  <a:srgbClr val="CC3300"/>
                </a:solidFill>
              </a:rPr>
              <a:t>work</a:t>
            </a:r>
            <a:endParaRPr lang="en-US" sz="2100" dirty="0">
              <a:solidFill>
                <a:srgbClr val="CC3300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Connect +5V and ground to the DIP switch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Use </a:t>
            </a:r>
            <a:r>
              <a:rPr lang="en-US" sz="2100" dirty="0">
                <a:solidFill>
                  <a:srgbClr val="000066"/>
                </a:solidFill>
              </a:rPr>
              <a:t>created logic circuit and IC chip diagram to wire actual circuit </a:t>
            </a:r>
            <a:r>
              <a:rPr lang="en-US" sz="2100" dirty="0" smtClean="0">
                <a:solidFill>
                  <a:srgbClr val="000066"/>
                </a:solidFill>
              </a:rPr>
              <a:t>on the prototyping board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Be </a:t>
            </a:r>
            <a:r>
              <a:rPr lang="en-US" sz="2100" dirty="0">
                <a:solidFill>
                  <a:srgbClr val="000066"/>
                </a:solidFill>
              </a:rPr>
              <a:t>sure to connect each of the ICs to “Ground” and </a:t>
            </a:r>
            <a:r>
              <a:rPr lang="en-US" sz="2100" dirty="0" smtClean="0">
                <a:solidFill>
                  <a:srgbClr val="000066"/>
                </a:solidFill>
              </a:rPr>
              <a:t>“+5V” </a:t>
            </a:r>
            <a:r>
              <a:rPr lang="en-US" sz="2100" dirty="0">
                <a:solidFill>
                  <a:srgbClr val="000066"/>
                </a:solidFill>
              </a:rPr>
              <a:t>(circuit power)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Connect final output to an LED.</a:t>
            </a:r>
          </a:p>
          <a:p>
            <a:pPr marL="457200" lvl="1" indent="0">
              <a:buNone/>
            </a:pPr>
            <a:r>
              <a:rPr lang="en-US" sz="2100" b="1" dirty="0" smtClean="0">
                <a:solidFill>
                  <a:srgbClr val="000066"/>
                </a:solidFill>
              </a:rPr>
              <a:t>**V</a:t>
            </a:r>
            <a:r>
              <a:rPr lang="en-US" sz="2100" b="1" baseline="-25000" dirty="0" smtClean="0">
                <a:solidFill>
                  <a:srgbClr val="000066"/>
                </a:solidFill>
              </a:rPr>
              <a:t>CC</a:t>
            </a:r>
            <a:r>
              <a:rPr lang="en-US" sz="2100" baseline="-25000" dirty="0" smtClean="0">
                <a:solidFill>
                  <a:srgbClr val="000066"/>
                </a:solidFill>
              </a:rPr>
              <a:t> </a:t>
            </a:r>
            <a:r>
              <a:rPr lang="en-US" sz="2100" dirty="0">
                <a:solidFill>
                  <a:srgbClr val="000066"/>
                </a:solidFill>
              </a:rPr>
              <a:t>is an </a:t>
            </a:r>
            <a:r>
              <a:rPr lang="en-US" sz="2100" dirty="0" smtClean="0">
                <a:solidFill>
                  <a:srgbClr val="000066"/>
                </a:solidFill>
              </a:rPr>
              <a:t>acronym:</a:t>
            </a:r>
            <a:endParaRPr lang="en-US" sz="2100" dirty="0">
              <a:solidFill>
                <a:srgbClr val="000066"/>
              </a:solidFill>
            </a:endParaRPr>
          </a:p>
          <a:p>
            <a:pPr marL="457200" lvl="1" indent="0">
              <a:buNone/>
            </a:pPr>
            <a:r>
              <a:rPr lang="en-US" sz="2100" b="1" dirty="0" smtClean="0">
                <a:solidFill>
                  <a:srgbClr val="000066"/>
                </a:solidFill>
              </a:rPr>
              <a:t>**V</a:t>
            </a:r>
            <a:r>
              <a:rPr lang="en-US" sz="2100" dirty="0" smtClean="0">
                <a:solidFill>
                  <a:srgbClr val="000066"/>
                </a:solidFill>
              </a:rPr>
              <a:t>oltage </a:t>
            </a:r>
            <a:r>
              <a:rPr lang="en-US" sz="2100" dirty="0">
                <a:solidFill>
                  <a:srgbClr val="000066"/>
                </a:solidFill>
              </a:rPr>
              <a:t>at the </a:t>
            </a:r>
            <a:r>
              <a:rPr lang="en-US" sz="2100" b="1" dirty="0">
                <a:solidFill>
                  <a:srgbClr val="000066"/>
                </a:solidFill>
              </a:rPr>
              <a:t>C</a:t>
            </a:r>
            <a:r>
              <a:rPr lang="en-US" sz="2100" dirty="0">
                <a:solidFill>
                  <a:srgbClr val="000066"/>
                </a:solidFill>
              </a:rPr>
              <a:t>ommon </a:t>
            </a:r>
            <a:r>
              <a:rPr lang="en-US" sz="2100" b="1" dirty="0">
                <a:solidFill>
                  <a:srgbClr val="000066"/>
                </a:solidFill>
              </a:rPr>
              <a:t>C</a:t>
            </a:r>
            <a:r>
              <a:rPr lang="en-US" sz="2100" dirty="0">
                <a:solidFill>
                  <a:srgbClr val="000066"/>
                </a:solidFill>
              </a:rPr>
              <a:t>ollector </a:t>
            </a:r>
            <a:r>
              <a:rPr lang="en-US" sz="2100" dirty="0" smtClean="0">
                <a:solidFill>
                  <a:srgbClr val="000066"/>
                </a:solidFill>
              </a:rPr>
              <a:t>(+5V)</a:t>
            </a:r>
            <a:endParaRPr lang="en-US" sz="2100" dirty="0">
              <a:solidFill>
                <a:srgbClr val="000066"/>
              </a:solidFill>
            </a:endParaRPr>
          </a:p>
          <a:p>
            <a:pPr marL="457200" lvl="1" indent="0">
              <a:buNone/>
            </a:pPr>
            <a:endParaRPr lang="en-US" sz="2100" dirty="0">
              <a:solidFill>
                <a:srgbClr val="000066"/>
              </a:solidFill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NI-ELVIS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10406"/>
            <a:ext cx="2917230" cy="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Assignment: Report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1534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Individual Report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Title page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Discussion topics in the manual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Include original data with instructor’s initials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Scan in data and lab notes 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	(ask TA for assistance)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Original tables and work should be legible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Include screenshots of LabVIEW front and back panels</a:t>
            </a:r>
          </a:p>
          <a:p>
            <a:pPr>
              <a:buFontTx/>
              <a:buNone/>
            </a:pPr>
            <a:endParaRPr lang="en-US" sz="2800">
              <a:solidFill>
                <a:srgbClr val="000066"/>
              </a:solidFill>
            </a:endParaRPr>
          </a:p>
          <a:p>
            <a:endParaRPr lang="en-US" sz="280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Assignment: Presentation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Team presentation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Professional-looking tables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Include screen shots of your programs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Photo of functioning LED assembly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Explain steps taken to complete lab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Be prepared to provide walk-through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Include lab data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Refer to “Creating PowerPoint Presentations”  found in Online Manual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Closing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Have all original data signed by TA</a:t>
            </a: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Each team member should have turn using </a:t>
            </a:r>
            <a:r>
              <a:rPr lang="en-US" dirty="0" smtClean="0">
                <a:solidFill>
                  <a:srgbClr val="000066"/>
                </a:solidFill>
              </a:rPr>
              <a:t>software</a:t>
            </a:r>
            <a:endParaRPr lang="en-US" sz="12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Submit all work electronically</a:t>
            </a: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Return all unused materials to 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Understand logic gates and digital logic circuits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Design combinational logic circuit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Activate under specific conditions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Test with </a:t>
            </a:r>
            <a:r>
              <a:rPr lang="en-US" dirty="0" err="1">
                <a:solidFill>
                  <a:srgbClr val="000066"/>
                </a:solidFill>
              </a:rPr>
              <a:t>LabVIEW</a:t>
            </a:r>
            <a:r>
              <a:rPr lang="en-US" dirty="0">
                <a:solidFill>
                  <a:srgbClr val="000066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Test using </a:t>
            </a:r>
            <a:r>
              <a:rPr lang="en-US" dirty="0" smtClean="0">
                <a:solidFill>
                  <a:srgbClr val="000066"/>
                </a:solidFill>
              </a:rPr>
              <a:t>NI-ELVIS prototyping board</a:t>
            </a:r>
            <a:endParaRPr lang="en-US" dirty="0">
              <a:solidFill>
                <a:srgbClr val="000066"/>
              </a:solidFill>
            </a:endParaRPr>
          </a:p>
          <a:p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Logic Functions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AND - “All or nothing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high (1) only when ALL inputs are high (1)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OR gate - “Any or all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high (1) when at least ONE input is high (1)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NOT operator – “Inverter”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always opposite of input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Only one input and one output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Logic Functions</a:t>
            </a:r>
            <a:endParaRPr lang="en-US" dirty="0">
              <a:solidFill>
                <a:srgbClr val="00006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7950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514350"/>
                <a:gridCol w="514350"/>
                <a:gridCol w="1028700"/>
              </a:tblGrid>
              <a:tr h="352408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Function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Symbol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Boolean Expression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Truth Table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Inputs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Output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B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AND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•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OR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+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NOT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= Ā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276600" y="2971800"/>
            <a:ext cx="685800" cy="609600"/>
          </a:xfrm>
          <a:prstGeom prst="flowChartDelay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1"/>
          <p:cNvSpPr>
            <a:spLocks noChangeArrowheads="1"/>
          </p:cNvSpPr>
          <p:nvPr/>
        </p:nvSpPr>
        <p:spPr bwMode="auto">
          <a:xfrm flipH="1">
            <a:off x="3276600" y="4419600"/>
            <a:ext cx="685800" cy="533400"/>
          </a:xfrm>
          <a:prstGeom prst="flowChartOnlineStorage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5400000">
            <a:off x="3162300" y="5372100"/>
            <a:ext cx="609600" cy="685800"/>
          </a:xfrm>
          <a:prstGeom prst="flowChartExtra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10000" y="5638800"/>
            <a:ext cx="152400" cy="1524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>
            <a:off x="28956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28956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29718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2971800" y="4800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39624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962400" y="4724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7432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9624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Sample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ATM machine has three options: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P</a:t>
            </a:r>
            <a:r>
              <a:rPr lang="en-US" sz="2400">
                <a:solidFill>
                  <a:srgbClr val="000066"/>
                </a:solidFill>
              </a:rPr>
              <a:t>rint statement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W</a:t>
            </a:r>
            <a:r>
              <a:rPr lang="en-US" sz="2400">
                <a:solidFill>
                  <a:srgbClr val="000066"/>
                </a:solidFill>
              </a:rPr>
              <a:t>ithdraw money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D</a:t>
            </a:r>
            <a:r>
              <a:rPr lang="en-US" sz="2400">
                <a:solidFill>
                  <a:srgbClr val="000066"/>
                </a:solidFill>
              </a:rPr>
              <a:t>eposit money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8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ATM machine will charge $1.00 to: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Withdraw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Print out statement with no transactions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No charge for: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Deposits without withdrawal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Truth Table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524000"/>
            <a:ext cx="38862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   A truth table displays all possible input / output combinations.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 b="1">
                <a:solidFill>
                  <a:srgbClr val="000066"/>
                </a:solidFill>
              </a:rPr>
              <a:t>INPUT	  OUTPUT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P = Print	  C = Charge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W = Withdraw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D = Deposit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0 = “do not”	  0 = $0.00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1 = “do”	  1 = $1.00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1752600"/>
            <a:ext cx="4191000" cy="4495800"/>
            <a:chOff x="816" y="1392"/>
            <a:chExt cx="2640" cy="283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9222" name="Rectangle 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5" name="Rectangle 9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6" name="Rectangle 10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7" name="Rectangle 11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8" name="Rectangle 12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1" name="Rectangle 15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2" name="Rectangle 16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3" name="Rectangle 17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4" name="Rectangle 18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21"/>
              <p:cNvGrpSpPr>
                <a:grpSpLocks/>
              </p:cNvGrpSpPr>
              <p:nvPr/>
            </p:nvGrpSpPr>
            <p:grpSpPr bwMode="auto">
              <a:xfrm>
                <a:off x="1056" y="1392"/>
                <a:ext cx="2400" cy="330"/>
                <a:chOff x="1056" y="1392"/>
                <a:chExt cx="2400" cy="330"/>
              </a:xfrm>
            </p:grpSpPr>
            <p:sp>
              <p:nvSpPr>
                <p:cNvPr id="923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56" y="1392"/>
                  <a:ext cx="1036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 smtClean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  <a:endPara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3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92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924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924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924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9246" name="Text Box 30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47" name="Text Box 31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8" name="Text Box 32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9" name="Text Box 33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0" name="Text Box 34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1" name="Text Box 35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2" name="Text Box 36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3" name="Text Box 37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4" name="Text Box 38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5" name="Text Box 39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6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7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8" name="Text Box 42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9" name="Text Box 43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0" name="Text Box 44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1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2" name="Text Box 46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3" name="Text Box 47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4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5" name="Text Box 49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6" name="Text Box 50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7" name="Text Box 51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8" name="Text Box 52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9" name="Text Box 53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0" name="Text Box 54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1" name="Text Box 55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2" name="Text Box 56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3" name="Text Box 57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4" name="Text Box 58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5" name="Text Box 59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6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7" name="Text Box 61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  <p:pic>
        <p:nvPicPr>
          <p:cNvPr id="6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31030"/>
            <a:ext cx="2764830" cy="37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676400"/>
            <a:ext cx="4191000" cy="4495800"/>
            <a:chOff x="816" y="1392"/>
            <a:chExt cx="2640" cy="283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38916" name="Rectangle 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8" name="Rectangle 6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9" name="Rectangle 7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0" name="Rectangle 8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1" name="Rectangle 9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2" name="Rectangle 10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3" name="Rectangle 11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4" name="Rectangle 12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5" name="Rectangle 13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6" name="Rectangle 14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7" name="Rectangle 15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8" name="Rectangle 16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9" name="Rectangle 17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1152" y="1392"/>
                <a:ext cx="2304" cy="327"/>
                <a:chOff x="1152" y="1392"/>
                <a:chExt cx="2304" cy="327"/>
              </a:xfrm>
            </p:grpSpPr>
            <p:sp>
              <p:nvSpPr>
                <p:cNvPr id="3893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52" y="1392"/>
                  <a:ext cx="940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</a:p>
              </p:txBody>
            </p:sp>
            <p:sp>
              <p:nvSpPr>
                <p:cNvPr id="3893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3893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3893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3893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3893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38940" name="Text Box 28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41" name="Text Box 29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2" name="Text Box 30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3" name="Text Box 31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4" name="Text Box 32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5" name="Text Box 33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6" name="Text Box 34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7" name="Text Box 35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8" name="Text Box 36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9" name="Text Box 37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0" name="Text Box 38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1" name="Text Box 39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2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3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4" name="Text Box 42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5" name="Text Box 43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6" name="Text Box 44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7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8" name="Text Box 46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9" name="Text Box 47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60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1" name="Text Box 49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2" name="Text Box 50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3" name="Text Box 51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4" name="Text Box 52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5" name="Text Box 53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6" name="Text Box 54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7" name="Text Box 55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8" name="Text Box 56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9" name="Text Box 57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0" name="Text Box 58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1" name="Text Box 59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  <p:sp>
        <p:nvSpPr>
          <p:cNvPr id="38972" name="Rectangle 60"/>
          <p:cNvSpPr>
            <a:spLocks noChangeArrowheads="1"/>
          </p:cNvSpPr>
          <p:nvPr/>
        </p:nvSpPr>
        <p:spPr bwMode="auto">
          <a:xfrm>
            <a:off x="5029200" y="2438400"/>
            <a:ext cx="342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C	=</a:t>
            </a:r>
          </a:p>
        </p:txBody>
      </p:sp>
      <p:sp>
        <p:nvSpPr>
          <p:cNvPr id="38973" name="Rectangle 61"/>
          <p:cNvSpPr>
            <a:spLocks noGrp="1" noChangeArrowheads="1"/>
          </p:cNvSpPr>
          <p:nvPr>
            <p:ph type="body" idx="1"/>
          </p:nvPr>
        </p:nvSpPr>
        <p:spPr>
          <a:xfrm>
            <a:off x="4876800" y="2514600"/>
            <a:ext cx="36322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3400" b="1">
                <a:solidFill>
                  <a:srgbClr val="000066"/>
                </a:solidFill>
              </a:rPr>
              <a:t>	</a:t>
            </a:r>
            <a:r>
              <a:rPr lang="en-US" sz="3400" b="1">
                <a:solidFill>
                  <a:srgbClr val="FF0000"/>
                </a:solidFill>
              </a:rPr>
              <a:t>	     </a:t>
            </a:r>
            <a:r>
              <a:rPr lang="en-US" sz="3400" b="1">
                <a:solidFill>
                  <a:srgbClr val="000066"/>
                </a:solidFill>
              </a:rPr>
              <a:t>PWD </a:t>
            </a:r>
          </a:p>
        </p:txBody>
      </p:sp>
      <p:sp>
        <p:nvSpPr>
          <p:cNvPr id="38974" name="Rectangle 6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Boolean Equation</a:t>
            </a:r>
          </a:p>
        </p:txBody>
      </p:sp>
      <p:sp>
        <p:nvSpPr>
          <p:cNvPr id="38975" name="Line 63"/>
          <p:cNvSpPr>
            <a:spLocks noChangeShapeType="1"/>
          </p:cNvSpPr>
          <p:nvPr/>
        </p:nvSpPr>
        <p:spPr bwMode="auto">
          <a:xfrm>
            <a:off x="7239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6" name="Line 64"/>
          <p:cNvSpPr>
            <a:spLocks noChangeShapeType="1"/>
          </p:cNvSpPr>
          <p:nvPr/>
        </p:nvSpPr>
        <p:spPr bwMode="auto">
          <a:xfrm>
            <a:off x="6477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7" name="Line 65"/>
          <p:cNvSpPr>
            <a:spLocks noChangeShapeType="1"/>
          </p:cNvSpPr>
          <p:nvPr/>
        </p:nvSpPr>
        <p:spPr bwMode="auto">
          <a:xfrm>
            <a:off x="6705600" y="33528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8" name="Line 66"/>
          <p:cNvSpPr>
            <a:spLocks noChangeShapeType="1"/>
          </p:cNvSpPr>
          <p:nvPr/>
        </p:nvSpPr>
        <p:spPr bwMode="auto">
          <a:xfrm>
            <a:off x="70104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9" name="Line 67"/>
          <p:cNvSpPr>
            <a:spLocks noChangeShapeType="1"/>
          </p:cNvSpPr>
          <p:nvPr/>
        </p:nvSpPr>
        <p:spPr bwMode="auto">
          <a:xfrm>
            <a:off x="7467600" y="4879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0" name="Line 68"/>
          <p:cNvSpPr>
            <a:spLocks noChangeShapeType="1"/>
          </p:cNvSpPr>
          <p:nvPr/>
        </p:nvSpPr>
        <p:spPr bwMode="auto">
          <a:xfrm>
            <a:off x="74676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1" name="Oval 69"/>
          <p:cNvSpPr>
            <a:spLocks noChangeArrowheads="1"/>
          </p:cNvSpPr>
          <p:nvPr/>
        </p:nvSpPr>
        <p:spPr bwMode="auto">
          <a:xfrm>
            <a:off x="3200400" y="35052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2" name="Oval 70"/>
          <p:cNvSpPr>
            <a:spLocks noChangeArrowheads="1"/>
          </p:cNvSpPr>
          <p:nvPr/>
        </p:nvSpPr>
        <p:spPr bwMode="auto">
          <a:xfrm>
            <a:off x="3200400" y="3962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3124200" y="4343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4" name="Oval 72"/>
          <p:cNvSpPr>
            <a:spLocks noChangeArrowheads="1"/>
          </p:cNvSpPr>
          <p:nvPr/>
        </p:nvSpPr>
        <p:spPr bwMode="auto">
          <a:xfrm>
            <a:off x="3200400" y="52578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5" name="Oval 73"/>
          <p:cNvSpPr>
            <a:spLocks noChangeArrowheads="1"/>
          </p:cNvSpPr>
          <p:nvPr/>
        </p:nvSpPr>
        <p:spPr bwMode="auto">
          <a:xfrm>
            <a:off x="3124200" y="57150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6" name="Rectangle 74"/>
          <p:cNvSpPr>
            <a:spLocks noChangeArrowheads="1"/>
          </p:cNvSpPr>
          <p:nvPr/>
        </p:nvSpPr>
        <p:spPr bwMode="auto">
          <a:xfrm>
            <a:off x="5257800" y="3352800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   + PWD </a:t>
            </a:r>
          </a:p>
        </p:txBody>
      </p:sp>
      <p:sp>
        <p:nvSpPr>
          <p:cNvPr id="38987" name="Rectangle 75"/>
          <p:cNvSpPr>
            <a:spLocks noChangeArrowheads="1"/>
          </p:cNvSpPr>
          <p:nvPr/>
        </p:nvSpPr>
        <p:spPr bwMode="auto">
          <a:xfrm>
            <a:off x="5105400" y="4041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8" name="Rectangle 76"/>
          <p:cNvSpPr>
            <a:spLocks noChangeArrowheads="1"/>
          </p:cNvSpPr>
          <p:nvPr/>
        </p:nvSpPr>
        <p:spPr bwMode="auto">
          <a:xfrm>
            <a:off x="5105400" y="48799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9" name="Rectangle 77"/>
          <p:cNvSpPr>
            <a:spLocks noChangeArrowheads="1"/>
          </p:cNvSpPr>
          <p:nvPr/>
        </p:nvSpPr>
        <p:spPr bwMode="auto">
          <a:xfrm>
            <a:off x="5105400" y="5565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90" name="Oval 78"/>
          <p:cNvSpPr>
            <a:spLocks noChangeArrowheads="1"/>
          </p:cNvSpPr>
          <p:nvPr/>
        </p:nvSpPr>
        <p:spPr bwMode="auto">
          <a:xfrm>
            <a:off x="9144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1" name="Oval 79"/>
          <p:cNvSpPr>
            <a:spLocks noChangeArrowheads="1"/>
          </p:cNvSpPr>
          <p:nvPr/>
        </p:nvSpPr>
        <p:spPr bwMode="auto">
          <a:xfrm>
            <a:off x="990600" y="39624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2" name="Oval 80"/>
          <p:cNvSpPr>
            <a:spLocks noChangeArrowheads="1"/>
          </p:cNvSpPr>
          <p:nvPr/>
        </p:nvSpPr>
        <p:spPr bwMode="auto">
          <a:xfrm>
            <a:off x="25146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3" name="Oval 81"/>
          <p:cNvSpPr>
            <a:spLocks noChangeArrowheads="1"/>
          </p:cNvSpPr>
          <p:nvPr/>
        </p:nvSpPr>
        <p:spPr bwMode="auto">
          <a:xfrm>
            <a:off x="25146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4" name="Oval 82"/>
          <p:cNvSpPr>
            <a:spLocks noChangeArrowheads="1"/>
          </p:cNvSpPr>
          <p:nvPr/>
        </p:nvSpPr>
        <p:spPr bwMode="auto">
          <a:xfrm>
            <a:off x="2514600" y="52578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5" name="Oval 83"/>
          <p:cNvSpPr>
            <a:spLocks noChangeArrowheads="1"/>
          </p:cNvSpPr>
          <p:nvPr/>
        </p:nvSpPr>
        <p:spPr bwMode="auto">
          <a:xfrm>
            <a:off x="16764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6" name="Line 84"/>
          <p:cNvSpPr>
            <a:spLocks noChangeShapeType="1"/>
          </p:cNvSpPr>
          <p:nvPr/>
        </p:nvSpPr>
        <p:spPr bwMode="auto">
          <a:xfrm>
            <a:off x="3276600" y="2549525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7" name="Line 85"/>
          <p:cNvSpPr>
            <a:spLocks noChangeShapeType="1"/>
          </p:cNvSpPr>
          <p:nvPr/>
        </p:nvSpPr>
        <p:spPr bwMode="auto">
          <a:xfrm flipH="1">
            <a:off x="3276600" y="256698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8" name="Line 86"/>
          <p:cNvSpPr>
            <a:spLocks noChangeShapeType="1"/>
          </p:cNvSpPr>
          <p:nvPr/>
        </p:nvSpPr>
        <p:spPr bwMode="auto">
          <a:xfrm>
            <a:off x="3276600" y="30305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9" name="Line 87"/>
          <p:cNvSpPr>
            <a:spLocks noChangeShapeType="1"/>
          </p:cNvSpPr>
          <p:nvPr/>
        </p:nvSpPr>
        <p:spPr bwMode="auto">
          <a:xfrm flipH="1">
            <a:off x="3276600" y="30480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0" name="Line 88"/>
          <p:cNvSpPr>
            <a:spLocks noChangeShapeType="1"/>
          </p:cNvSpPr>
          <p:nvPr/>
        </p:nvSpPr>
        <p:spPr bwMode="auto">
          <a:xfrm>
            <a:off x="838200" y="2819400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1" name="Line 89"/>
          <p:cNvSpPr>
            <a:spLocks noChangeShapeType="1"/>
          </p:cNvSpPr>
          <p:nvPr/>
        </p:nvSpPr>
        <p:spPr bwMode="auto">
          <a:xfrm>
            <a:off x="838200" y="32591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2" name="Oval 90"/>
          <p:cNvSpPr>
            <a:spLocks noChangeArrowheads="1"/>
          </p:cNvSpPr>
          <p:nvPr/>
        </p:nvSpPr>
        <p:spPr bwMode="auto">
          <a:xfrm>
            <a:off x="3200400" y="1600200"/>
            <a:ext cx="1752600" cy="9906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3" name="Line 91"/>
          <p:cNvSpPr>
            <a:spLocks noChangeShapeType="1"/>
          </p:cNvSpPr>
          <p:nvPr/>
        </p:nvSpPr>
        <p:spPr bwMode="auto">
          <a:xfrm>
            <a:off x="3276600" y="47831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4" name="Line 92"/>
          <p:cNvSpPr>
            <a:spLocks noChangeShapeType="1"/>
          </p:cNvSpPr>
          <p:nvPr/>
        </p:nvSpPr>
        <p:spPr bwMode="auto">
          <a:xfrm flipH="1">
            <a:off x="3276600" y="48006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5" name="Line 93"/>
          <p:cNvSpPr>
            <a:spLocks noChangeShapeType="1"/>
          </p:cNvSpPr>
          <p:nvPr/>
        </p:nvSpPr>
        <p:spPr bwMode="auto">
          <a:xfrm>
            <a:off x="838200" y="50117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6" name="Text Box 94"/>
          <p:cNvSpPr txBox="1">
            <a:spLocks noChangeArrowheads="1"/>
          </p:cNvSpPr>
          <p:nvPr/>
        </p:nvSpPr>
        <p:spPr bwMode="auto">
          <a:xfrm>
            <a:off x="5257800" y="1524000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Outputs with a value of “ONE” are kept</a:t>
            </a:r>
          </a:p>
        </p:txBody>
      </p:sp>
      <p:pic>
        <p:nvPicPr>
          <p:cNvPr id="9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500"/>
                                        <p:tgtEl>
                                          <p:spTgt spid="38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72" grpId="0" autoUpdateAnimBg="0"/>
      <p:bldP spid="38973" grpId="0" build="p" autoUpdateAnimBg="0" advAuto="0"/>
      <p:bldP spid="38975" grpId="0" animBg="1"/>
      <p:bldP spid="38976" grpId="0" animBg="1"/>
      <p:bldP spid="38977" grpId="0" animBg="1"/>
      <p:bldP spid="38978" grpId="0" animBg="1"/>
      <p:bldP spid="38979" grpId="0" animBg="1"/>
      <p:bldP spid="38980" grpId="0" animBg="1"/>
      <p:bldP spid="38981" grpId="0" animBg="1"/>
      <p:bldP spid="38982" grpId="0" animBg="1"/>
      <p:bldP spid="38983" grpId="0" animBg="1"/>
      <p:bldP spid="38984" grpId="0" animBg="1"/>
      <p:bldP spid="38985" grpId="0" animBg="1"/>
      <p:bldP spid="38986" grpId="0" autoUpdateAnimBg="0"/>
      <p:bldP spid="38987" grpId="0" autoUpdateAnimBg="0"/>
      <p:bldP spid="38988" grpId="0" autoUpdateAnimBg="0"/>
      <p:bldP spid="38989" grpId="0" autoUpdateAnimBg="0"/>
      <p:bldP spid="38990" grpId="0" animBg="1"/>
      <p:bldP spid="38991" grpId="0" animBg="1"/>
      <p:bldP spid="38992" grpId="0" animBg="1"/>
      <p:bldP spid="38993" grpId="0" animBg="1"/>
      <p:bldP spid="38994" grpId="0" animBg="1"/>
      <p:bldP spid="38995" grpId="0" animBg="1"/>
      <p:bldP spid="38996" grpId="0" animBg="1"/>
      <p:bldP spid="38997" grpId="0" animBg="1"/>
      <p:bldP spid="38998" grpId="0" animBg="1"/>
      <p:bldP spid="38999" grpId="0" animBg="1"/>
      <p:bldP spid="39000" grpId="0" animBg="1"/>
      <p:bldP spid="39001" grpId="0" animBg="1"/>
      <p:bldP spid="39002" grpId="0" animBg="1"/>
      <p:bldP spid="39003" grpId="0" animBg="1"/>
      <p:bldP spid="39004" grpId="0" animBg="1"/>
      <p:bldP spid="390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43200" y="3848100"/>
            <a:ext cx="5502275" cy="1714500"/>
            <a:chOff x="1728" y="2640"/>
            <a:chExt cx="3466" cy="1080"/>
          </a:xfrm>
        </p:grpSpPr>
        <p:sp>
          <p:nvSpPr>
            <p:cNvPr id="48131" name="Rectangle 3"/>
            <p:cNvSpPr>
              <a:spLocks noChangeArrowheads="1"/>
            </p:cNvSpPr>
            <p:nvPr/>
          </p:nvSpPr>
          <p:spPr bwMode="auto">
            <a:xfrm>
              <a:off x="1728" y="2640"/>
              <a:ext cx="3466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2" name="Rectangle 4"/>
            <p:cNvSpPr>
              <a:spLocks noChangeArrowheads="1"/>
            </p:cNvSpPr>
            <p:nvPr/>
          </p:nvSpPr>
          <p:spPr bwMode="auto">
            <a:xfrm>
              <a:off x="3470" y="2652"/>
              <a:ext cx="172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4340" y="2652"/>
              <a:ext cx="85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599" y="2652"/>
              <a:ext cx="867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1728" y="2640"/>
              <a:ext cx="3466" cy="5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7244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239000" cy="762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Karnaugh Maps (K-maps)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99463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2954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828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2514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4419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4114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57912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1143000" y="1219200"/>
            <a:ext cx="1143000" cy="762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2286000" y="1219200"/>
            <a:ext cx="12192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3657600" y="1219200"/>
            <a:ext cx="11430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51054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64770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28194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41910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69342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55626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3352800" y="3048000"/>
            <a:ext cx="838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61722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74676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20574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2057400" y="47545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2227263" y="39624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44958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5867400" y="3900488"/>
            <a:ext cx="685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58674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72390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44958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5" name="Oval 37"/>
          <p:cNvSpPr>
            <a:spLocks noChangeArrowheads="1"/>
          </p:cNvSpPr>
          <p:nvPr/>
        </p:nvSpPr>
        <p:spPr bwMode="auto">
          <a:xfrm>
            <a:off x="4191000" y="3886200"/>
            <a:ext cx="2590800" cy="16764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48166" name="Oval 38"/>
          <p:cNvSpPr>
            <a:spLocks noChangeArrowheads="1"/>
          </p:cNvSpPr>
          <p:nvPr/>
        </p:nvSpPr>
        <p:spPr bwMode="auto">
          <a:xfrm>
            <a:off x="5638800" y="3962400"/>
            <a:ext cx="2590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1008063" y="52578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                                                   _</a:t>
            </a:r>
          </a:p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Why can’t you switch PW and PW?</a:t>
            </a:r>
          </a:p>
        </p:txBody>
      </p:sp>
      <p:sp>
        <p:nvSpPr>
          <p:cNvPr id="48168" name="Oval 40"/>
          <p:cNvSpPr>
            <a:spLocks noChangeArrowheads="1"/>
          </p:cNvSpPr>
          <p:nvPr/>
        </p:nvSpPr>
        <p:spPr bwMode="auto">
          <a:xfrm>
            <a:off x="4173538" y="3962400"/>
            <a:ext cx="3962400" cy="685800"/>
          </a:xfrm>
          <a:prstGeom prst="ellipse">
            <a:avLst/>
          </a:prstGeom>
          <a:noFill/>
          <a:ln w="76200">
            <a:solidFill>
              <a:srgbClr val="00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4114800" y="3868738"/>
            <a:ext cx="4114800" cy="8556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 flipH="1">
            <a:off x="4114800" y="3886200"/>
            <a:ext cx="4114800" cy="838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15240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1524000" y="4724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73" name="Rectangle 45"/>
          <p:cNvSpPr>
            <a:spLocks noChangeArrowheads="1"/>
          </p:cNvSpPr>
          <p:nvPr/>
        </p:nvSpPr>
        <p:spPr bwMode="auto">
          <a:xfrm>
            <a:off x="1295400" y="5638800"/>
            <a:ext cx="7772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1333500" y="56388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 dirty="0">
                <a:solidFill>
                  <a:srgbClr val="006699"/>
                </a:solidFill>
                <a:latin typeface="Tahoma" pitchFamily="34" charset="0"/>
              </a:rPr>
              <a:t>Why can’t you loop the three </a:t>
            </a:r>
          </a:p>
          <a:p>
            <a:pPr marL="342900" indent="-342900" algn="ctr"/>
            <a:r>
              <a:rPr lang="en-US" sz="2800" b="1" dirty="0">
                <a:solidFill>
                  <a:srgbClr val="006699"/>
                </a:solidFill>
                <a:latin typeface="Tahoma" pitchFamily="34" charset="0"/>
              </a:rPr>
              <a:t>adjacent 1s in the top row together?</a:t>
            </a: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3581400" y="24384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6" name="Rectangle 48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1" name="Line 53"/>
          <p:cNvSpPr>
            <a:spLocks noChangeShapeType="1"/>
          </p:cNvSpPr>
          <p:nvPr/>
        </p:nvSpPr>
        <p:spPr bwMode="auto">
          <a:xfrm>
            <a:off x="2989263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2" name="Line 54"/>
          <p:cNvSpPr>
            <a:spLocks noChangeShapeType="1"/>
          </p:cNvSpPr>
          <p:nvPr/>
        </p:nvSpPr>
        <p:spPr bwMode="auto">
          <a:xfrm>
            <a:off x="35814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4378325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>
            <a:off x="76962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>
            <a:off x="35814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2819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7" name="Rectangle 59"/>
          <p:cNvSpPr>
            <a:spLocks noChangeArrowheads="1"/>
          </p:cNvSpPr>
          <p:nvPr/>
        </p:nvSpPr>
        <p:spPr bwMode="auto">
          <a:xfrm>
            <a:off x="4191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8" name="Rectangle 60"/>
          <p:cNvSpPr>
            <a:spLocks noChangeArrowheads="1"/>
          </p:cNvSpPr>
          <p:nvPr/>
        </p:nvSpPr>
        <p:spPr bwMode="auto">
          <a:xfrm>
            <a:off x="4724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89" name="Rectangle 61"/>
          <p:cNvSpPr>
            <a:spLocks noChangeArrowheads="1"/>
          </p:cNvSpPr>
          <p:nvPr/>
        </p:nvSpPr>
        <p:spPr bwMode="auto">
          <a:xfrm>
            <a:off x="5562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0" name="Rectangle 62"/>
          <p:cNvSpPr>
            <a:spLocks noChangeArrowheads="1"/>
          </p:cNvSpPr>
          <p:nvPr/>
        </p:nvSpPr>
        <p:spPr bwMode="auto">
          <a:xfrm>
            <a:off x="61722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1" name="Rectangle 63"/>
          <p:cNvSpPr>
            <a:spLocks noChangeArrowheads="1"/>
          </p:cNvSpPr>
          <p:nvPr/>
        </p:nvSpPr>
        <p:spPr bwMode="auto">
          <a:xfrm>
            <a:off x="6858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2" name="Rectangle 64"/>
          <p:cNvSpPr>
            <a:spLocks noChangeArrowheads="1"/>
          </p:cNvSpPr>
          <p:nvPr/>
        </p:nvSpPr>
        <p:spPr bwMode="auto">
          <a:xfrm>
            <a:off x="7467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3" name="Rectangle 65"/>
          <p:cNvSpPr>
            <a:spLocks noChangeArrowheads="1"/>
          </p:cNvSpPr>
          <p:nvPr/>
        </p:nvSpPr>
        <p:spPr bwMode="auto">
          <a:xfrm>
            <a:off x="33528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3048000" y="3962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5" name="Rectangle 67"/>
          <p:cNvSpPr>
            <a:spLocks noChangeArrowheads="1"/>
          </p:cNvSpPr>
          <p:nvPr/>
        </p:nvSpPr>
        <p:spPr bwMode="auto">
          <a:xfrm>
            <a:off x="3048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6" name="Rectangle 68"/>
          <p:cNvSpPr>
            <a:spLocks noChangeArrowheads="1"/>
          </p:cNvSpPr>
          <p:nvPr/>
        </p:nvSpPr>
        <p:spPr bwMode="auto">
          <a:xfrm>
            <a:off x="7239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6119019"/>
            <a:ext cx="161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500"/>
                            </p:stCondLst>
                            <p:childTnLst>
                              <p:par>
                                <p:cTn id="19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8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6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00"/>
                            </p:stCondLst>
                            <p:childTnLst>
                              <p:par>
                                <p:cTn id="2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5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0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0"/>
                            </p:stCondLst>
                            <p:childTnLst>
                              <p:par>
                                <p:cTn id="2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3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1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utoUpdateAnimBg="0"/>
      <p:bldP spid="48145" grpId="0" animBg="1"/>
      <p:bldP spid="48146" grpId="0" animBg="1"/>
      <p:bldP spid="48147" grpId="0" animBg="1"/>
      <p:bldP spid="48148" grpId="0" animBg="1"/>
      <p:bldP spid="48149" grpId="0" animBg="1"/>
      <p:bldP spid="48150" grpId="0" autoUpdateAnimBg="0"/>
      <p:bldP spid="48151" grpId="0" autoUpdateAnimBg="0"/>
      <p:bldP spid="48152" grpId="0" autoUpdateAnimBg="0"/>
      <p:bldP spid="48153" grpId="0" autoUpdateAnimBg="0"/>
      <p:bldP spid="48154" grpId="0" autoUpdateAnimBg="0"/>
      <p:bldP spid="48155" grpId="0" autoUpdateAnimBg="0"/>
      <p:bldP spid="48156" grpId="0" autoUpdateAnimBg="0"/>
      <p:bldP spid="48157" grpId="0" autoUpdateAnimBg="0"/>
      <p:bldP spid="48158" grpId="0" autoUpdateAnimBg="0"/>
      <p:bldP spid="48159" grpId="0" animBg="1"/>
      <p:bldP spid="48160" grpId="0" autoUpdateAnimBg="0"/>
      <p:bldP spid="48161" grpId="0" autoUpdateAnimBg="0"/>
      <p:bldP spid="48162" grpId="0" autoUpdateAnimBg="0"/>
      <p:bldP spid="48163" grpId="0" autoUpdateAnimBg="0"/>
      <p:bldP spid="48164" grpId="0" autoUpdateAnimBg="0"/>
      <p:bldP spid="48165" grpId="0" animBg="1"/>
      <p:bldP spid="48166" grpId="0" animBg="1"/>
      <p:bldP spid="48167" grpId="0" autoUpdateAnimBg="0"/>
      <p:bldP spid="48168" grpId="0" animBg="1"/>
      <p:bldP spid="48169" grpId="0" animBg="1"/>
      <p:bldP spid="48170" grpId="0" animBg="1"/>
      <p:bldP spid="48171" grpId="0" autoUpdateAnimBg="0"/>
      <p:bldP spid="48172" grpId="0" autoUpdateAnimBg="0"/>
      <p:bldP spid="48173" grpId="0" animBg="1"/>
      <p:bldP spid="48174" grpId="0" autoUpdateAnimBg="0"/>
      <p:bldP spid="48175" grpId="0" animBg="1"/>
      <p:bldP spid="48176" grpId="0" animBg="1"/>
      <p:bldP spid="48177" grpId="0" animBg="1"/>
      <p:bldP spid="48178" grpId="0" autoUpdateAnimBg="0"/>
      <p:bldP spid="48179" grpId="0" autoUpdateAnimBg="0"/>
      <p:bldP spid="48180" grpId="0" autoUpdateAnimBg="0"/>
      <p:bldP spid="48181" grpId="0" animBg="1"/>
      <p:bldP spid="48182" grpId="0" animBg="1"/>
      <p:bldP spid="48183" grpId="0" animBg="1"/>
      <p:bldP spid="48184" grpId="0" animBg="1"/>
      <p:bldP spid="48185" grpId="0" animBg="1"/>
      <p:bldP spid="48186" grpId="0" autoUpdateAnimBg="0"/>
      <p:bldP spid="48187" grpId="0" autoUpdateAnimBg="0"/>
      <p:bldP spid="48188" grpId="0" autoUpdateAnimBg="0"/>
      <p:bldP spid="48189" grpId="0" autoUpdateAnimBg="0"/>
      <p:bldP spid="48190" grpId="0" autoUpdateAnimBg="0"/>
      <p:bldP spid="48191" grpId="0" autoUpdateAnimBg="0"/>
      <p:bldP spid="48192" grpId="0" autoUpdateAnimBg="0"/>
      <p:bldP spid="48193" grpId="0" autoUpdateAnimBg="0"/>
      <p:bldP spid="48194" grpId="0" autoUpdateAnimBg="0"/>
      <p:bldP spid="48195" grpId="0" autoUpdateAnimBg="0"/>
      <p:bldP spid="48196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1187</Words>
  <Application>Microsoft Office PowerPoint</Application>
  <PresentationFormat>On-screen Show (4:3)</PresentationFormat>
  <Paragraphs>525</Paragraphs>
  <Slides>28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Default Design</vt:lpstr>
      <vt:lpstr>1_Default Design</vt:lpstr>
      <vt:lpstr>Bitmap Image</vt:lpstr>
      <vt:lpstr>Digital Logic Circuits</vt:lpstr>
      <vt:lpstr>Overview</vt:lpstr>
      <vt:lpstr>Objectives</vt:lpstr>
      <vt:lpstr>Logic Functions</vt:lpstr>
      <vt:lpstr>Logic Functions</vt:lpstr>
      <vt:lpstr>Sample Problem</vt:lpstr>
      <vt:lpstr>Truth Table</vt:lpstr>
      <vt:lpstr>Boolean Equation</vt:lpstr>
      <vt:lpstr>Karnaugh Maps (K-maps)</vt:lpstr>
      <vt:lpstr>Karnaugh Maps (K-maps)</vt:lpstr>
      <vt:lpstr>Simplified Boolean Equation</vt:lpstr>
      <vt:lpstr>Simplified Boolean Equation</vt:lpstr>
      <vt:lpstr>Combinational Logic Circuit</vt:lpstr>
      <vt:lpstr>Integrated Circuits (ICs)</vt:lpstr>
      <vt:lpstr>IC Identification </vt:lpstr>
      <vt:lpstr>Materials for Lab</vt:lpstr>
      <vt:lpstr>Problem Statement</vt:lpstr>
      <vt:lpstr>Problem Statement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</cp:lastModifiedBy>
  <cp:revision>101</cp:revision>
  <dcterms:created xsi:type="dcterms:W3CDTF">2002-02-21T04:34:32Z</dcterms:created>
  <dcterms:modified xsi:type="dcterms:W3CDTF">2014-01-23T20:59:29Z</dcterms:modified>
</cp:coreProperties>
</file>