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4" r:id="rId2"/>
  </p:sldMasterIdLst>
  <p:notesMasterIdLst>
    <p:notesMasterId r:id="rId31"/>
  </p:notesMasterIdLst>
  <p:sldIdLst>
    <p:sldId id="301" r:id="rId3"/>
    <p:sldId id="331" r:id="rId4"/>
    <p:sldId id="302" r:id="rId5"/>
    <p:sldId id="303" r:id="rId6"/>
    <p:sldId id="330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32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11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8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FF4D-1AE5-47CE-9F2B-D1B2610E84ED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3453-595D-46AE-AE47-29D9B170890C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E25D-0EAC-4A52-9BA7-E1A528E9B7CD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E168-3DB4-4960-AD50-41823E307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A267-3C66-44D3-85E6-7F1397963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870A-3053-4E5E-BC92-7065CBB34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0080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5615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62D5-C30D-4CDA-8130-23803B215A5B}" type="datetime1">
              <a:rPr lang="en-US" altLang="en-US"/>
              <a:pPr>
                <a:defRPr/>
              </a:pPr>
              <a:t>3/7/2014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1876-E6D5-4FB8-B704-B3D09C47C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08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068B4-02DF-4030-9CA6-B8146F55CD77}" type="datetime1">
              <a:rPr lang="en-US" altLang="en-US"/>
              <a:pPr>
                <a:defRPr/>
              </a:pPr>
              <a:t>3/7/2014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7AB3-3D6B-467C-9898-CB6F6C7F85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662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6AA9-B84A-4AB2-A096-330696B9E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F148B-B0BC-4865-88AA-772316A3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A9C99-FE45-4A10-9154-2DB85835A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5C88C-3B14-4EA4-BA81-7C6CD9EC3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EAC6-AD9C-4491-9728-49BF2FBE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EB57-8E18-425B-8A9B-C159D6599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3507D-C76F-4F37-8B91-7EEAECBA7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E02C47D-3453-405D-89AD-BCA7EA3F1CE5}" type="datetime1">
              <a:rPr lang="en-US" altLang="en-US"/>
              <a:pPr>
                <a:defRPr/>
              </a:pPr>
              <a:t>3/7/2014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97EA76C-F387-4B2B-8FE5-B56889268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40" r:id="rId5"/>
    <p:sldLayoutId id="2147483741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manual.eg.poly.edu/index.php/File:Lab_logic_1.jpg" TargetMode="External"/><Relationship Id="rId7" Type="http://schemas.openxmlformats.org/officeDocument/2006/relationships/hyperlink" Target="https://manual.eg.poly.edu/index.php/File:Lab_logic_7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jpeg"/><Relationship Id="rId5" Type="http://schemas.openxmlformats.org/officeDocument/2006/relationships/hyperlink" Target="https://manual.eg.poly.edu/index.php/File:Lab_logic_4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Relationship Id="rId9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0" y="381000"/>
            <a:ext cx="7772400" cy="685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1524000"/>
            <a:ext cx="7772400" cy="12192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074" name="Picture 2" descr="Image:lab_logic_1.jpg">
            <a:hlinkClick r:id="rId3" tooltip="Image:lab_logic_1.jpg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" y="3810000"/>
            <a:ext cx="11334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:lab_logic_4.jpg">
            <a:hlinkClick r:id="rId5" tooltip="Image:lab_logic_4.jpg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52862"/>
            <a:ext cx="11144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:lab_logic_7.jpg">
            <a:hlinkClick r:id="rId7" tooltip="Image:lab_logic_7.jpg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95725"/>
            <a:ext cx="11144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7821" y="76200"/>
            <a:ext cx="8229600" cy="11430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Karnaugh</a:t>
            </a:r>
            <a:r>
              <a:rPr lang="en-US" dirty="0">
                <a:solidFill>
                  <a:schemeClr val="bg1"/>
                </a:solidFill>
              </a:rPr>
              <a:t> Maps (K-maps)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44538" y="1295400"/>
            <a:ext cx="8399462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7663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098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343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724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960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676400"/>
            <a:ext cx="6721475" cy="3276600"/>
            <a:chOff x="960" y="1680"/>
            <a:chExt cx="4234" cy="206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</p:grp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381000" y="490855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Circle neighboring ONES in powers of 2.  Try to find the greatest amount of “neighbors.” 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overlap circles as a last resort! 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2286000" y="33528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2286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477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pic>
        <p:nvPicPr>
          <p:cNvPr id="5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20850" y="685800"/>
            <a:ext cx="5822950" cy="5715000"/>
            <a:chOff x="-4388" y="-96"/>
            <a:chExt cx="3668" cy="360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0" y="227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6" y="306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4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54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G0" fmla="+- 3864 0 0"/>
                <a:gd name="G1" fmla="+- 21600 0 3864"/>
                <a:gd name="G2" fmla="*/ 3864 1 2"/>
                <a:gd name="G3" fmla="+- 21600 0 G2"/>
                <a:gd name="G4" fmla="+/ 3864 21600 2"/>
                <a:gd name="G5" fmla="+/ G1 0 2"/>
                <a:gd name="G6" fmla="*/ 21600 21600 3864"/>
                <a:gd name="G7" fmla="*/ G6 1 2"/>
                <a:gd name="G8" fmla="+- 21600 0 G7"/>
                <a:gd name="G9" fmla="*/ 21600 1 2"/>
                <a:gd name="G10" fmla="+- 3864 0 G9"/>
                <a:gd name="G11" fmla="?: G10 G8 0"/>
                <a:gd name="G12" fmla="?: G10 G7 21600"/>
                <a:gd name="T0" fmla="*/ 19668 w 21600"/>
                <a:gd name="T1" fmla="*/ 10800 h 21600"/>
                <a:gd name="T2" fmla="*/ 10800 w 21600"/>
                <a:gd name="T3" fmla="*/ 21600 h 21600"/>
                <a:gd name="T4" fmla="*/ 1932 w 21600"/>
                <a:gd name="T5" fmla="*/ 10800 h 21600"/>
                <a:gd name="T6" fmla="*/ 10800 w 21600"/>
                <a:gd name="T7" fmla="*/ 0 h 21600"/>
                <a:gd name="T8" fmla="*/ 3732 w 21600"/>
                <a:gd name="T9" fmla="*/ 3732 h 21600"/>
                <a:gd name="T10" fmla="*/ 17868 w 21600"/>
                <a:gd name="T11" fmla="*/ 17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4" y="251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0" y="330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0678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7821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4965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>
          <a:xfrm>
            <a:off x="1330325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Simplified Boolean Equation</a:t>
            </a:r>
          </a:p>
        </p:txBody>
      </p:sp>
      <p:sp>
        <p:nvSpPr>
          <p:cNvPr id="50270" name="Rectangle 94"/>
          <p:cNvSpPr>
            <a:spLocks noGrp="1" noChangeArrowheads="1"/>
          </p:cNvSpPr>
          <p:nvPr>
            <p:ph idx="1"/>
          </p:nvPr>
        </p:nvSpPr>
        <p:spPr>
          <a:xfrm>
            <a:off x="7162800" y="3505200"/>
            <a:ext cx="1981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solidFill>
                  <a:srgbClr val="000066"/>
                </a:solidFill>
              </a:rPr>
              <a:t>C =	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11779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696200" y="2895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en-US" sz="38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429000" y="14478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505200" y="53340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486400" y="1447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495800" y="14478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629400" y="15240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495800" y="53340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7315200" y="14478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95400" y="1371600"/>
            <a:ext cx="5943600" cy="4876800"/>
            <a:chOff x="1296" y="1248"/>
            <a:chExt cx="3744" cy="3072"/>
          </a:xfrm>
        </p:grpSpPr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278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886075"/>
            <a:ext cx="5257800" cy="3133725"/>
            <a:chOff x="1344" y="2202"/>
            <a:chExt cx="3312" cy="1974"/>
          </a:xfrm>
        </p:grpSpPr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5022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218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294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05"/>
                  <a:chOff x="3504" y="1290"/>
                  <a:chExt cx="1268" cy="1905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  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_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50229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G0" fmla="+- 3864 0 0"/>
                    <a:gd name="G1" fmla="+- 21600 0 3864"/>
                    <a:gd name="G2" fmla="*/ 3864 1 2"/>
                    <a:gd name="G3" fmla="+- 21600 0 G2"/>
                    <a:gd name="G4" fmla="+/ 3864 21600 2"/>
                    <a:gd name="G5" fmla="+/ G1 0 2"/>
                    <a:gd name="G6" fmla="*/ 21600 21600 3864"/>
                    <a:gd name="G7" fmla="*/ G6 1 2"/>
                    <a:gd name="G8" fmla="+- 21600 0 G7"/>
                    <a:gd name="G9" fmla="*/ 21600 1 2"/>
                    <a:gd name="G10" fmla="+- 3864 0 G9"/>
                    <a:gd name="G11" fmla="?: G10 G8 0"/>
                    <a:gd name="G12" fmla="?: G10 G7 21600"/>
                    <a:gd name="T0" fmla="*/ 19668 w 21600"/>
                    <a:gd name="T1" fmla="*/ 10800 h 21600"/>
                    <a:gd name="T2" fmla="*/ 10800 w 21600"/>
                    <a:gd name="T3" fmla="*/ 21600 h 21600"/>
                    <a:gd name="T4" fmla="*/ 1932 w 21600"/>
                    <a:gd name="T5" fmla="*/ 10800 h 21600"/>
                    <a:gd name="T6" fmla="*/ 10800 w 21600"/>
                    <a:gd name="T7" fmla="*/ 0 h 21600"/>
                    <a:gd name="T8" fmla="*/ 3732 w 21600"/>
                    <a:gd name="T9" fmla="*/ 3732 h 21600"/>
                    <a:gd name="T10" fmla="*/ 17868 w 21600"/>
                    <a:gd name="T11" fmla="*/ 1786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57200" y="1371600"/>
            <a:ext cx="2590800" cy="4114800"/>
            <a:chOff x="768" y="1248"/>
            <a:chExt cx="1632" cy="2592"/>
          </a:xfrm>
        </p:grpSpPr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024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676400" y="2057400"/>
            <a:ext cx="1457325" cy="3495675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690688" y="2819400"/>
            <a:ext cx="1509712" cy="2638425"/>
            <a:chOff x="1545" y="2352"/>
            <a:chExt cx="951" cy="1662"/>
          </a:xfrm>
        </p:grpSpPr>
        <p:sp>
          <p:nvSpPr>
            <p:cNvPr id="5026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73152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486400" y="36576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486400" y="4876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1676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438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4384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pic>
        <p:nvPicPr>
          <p:cNvPr id="10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0" grpId="0" build="p" autoUpdateAnimBg="0" advAuto="0"/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1" grpId="0" build="p" autoUpdateAnimBg="0" advAuto="0"/>
      <p:bldP spid="50272" grpId="0" animBg="1"/>
      <p:bldP spid="50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8392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5535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2679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057400"/>
            <a:ext cx="1457325" cy="3495675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62088" y="2819400"/>
            <a:ext cx="1509712" cy="2638425"/>
            <a:chOff x="1545" y="2352"/>
            <a:chExt cx="951" cy="1662"/>
          </a:xfrm>
        </p:grpSpPr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Simplified Boolean Equation</a:t>
            </a:r>
          </a:p>
        </p:txBody>
      </p:sp>
      <p:sp>
        <p:nvSpPr>
          <p:cNvPr id="51231" name="Rectangle 31"/>
          <p:cNvSpPr>
            <a:spLocks noGrp="1" noChangeArrowheads="1"/>
          </p:cNvSpPr>
          <p:nvPr>
            <p:ph idx="1"/>
          </p:nvPr>
        </p:nvSpPr>
        <p:spPr>
          <a:xfrm>
            <a:off x="4419600" y="5562600"/>
            <a:ext cx="51054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>
                <a:solidFill>
                  <a:srgbClr val="FF3300"/>
                </a:solidFill>
              </a:rPr>
              <a:t>C = W + PD	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9493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1371600"/>
            <a:ext cx="2590800" cy="4114800"/>
            <a:chOff x="768" y="1248"/>
            <a:chExt cx="1632" cy="2592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1243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Opposite values in circles cancel out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505200" y="1690688"/>
            <a:ext cx="5181600" cy="2043112"/>
            <a:chOff x="2496" y="1248"/>
            <a:chExt cx="3264" cy="1287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6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7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708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= W</a:t>
              </a:r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51268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51272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51276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9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3</a:t>
              </a:r>
            </a:p>
          </p:txBody>
        </p:sp>
        <p:sp>
          <p:nvSpPr>
            <p:cNvPr id="51280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81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2</a:t>
              </a:r>
            </a:p>
          </p:txBody>
        </p:sp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4</a:t>
              </a:r>
            </a:p>
          </p:txBody>
        </p:sp>
      </p:grpSp>
      <p:sp>
        <p:nvSpPr>
          <p:cNvPr id="51283" name="Line 83"/>
          <p:cNvSpPr>
            <a:spLocks noChangeShapeType="1"/>
          </p:cNvSpPr>
          <p:nvPr/>
        </p:nvSpPr>
        <p:spPr bwMode="auto">
          <a:xfrm flipV="1">
            <a:off x="2971800" y="3124200"/>
            <a:ext cx="1219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flipV="1">
            <a:off x="2133600" y="4572000"/>
            <a:ext cx="2819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010400" y="5638800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267200" y="3657600"/>
            <a:ext cx="4419600" cy="18288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_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    </a:t>
              </a:r>
              <a:r>
                <a:rPr lang="en-US" b="1">
                  <a:solidFill>
                    <a:srgbClr val="FF3300"/>
                  </a:solidFill>
                  <a:latin typeface="Tahoma" pitchFamily="34" charset="0"/>
                </a:rPr>
                <a:t>  </a:t>
              </a:r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_</a:t>
              </a:r>
            </a:p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= PD</a:t>
              </a:r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209800" y="46482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15240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2098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6038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Combinational Logic Circuit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687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913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9913" y="4267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79513" y="23622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179513" y="3962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1775" y="4343400"/>
            <a:ext cx="727075" cy="609600"/>
            <a:chOff x="1355" y="2784"/>
            <a:chExt cx="458" cy="38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9513" y="4648200"/>
            <a:ext cx="1371600" cy="0"/>
            <a:chOff x="1152" y="2976"/>
            <a:chExt cx="864" cy="0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51113" y="3962400"/>
            <a:ext cx="0" cy="685800"/>
            <a:chOff x="2016" y="2544"/>
            <a:chExt cx="0" cy="432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779713" y="3962400"/>
            <a:ext cx="609600" cy="68580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51113" y="4191000"/>
            <a:ext cx="1219200" cy="228600"/>
            <a:chOff x="2016" y="2688"/>
            <a:chExt cx="768" cy="14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70313" y="2362200"/>
            <a:ext cx="0" cy="1981200"/>
            <a:chOff x="2784" y="1536"/>
            <a:chExt cx="0" cy="1248"/>
          </a:xfrm>
        </p:grpSpPr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770313" y="3352800"/>
            <a:ext cx="1295400" cy="304800"/>
            <a:chOff x="2784" y="2160"/>
            <a:chExt cx="816" cy="19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3998913" y="3200400"/>
            <a:ext cx="685800" cy="6096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170113" y="4191000"/>
            <a:ext cx="60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541713" y="3657600"/>
            <a:ext cx="9255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0838" y="2847975"/>
            <a:ext cx="2378075" cy="1874838"/>
            <a:chOff x="3840" y="1296"/>
            <a:chExt cx="1498" cy="1181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50000"/>
                </a:lnSpc>
              </a:pPr>
              <a:endParaRPr lang="en-US" sz="3800" b="1">
                <a:solidFill>
                  <a:srgbClr val="006699"/>
                </a:solidFill>
                <a:latin typeface="Tahoma" pitchFamily="34" charset="0"/>
              </a:endParaRPr>
            </a:p>
            <a:p>
              <a:pPr marL="342900" indent="-342900"/>
              <a:r>
                <a:rPr lang="en-US" sz="3800" b="1">
                  <a:solidFill>
                    <a:srgbClr val="000066"/>
                  </a:solidFill>
                  <a:latin typeface="Tahoma" pitchFamily="34" charset="0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284913" y="3152775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42113" y="394652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3300"/>
                </a:solidFill>
                <a:latin typeface="Tahoma" pitchFamily="34" charset="0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23113" y="3959225"/>
            <a:ext cx="685800" cy="7620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284913" y="3962400"/>
            <a:ext cx="1524000" cy="762000"/>
            <a:chOff x="4800" y="3504"/>
            <a:chExt cx="960" cy="480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/>
                <a:r>
                  <a:rPr lang="en-US" sz="3800" b="1">
                    <a:solidFill>
                      <a:srgbClr val="FF3300"/>
                    </a:solidFill>
                    <a:latin typeface="Tahoma" pitchFamily="34" charset="0"/>
                  </a:rPr>
                  <a:t>P</a:t>
                </a: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/>
                  <a:r>
                    <a:rPr lang="en-US" sz="3800" b="1">
                      <a:solidFill>
                        <a:srgbClr val="FF3300"/>
                      </a:solidFill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376" y="2448"/>
            <a:chExt cx="960" cy="989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904" y="835"/>
            <a:chExt cx="960" cy="989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pic>
        <p:nvPicPr>
          <p:cNvPr id="6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Integrated Circuits (ICs)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Used for implementation of combinational logic circuits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Use TTL family (transistor </a:t>
            </a:r>
            <a:r>
              <a:rPr lang="en-US" sz="2800" dirty="0" err="1">
                <a:solidFill>
                  <a:srgbClr val="000066"/>
                </a:solidFill>
              </a:rPr>
              <a:t>transistor</a:t>
            </a:r>
            <a:r>
              <a:rPr lang="en-US" sz="2800" dirty="0">
                <a:solidFill>
                  <a:srgbClr val="000066"/>
                </a:solidFill>
              </a:rPr>
              <a:t> logic)</a:t>
            </a:r>
          </a:p>
        </p:txBody>
      </p:sp>
      <p:pic>
        <p:nvPicPr>
          <p:cNvPr id="16388" name="Picture 4" descr="10-7"/>
          <p:cNvPicPr>
            <a:picLocks noChangeAspect="1" noChangeArrowheads="1"/>
          </p:cNvPicPr>
          <p:nvPr/>
        </p:nvPicPr>
        <p:blipFill>
          <a:blip r:embed="rId2" cstate="print"/>
          <a:srcRect t="8620"/>
          <a:stretch>
            <a:fillRect/>
          </a:stretch>
        </p:blipFill>
        <p:spPr bwMode="auto">
          <a:xfrm>
            <a:off x="2667000" y="3886200"/>
            <a:ext cx="40782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IC Identification </a:t>
            </a:r>
          </a:p>
        </p:txBody>
      </p:sp>
      <p:pic>
        <p:nvPicPr>
          <p:cNvPr id="17667" name="Picture 2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67000"/>
            <a:ext cx="9144000" cy="2335213"/>
          </a:xfrm>
          <a:noFill/>
          <a:ln/>
        </p:spPr>
      </p:pic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Materials for Lab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Computer equipped with </a:t>
            </a:r>
            <a:r>
              <a:rPr lang="en-US" sz="2800" dirty="0" err="1">
                <a:solidFill>
                  <a:srgbClr val="000066"/>
                </a:solidFill>
              </a:rPr>
              <a:t>LabVIEW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NI-ELVIS II+ Prototyping Board</a:t>
            </a:r>
            <a:endParaRPr lang="en-US" sz="2800" dirty="0">
              <a:solidFill>
                <a:srgbClr val="000066"/>
              </a:solidFill>
            </a:endParaRPr>
          </a:p>
          <a:p>
            <a:pPr marL="0" indent="0"/>
            <a:endParaRPr lang="en-US" sz="2800" dirty="0" smtClean="0">
              <a:solidFill>
                <a:srgbClr val="000066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DIP Switch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rgbClr val="000066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Hook-up </a:t>
            </a:r>
            <a:r>
              <a:rPr lang="en-US" sz="2800" dirty="0">
                <a:solidFill>
                  <a:srgbClr val="000066"/>
                </a:solidFill>
              </a:rPr>
              <a:t>Wire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A farmer has 2 barns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3 items: fox, hen, corn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Items can be in any barn, in any combination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Concerns: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Protect hen from fox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Protect corn from hen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Design alarm system using digital electronics.  Alarm sounds when: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Fox and hen are in same barn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Hen and corn are in same barn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20718"/>
            <a:ext cx="2841030" cy="3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Design combination logic circuit for alarm system: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Use least amount of gates and input variables (cost effectiveness)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Logical circuit output connected to 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LED “on” indicates alarm activation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LED “off” indicates no problem (alarm off)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Fox, hen and corn must be in barn 1 or barn 2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Presence in barn 1 = 1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Presence in barn 2 = 0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31030"/>
            <a:ext cx="2764830" cy="37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457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Truth 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Determine input and output variable (s)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How many combinations are there?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Complete truth table on a sheet of paper</a:t>
            </a:r>
          </a:p>
          <a:p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47800" y="1600200"/>
            <a:ext cx="66500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98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5457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52800" y="1828800"/>
            <a:ext cx="5334000" cy="42973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286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085850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1145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00066"/>
                </a:solidFill>
              </a:rPr>
              <a:t>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solidFill>
                  <a:srgbClr val="000066"/>
                </a:solidFill>
              </a:rPr>
              <a:t>Gather all combinations that produce a 1 for output</a:t>
            </a:r>
          </a:p>
          <a:p>
            <a:pPr lvl="1">
              <a:buFont typeface="Wingdings" pitchFamily="2" charset="2"/>
              <a:buChar char="Ø"/>
            </a:pPr>
            <a:endParaRPr lang="en-US" sz="2400" smtClean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smtClean="0">
                <a:solidFill>
                  <a:srgbClr val="000066"/>
                </a:solidFill>
              </a:rPr>
              <a:t>Create a Boolean expression from these smaller expressions (independent conditions)</a:t>
            </a:r>
          </a:p>
          <a:p>
            <a:pPr>
              <a:buFont typeface="Wingdings" pitchFamily="2" charset="2"/>
              <a:buChar char="Ø"/>
            </a:pPr>
            <a:endParaRPr lang="en-US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12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K-Map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Create a K-Map 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000066"/>
                </a:solidFill>
              </a:rPr>
              <a:t>Only have one variable change state at a time</a:t>
            </a:r>
            <a:r>
              <a:rPr lang="en-US" sz="2400" dirty="0">
                <a:solidFill>
                  <a:srgbClr val="000066"/>
                </a:solidFill>
              </a:rPr>
              <a:t> between adjacent boxes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Use the Boolean expression to fill in the 1’s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9812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Simplified 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Use K-Map to circle groups of 1’s</a:t>
            </a:r>
          </a:p>
          <a:p>
            <a:pPr lvl="1"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1’s may only be circled in powers of 2, starting from largest possible combination and working downward</a:t>
            </a:r>
          </a:p>
          <a:p>
            <a:pPr lvl="1">
              <a:buFont typeface="Wingdings" pitchFamily="2" charset="2"/>
              <a:buChar char="Ø"/>
            </a:pPr>
            <a:endParaRPr lang="en-US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000066"/>
                </a:solidFill>
              </a:rPr>
              <a:t>Write new simplified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Logic Circuit Diagram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new simplified Boolean expression to design a logic circuit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Have TA check/initial work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00094"/>
            <a:ext cx="2993430" cy="4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LabVIEW Simulation</a:t>
            </a:r>
            <a:endParaRPr 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Create logic circuit in LabVIEW based on theoretical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Front panel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3 control switches represent input variables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1 Boolean indicator shows output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200" b="1" i="1" u="sng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>
                <a:solidFill>
                  <a:srgbClr val="000066"/>
                </a:solidFill>
              </a:rPr>
              <a:t>	</a:t>
            </a:r>
            <a:r>
              <a:rPr lang="en-US" sz="2200" b="1" i="1" u="sng">
                <a:solidFill>
                  <a:srgbClr val="000066"/>
                </a:solidFill>
              </a:rPr>
              <a:t>HINT:</a:t>
            </a:r>
            <a:r>
              <a:rPr lang="en-US" sz="2200">
                <a:solidFill>
                  <a:srgbClr val="000066"/>
                </a:solidFill>
              </a:rPr>
              <a:t>  some LabVIEW comparison functions are: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0" y="5334000"/>
            <a:ext cx="4876800" cy="1219200"/>
            <a:chOff x="2208" y="3552"/>
            <a:chExt cx="3072" cy="768"/>
          </a:xfrm>
        </p:grpSpPr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Bitmap Image" r:id="rId3" imgW="1371429" imgH="1286055" progId="PBrush">
                    <p:embed/>
                  </p:oleObj>
                </mc:Choice>
                <mc:Fallback>
                  <p:oleObj name="Bitmap Image" r:id="rId3" imgW="1371429" imgH="1286055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Bitmap Image" r:id="rId5" imgW="1542857" imgH="1228571" progId="PBrush">
                    <p:embed/>
                  </p:oleObj>
                </mc:Choice>
                <mc:Fallback>
                  <p:oleObj name="Bitmap Image" r:id="rId5" imgW="1542857" imgH="1228571" progId="PBrush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208" y="3552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Bitmap Image" r:id="rId7" imgW="685714" imgH="600159" progId="PBrush">
                    <p:embed/>
                  </p:oleObj>
                </mc:Choice>
                <mc:Fallback>
                  <p:oleObj name="Bitmap Image" r:id="rId7" imgW="685714" imgH="600159" progId="PBrush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552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352" y="4051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NOT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552" y="4032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0" y="403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</a:t>
              </a:r>
            </a:p>
          </p:txBody>
        </p:sp>
      </p:grpSp>
      <p:pic>
        <p:nvPicPr>
          <p:cNvPr id="1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41343"/>
            <a:ext cx="2688630" cy="3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414713" y="1447800"/>
            <a:ext cx="5729287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NI-ELVIS Prototyping Board</a:t>
            </a:r>
            <a:endParaRPr lang="en-US" sz="20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rgbClr val="CC3300"/>
                </a:solidFill>
              </a:rPr>
              <a:t>Do NOT electrically connect anything until TA has reviewed your </a:t>
            </a:r>
            <a:r>
              <a:rPr lang="en-US" sz="2000" dirty="0" smtClean="0">
                <a:solidFill>
                  <a:srgbClr val="CC3300"/>
                </a:solidFill>
              </a:rPr>
              <a:t>work</a:t>
            </a:r>
            <a:endParaRPr lang="en-US" sz="2000" dirty="0">
              <a:solidFill>
                <a:srgbClr val="CC33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Connect +5V and ground to the DIP switch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Use </a:t>
            </a:r>
            <a:r>
              <a:rPr lang="en-US" sz="2000" dirty="0">
                <a:solidFill>
                  <a:srgbClr val="000066"/>
                </a:solidFill>
              </a:rPr>
              <a:t>created logic circuit and IC chip diagram to wire actual circuit </a:t>
            </a:r>
            <a:r>
              <a:rPr lang="en-US" sz="2000" dirty="0" smtClean="0">
                <a:solidFill>
                  <a:srgbClr val="000066"/>
                </a:solidFill>
              </a:rPr>
              <a:t>on the prototyping board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Be </a:t>
            </a:r>
            <a:r>
              <a:rPr lang="en-US" sz="2000" dirty="0">
                <a:solidFill>
                  <a:srgbClr val="000066"/>
                </a:solidFill>
              </a:rPr>
              <a:t>sure to connect each of the ICs to “Ground” and </a:t>
            </a:r>
            <a:r>
              <a:rPr lang="en-US" sz="2000" dirty="0" smtClean="0">
                <a:solidFill>
                  <a:srgbClr val="000066"/>
                </a:solidFill>
              </a:rPr>
              <a:t>“+5V” </a:t>
            </a:r>
            <a:r>
              <a:rPr lang="en-US" sz="2000" dirty="0">
                <a:solidFill>
                  <a:srgbClr val="000066"/>
                </a:solidFill>
              </a:rPr>
              <a:t>(circuit power)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0066"/>
                </a:solidFill>
              </a:rPr>
              <a:t>Connect final output to an LED.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66"/>
                </a:solidFill>
              </a:rPr>
              <a:t>**V</a:t>
            </a:r>
            <a:r>
              <a:rPr lang="en-US" sz="2000" b="1" baseline="-25000" dirty="0" smtClean="0">
                <a:solidFill>
                  <a:srgbClr val="000066"/>
                </a:solidFill>
              </a:rPr>
              <a:t>CC</a:t>
            </a:r>
            <a:r>
              <a:rPr lang="en-US" sz="2000" baseline="-25000" dirty="0" smtClean="0">
                <a:solidFill>
                  <a:srgbClr val="000066"/>
                </a:solidFill>
              </a:rPr>
              <a:t> </a:t>
            </a:r>
            <a:r>
              <a:rPr lang="en-US" sz="2000" dirty="0">
                <a:solidFill>
                  <a:srgbClr val="000066"/>
                </a:solidFill>
              </a:rPr>
              <a:t>is an </a:t>
            </a:r>
            <a:r>
              <a:rPr lang="en-US" sz="2000" dirty="0" smtClean="0">
                <a:solidFill>
                  <a:srgbClr val="000066"/>
                </a:solidFill>
              </a:rPr>
              <a:t>acronym:</a:t>
            </a:r>
            <a:endParaRPr lang="en-US" sz="20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66"/>
                </a:solidFill>
              </a:rPr>
              <a:t>**V</a:t>
            </a:r>
            <a:r>
              <a:rPr lang="en-US" sz="2000" dirty="0" smtClean="0">
                <a:solidFill>
                  <a:srgbClr val="000066"/>
                </a:solidFill>
              </a:rPr>
              <a:t>oltage </a:t>
            </a:r>
            <a:r>
              <a:rPr lang="en-US" sz="2000" dirty="0">
                <a:solidFill>
                  <a:srgbClr val="000066"/>
                </a:solidFill>
              </a:rPr>
              <a:t>at the </a:t>
            </a:r>
            <a:r>
              <a:rPr lang="en-US" sz="2000" b="1" dirty="0">
                <a:solidFill>
                  <a:srgbClr val="000066"/>
                </a:solidFill>
              </a:rPr>
              <a:t>C</a:t>
            </a:r>
            <a:r>
              <a:rPr lang="en-US" sz="2000" dirty="0">
                <a:solidFill>
                  <a:srgbClr val="000066"/>
                </a:solidFill>
              </a:rPr>
              <a:t>ommon </a:t>
            </a:r>
            <a:r>
              <a:rPr lang="en-US" sz="2000" b="1" dirty="0">
                <a:solidFill>
                  <a:srgbClr val="000066"/>
                </a:solidFill>
              </a:rPr>
              <a:t>C</a:t>
            </a:r>
            <a:r>
              <a:rPr lang="en-US" sz="2000" dirty="0">
                <a:solidFill>
                  <a:srgbClr val="000066"/>
                </a:solidFill>
              </a:rPr>
              <a:t>ollector </a:t>
            </a:r>
            <a:r>
              <a:rPr lang="en-US" sz="2000" dirty="0" smtClean="0">
                <a:solidFill>
                  <a:srgbClr val="000066"/>
                </a:solidFill>
              </a:rPr>
              <a:t>(+5V)</a:t>
            </a:r>
            <a:endParaRPr lang="en-US" sz="20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00066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NI-ELVIS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10406"/>
            <a:ext cx="2917230" cy="39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Assignment: Report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Individual Report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Include original data with instructor’s initials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Scan in data and lab notes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	(ask TA for assistance)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Original tables and work should be legible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Include screenshots of </a:t>
            </a:r>
            <a:r>
              <a:rPr lang="en-US" sz="2800" dirty="0" err="1">
                <a:solidFill>
                  <a:srgbClr val="000066"/>
                </a:solidFill>
              </a:rPr>
              <a:t>LabVIEW</a:t>
            </a:r>
            <a:r>
              <a:rPr lang="en-US" sz="2800" dirty="0">
                <a:solidFill>
                  <a:srgbClr val="000066"/>
                </a:solidFill>
              </a:rPr>
              <a:t> front and back panels</a:t>
            </a:r>
          </a:p>
          <a:p>
            <a:pPr>
              <a:buFontTx/>
              <a:buNone/>
            </a:pPr>
            <a:endParaRPr lang="en-US" sz="2800" dirty="0">
              <a:solidFill>
                <a:srgbClr val="000066"/>
              </a:solidFill>
            </a:endParaRPr>
          </a:p>
          <a:p>
            <a:endParaRPr lang="en-US" sz="28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8900" y="2286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Assignment: Presentation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Team presentation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Professional-looking tables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Include screen shots of your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Photo of functioning LED assembly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Explain steps taken to complete lab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Be prepared to provide walk-through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Include lab data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0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>
                <a:solidFill>
                  <a:srgbClr val="000066"/>
                </a:solidFill>
              </a:rPr>
              <a:t>Refer to “Creating PowerPoint Presentations”  found in Online Manual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Closing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Each team member should have turn using </a:t>
            </a:r>
            <a:r>
              <a:rPr lang="en-US" sz="2800" dirty="0" smtClean="0">
                <a:solidFill>
                  <a:srgbClr val="000066"/>
                </a:solidFill>
              </a:rPr>
              <a:t>software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Return all unused materials to TA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Understand logic gates and digital logic circuits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Design combinational logic circuit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Activate under specific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Test with </a:t>
            </a:r>
            <a:r>
              <a:rPr lang="en-US" sz="2800" dirty="0" err="1">
                <a:solidFill>
                  <a:srgbClr val="000066"/>
                </a:solidFill>
              </a:rPr>
              <a:t>LabVIEW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Test using </a:t>
            </a:r>
            <a:r>
              <a:rPr lang="en-US" sz="2800" dirty="0" smtClean="0">
                <a:solidFill>
                  <a:srgbClr val="000066"/>
                </a:solidFill>
              </a:rPr>
              <a:t>NI-ELVIS prototyping board</a:t>
            </a:r>
            <a:endParaRPr lang="en-US" sz="2800" dirty="0">
              <a:solidFill>
                <a:srgbClr val="000066"/>
              </a:solidFill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Logic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AND - “All or nothing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Output high (1) only when ALL inputs are high (1)</a:t>
            </a:r>
          </a:p>
          <a:p>
            <a:pPr lvl="1"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OR gate - “Any or all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Output high (1) when at least ONE input is high (1)</a:t>
            </a:r>
          </a:p>
          <a:p>
            <a:pPr lvl="1"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NOT operator – “Inverter”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Output always opposite of input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Only one input and one output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Logic Functions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950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514350"/>
                <a:gridCol w="514350"/>
                <a:gridCol w="1028700"/>
              </a:tblGrid>
              <a:tr h="35240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Function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Symbol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Inputs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Output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AND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•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OR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+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NOT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= Ā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76600" y="2971800"/>
            <a:ext cx="685800" cy="609600"/>
          </a:xfrm>
          <a:prstGeom prst="flowChartDelay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flipH="1">
            <a:off x="3276600" y="4419600"/>
            <a:ext cx="685800" cy="533400"/>
          </a:xfrm>
          <a:prstGeom prst="flowChartOnlineStorage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3162300" y="5372100"/>
            <a:ext cx="609600" cy="685800"/>
          </a:xfrm>
          <a:prstGeom prst="flowChartExtra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10000" y="5638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9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962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74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6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ATM machine has three options: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P</a:t>
            </a:r>
            <a:r>
              <a:rPr lang="en-US" sz="2800" dirty="0">
                <a:solidFill>
                  <a:srgbClr val="000066"/>
                </a:solidFill>
              </a:rPr>
              <a:t>rint statement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W</a:t>
            </a:r>
            <a:r>
              <a:rPr lang="en-US" sz="2800" dirty="0">
                <a:solidFill>
                  <a:srgbClr val="000066"/>
                </a:solidFill>
              </a:rPr>
              <a:t>ithdraw money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66"/>
                </a:solidFill>
              </a:rPr>
              <a:t>D</a:t>
            </a:r>
            <a:r>
              <a:rPr lang="en-US" sz="2800" dirty="0">
                <a:solidFill>
                  <a:srgbClr val="000066"/>
                </a:solidFill>
              </a:rPr>
              <a:t>eposit money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ATM machine will charge $1.00 to: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Withdraw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Print out statement with no transactions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No charge for: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Deposits without withdrawal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05400" y="1524000"/>
            <a:ext cx="3886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   A truth table displays all possible input / output combinations.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 b="1">
                <a:solidFill>
                  <a:srgbClr val="000066"/>
                </a:solidFill>
              </a:rPr>
              <a:t>INPUT	  OUTPUT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P = Print	  C = Charge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W = Withdraw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D = Deposit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0 = “do not”	  0 = $0.00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1 = “do”	  1 = $1.00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752600"/>
            <a:ext cx="4191000" cy="4495800"/>
            <a:chOff x="816" y="1392"/>
            <a:chExt cx="2640" cy="28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0"/>
                <a:chOff x="1056" y="1392"/>
                <a:chExt cx="2400" cy="330"/>
              </a:xfrm>
            </p:grpSpPr>
            <p:sp>
              <p:nvSpPr>
                <p:cNvPr id="92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  <a:endPara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92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0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0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1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3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4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7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pic>
        <p:nvPicPr>
          <p:cNvPr id="6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31030"/>
            <a:ext cx="2764830" cy="37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4191000" cy="4495800"/>
            <a:chOff x="816" y="1392"/>
            <a:chExt cx="2640" cy="28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27"/>
                <a:chOff x="1152" y="1392"/>
                <a:chExt cx="2304" cy="327"/>
              </a:xfrm>
            </p:grpSpPr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</a:p>
              </p:txBody>
            </p:sp>
            <p:sp>
              <p:nvSpPr>
                <p:cNvPr id="389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389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389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389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6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1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9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029200" y="24384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C	=</a:t>
            </a:r>
          </a:p>
        </p:txBody>
      </p:sp>
      <p:sp>
        <p:nvSpPr>
          <p:cNvPr id="38974" name="Rectangle 6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Boolean Equation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idx="1"/>
          </p:nvPr>
        </p:nvSpPr>
        <p:spPr>
          <a:xfrm>
            <a:off x="4876800" y="2514600"/>
            <a:ext cx="3632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>
                <a:solidFill>
                  <a:srgbClr val="000066"/>
                </a:solidFill>
              </a:rPr>
              <a:t>	</a:t>
            </a:r>
            <a:r>
              <a:rPr lang="en-US" sz="3400" b="1">
                <a:solidFill>
                  <a:srgbClr val="FF0000"/>
                </a:solidFill>
              </a:rPr>
              <a:t>	     </a:t>
            </a:r>
            <a:r>
              <a:rPr lang="en-US" sz="3400" b="1">
                <a:solidFill>
                  <a:srgbClr val="000066"/>
                </a:solidFill>
              </a:rPr>
              <a:t>PWD 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77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705600" y="33528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70104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467600" y="4879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4676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200400" y="35052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00400" y="3962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124200" y="4343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200400" y="52578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124200" y="57150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257800" y="3352800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105400" y="4041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105400" y="48799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105400" y="5565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9144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990600" y="39624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25146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25146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2514600" y="52578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16764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276600" y="2549525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276600" y="256698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276600" y="30305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276600" y="30480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838200" y="28194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838200" y="32591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200400" y="1600200"/>
            <a:ext cx="1752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276600" y="47831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276600" y="48006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838200" y="50117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257800" y="152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Outputs with a value of “ONE” are kept</a:t>
            </a:r>
          </a:p>
        </p:txBody>
      </p:sp>
      <p:pic>
        <p:nvPicPr>
          <p:cNvPr id="9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3848100"/>
            <a:ext cx="5502275" cy="1714500"/>
            <a:chOff x="1728" y="2640"/>
            <a:chExt cx="3466" cy="108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244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1562100" y="152400"/>
            <a:ext cx="7239000" cy="7620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Karnaugh</a:t>
            </a:r>
            <a:r>
              <a:rPr lang="en-US" dirty="0">
                <a:solidFill>
                  <a:schemeClr val="bg1"/>
                </a:solidFill>
              </a:rPr>
              <a:t> Maps (K-maps)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99463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954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828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14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419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7912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143000" y="1219200"/>
            <a:ext cx="11430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286000" y="1219200"/>
            <a:ext cx="12192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657600" y="1219200"/>
            <a:ext cx="11430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1054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4770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8194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1910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9342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5626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52800" y="3048000"/>
            <a:ext cx="83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1722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4676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0574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057400" y="47545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227263" y="39624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4958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867400" y="390048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8674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72390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495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191000" y="3886200"/>
            <a:ext cx="2590800" cy="16764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638800" y="3962400"/>
            <a:ext cx="2590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008063" y="525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                                                   _</a:t>
            </a:r>
          </a:p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173538" y="3962400"/>
            <a:ext cx="3962400" cy="68580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114800" y="3868738"/>
            <a:ext cx="4114800" cy="855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114800" y="3886200"/>
            <a:ext cx="41148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5240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1524000" y="4724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1295400" y="5638800"/>
            <a:ext cx="7772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1333500" y="5638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 dirty="0">
                <a:solidFill>
                  <a:srgbClr val="006699"/>
                </a:solidFill>
                <a:latin typeface="Tahoma" pitchFamily="34" charset="0"/>
              </a:rPr>
              <a:t>Why can’t you loop the three </a:t>
            </a:r>
          </a:p>
          <a:p>
            <a:pPr marL="342900" indent="-342900" algn="ctr"/>
            <a:r>
              <a:rPr lang="en-US" sz="2800" b="1" dirty="0">
                <a:solidFill>
                  <a:srgbClr val="006699"/>
                </a:solidFill>
                <a:latin typeface="Tahoma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581400" y="2438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989263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78325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76962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5814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819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191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724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562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61722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858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467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3528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048000" y="3962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048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7239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19019"/>
            <a:ext cx="161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nimBg="1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1191</Words>
  <Application>Microsoft Office PowerPoint</Application>
  <PresentationFormat>On-screen Show (4:3)</PresentationFormat>
  <Paragraphs>523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1_Default Design</vt:lpstr>
      <vt:lpstr>NYU Schools Master Template</vt:lpstr>
      <vt:lpstr>Bitmap Image</vt:lpstr>
      <vt:lpstr>PowerPoint Presentation</vt:lpstr>
      <vt:lpstr>Overview</vt:lpstr>
      <vt:lpstr>Objectives</vt:lpstr>
      <vt:lpstr>Logic Functions</vt:lpstr>
      <vt:lpstr>Logic Functions</vt:lpstr>
      <vt:lpstr>Sample Problem</vt:lpstr>
      <vt:lpstr>Truth Table</vt:lpstr>
      <vt:lpstr>Boolean Equation</vt:lpstr>
      <vt:lpstr>Karnaugh Maps (K-maps)</vt:lpstr>
      <vt:lpstr>Karnaugh Maps (K-maps)</vt:lpstr>
      <vt:lpstr>Simplified Boolean Equation</vt:lpstr>
      <vt:lpstr>Simplified Boolean Equation</vt:lpstr>
      <vt:lpstr>Combinational Logic Circuit</vt:lpstr>
      <vt:lpstr>Integrated Circuits (ICs)</vt:lpstr>
      <vt:lpstr>IC Identification </vt:lpstr>
      <vt:lpstr>Materials for Lab</vt:lpstr>
      <vt:lpstr>Problem Statement</vt:lpstr>
      <vt:lpstr>Problem Statement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matthew</cp:lastModifiedBy>
  <cp:revision>104</cp:revision>
  <dcterms:created xsi:type="dcterms:W3CDTF">2002-02-21T04:34:32Z</dcterms:created>
  <dcterms:modified xsi:type="dcterms:W3CDTF">2014-03-07T19:26:36Z</dcterms:modified>
</cp:coreProperties>
</file>