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2" r:id="rId1"/>
    <p:sldMasterId id="2147483734" r:id="rId2"/>
  </p:sldMasterIdLst>
  <p:notesMasterIdLst>
    <p:notesMasterId r:id="rId31"/>
  </p:notesMasterIdLst>
  <p:sldIdLst>
    <p:sldId id="301" r:id="rId3"/>
    <p:sldId id="331" r:id="rId4"/>
    <p:sldId id="302" r:id="rId5"/>
    <p:sldId id="303" r:id="rId6"/>
    <p:sldId id="330" r:id="rId7"/>
    <p:sldId id="305" r:id="rId8"/>
    <p:sldId id="306" r:id="rId9"/>
    <p:sldId id="307" r:id="rId10"/>
    <p:sldId id="308" r:id="rId11"/>
    <p:sldId id="309" r:id="rId12"/>
    <p:sldId id="310" r:id="rId13"/>
    <p:sldId id="311" r:id="rId14"/>
    <p:sldId id="312" r:id="rId15"/>
    <p:sldId id="313" r:id="rId16"/>
    <p:sldId id="314" r:id="rId17"/>
    <p:sldId id="315" r:id="rId18"/>
    <p:sldId id="316" r:id="rId19"/>
    <p:sldId id="317" r:id="rId20"/>
    <p:sldId id="318" r:id="rId21"/>
    <p:sldId id="332" r:id="rId22"/>
    <p:sldId id="320" r:id="rId23"/>
    <p:sldId id="321" r:id="rId24"/>
    <p:sldId id="322" r:id="rId25"/>
    <p:sldId id="323" r:id="rId26"/>
    <p:sldId id="324" r:id="rId27"/>
    <p:sldId id="325" r:id="rId28"/>
    <p:sldId id="326" r:id="rId29"/>
    <p:sldId id="327" r:id="rId30"/>
  </p:sldIdLst>
  <p:sldSz cx="9144000" cy="6858000" type="screen4x3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DDDDDD"/>
    <a:srgbClr val="FFFFFF"/>
    <a:srgbClr val="000000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18" autoAdjust="0"/>
    <p:restoredTop sz="95388" autoAdjust="0"/>
  </p:normalViewPr>
  <p:slideViewPr>
    <p:cSldViewPr>
      <p:cViewPr>
        <p:scale>
          <a:sx n="50" d="100"/>
          <a:sy n="50" d="100"/>
        </p:scale>
        <p:origin x="-2664" y="-13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image" Target="../media/image16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73938B-2298-4C00-A6F8-20DCFF020E36}" type="datetimeFigureOut">
              <a:rPr lang="en-US" smtClean="0"/>
              <a:pPr/>
              <a:t>7/3/2014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038E97-8AB3-419F-A3E1-BD8EA91441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4843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5CFF4D-1AE5-47CE-9F2B-D1B2610E84ED}" type="slidenum">
              <a:rPr lang="en-US"/>
              <a:pPr/>
              <a:t>26</a:t>
            </a:fld>
            <a:endParaRPr lang="en-US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F33453-595D-46AE-AE47-29D9B170890C}" type="slidenum">
              <a:rPr lang="en-US"/>
              <a:pPr/>
              <a:t>27</a:t>
            </a:fld>
            <a:endParaRPr 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EEE25D-0EAC-4A52-9BA7-E1A528E9B7CD}" type="slidenum">
              <a:rPr lang="en-US"/>
              <a:pPr/>
              <a:t>28</a:t>
            </a:fld>
            <a:endParaRPr lang="en-US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B7E168-3DB4-4960-AD50-41823E3071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C6A267-3C66-44D3-85E6-7F13979635D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D9870A-3053-4E5E-BC92-7065CBB348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/>
          <p:cNvSpPr>
            <a:spLocks noGrp="1"/>
          </p:cNvSpPr>
          <p:nvPr>
            <p:ph type="pic" sz="quarter" idx="10"/>
          </p:nvPr>
        </p:nvSpPr>
        <p:spPr>
          <a:xfrm>
            <a:off x="-9144" y="0"/>
            <a:ext cx="9153144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227753" y="2043258"/>
            <a:ext cx="3637261" cy="2415052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>
              <a:spcBef>
                <a:spcPts val="0"/>
              </a:spcBef>
              <a:defRPr sz="3000" b="1" i="0">
                <a:solidFill>
                  <a:schemeClr val="bg1"/>
                </a:solidFill>
                <a:latin typeface="Arial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27013" y="4958531"/>
            <a:ext cx="1783159" cy="4826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spcBef>
                <a:spcPts val="0"/>
              </a:spcBef>
              <a:defRPr sz="1000" baseline="0">
                <a:solidFill>
                  <a:srgbClr val="FFFFFF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100803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Tit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9153525" cy="6877051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8315325" y="389467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endParaRPr lang="en-US" sz="1800" smtClean="0"/>
          </a:p>
        </p:txBody>
      </p:sp>
      <p:pic>
        <p:nvPicPr>
          <p:cNvPr id="6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9638" y="317500"/>
            <a:ext cx="16891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 Placeholder 2"/>
          <p:cNvSpPr>
            <a:spLocks noGrp="1"/>
          </p:cNvSpPr>
          <p:nvPr>
            <p:ph idx="11"/>
          </p:nvPr>
        </p:nvSpPr>
        <p:spPr>
          <a:xfrm>
            <a:off x="0" y="0"/>
            <a:ext cx="4480560" cy="6875432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4997268" y="2111809"/>
            <a:ext cx="3737844" cy="4174691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3000" b="1" i="0">
                <a:solidFill>
                  <a:srgbClr val="FFFFFF"/>
                </a:solidFill>
                <a:latin typeface="Arial"/>
                <a:cs typeface="Arial"/>
              </a:defRPr>
            </a:lvl1pPr>
            <a:lvl2pPr marL="0" indent="0">
              <a:spcBef>
                <a:spcPts val="0"/>
              </a:spcBef>
              <a:buNone/>
              <a:defRPr baseline="0"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056152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3" y="2111809"/>
            <a:ext cx="3810941" cy="4174691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1"/>
          </p:nvPr>
        </p:nvSpPr>
        <p:spPr>
          <a:xfrm>
            <a:off x="4672577" y="950131"/>
            <a:ext cx="4480560" cy="5907869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6712" y="305319"/>
            <a:ext cx="2740741" cy="353484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762D5-C30D-4CDA-8130-23803B215A5B}" type="datetime1">
              <a:rPr lang="en-US" altLang="en-US"/>
              <a:pPr>
                <a:defRPr/>
              </a:pPr>
              <a:t>7/3/2014</a:t>
            </a:fld>
            <a:endParaRPr lang="en-US" altLang="en-US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71876-E6D5-4FB8-B704-B3D09C47CF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45084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3" y="2111809"/>
            <a:ext cx="8315553" cy="4174691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176712" y="305319"/>
            <a:ext cx="2740741" cy="353484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068B4-02DF-4030-9CA6-B8146F55CD77}" type="datetime1">
              <a:rPr lang="en-US" altLang="en-US"/>
              <a:pPr>
                <a:defRPr/>
              </a:pPr>
              <a:t>7/3/2014</a:t>
            </a:fld>
            <a:endParaRPr lang="en-US" altLang="en-US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457AB3-3D6B-467C-9898-CB6F6C7F856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06629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CDA224-E997-414F-B40F-899075F77D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4865D9-F43B-4FE6-9432-1EF60BCB1D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4865D9-F43B-4FE6-9432-1EF60BCB1D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226AA9-B84A-4AB2-A096-330696B9ED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CDA224-E997-414F-B40F-899075F77D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9F148B-B0BC-4865-88AA-772316A361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6A9C99-FE45-4A10-9154-2DB85835A1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A5C88C-3B14-4EA4-BA81-7C6CD9EC31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C1EAC6-AD9C-4491-9728-49BF2FBE16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DCEB57-8E18-425B-8A9B-C159D65994A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253507D-C76F-4F37-8B91-7EEAECBA707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rgbClr val="006699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rgbClr val="006699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006699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006699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nyu_white.pn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88" y="313267"/>
            <a:ext cx="6731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" y="0"/>
            <a:ext cx="9153525" cy="950384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028" name="Picture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3" y="317500"/>
            <a:ext cx="16891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618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DE02C47D-3453-405D-89AD-BCA7EA3F1CE5}" type="datetime1">
              <a:rPr lang="en-US" altLang="en-US"/>
              <a:pPr>
                <a:defRPr/>
              </a:pPr>
              <a:t>7/3/2014</a:t>
            </a:fld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618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197EA76C-F387-4B2B-8FE5-B56889268D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40" r:id="rId5"/>
    <p:sldLayoutId id="2147483741" r:id="rId6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defRPr sz="24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28650" indent="-1714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085850" indent="-1714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Courier New" pitchFamily="49" charset="0"/>
        <a:buChar char="o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1145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hyperlink" Target="https://manual.eg.poly.edu/index.php/File:Lab_logic_1.jpg" TargetMode="External"/><Relationship Id="rId7" Type="http://schemas.openxmlformats.org/officeDocument/2006/relationships/hyperlink" Target="https://manual.eg.poly.edu/index.php/File:Lab_logic_7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6.jpeg"/><Relationship Id="rId5" Type="http://schemas.openxmlformats.org/officeDocument/2006/relationships/hyperlink" Target="https://manual.eg.poly.edu/index.php/File:Lab_logic_4.jpg" TargetMode="Externa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7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7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16.png"/><Relationship Id="rId9" Type="http://schemas.openxmlformats.org/officeDocument/2006/relationships/image" Target="../media/image14.jpe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524000" y="381000"/>
            <a:ext cx="7772400" cy="685800"/>
          </a:xfrm>
          <a:prstGeom prst="rect">
            <a:avLst/>
          </a:prstGeom>
        </p:spPr>
        <p:txBody>
          <a:bodyPr/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2400" dirty="0" smtClean="0">
                <a:solidFill>
                  <a:schemeClr val="bg1"/>
                </a:solidFill>
              </a:rPr>
              <a:t>EG1003: Introduction to Engineering and Design</a:t>
            </a:r>
            <a:endParaRPr lang="en-US" altLang="en-US" sz="2400" dirty="0">
              <a:solidFill>
                <a:schemeClr val="bg1"/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685800" y="1524000"/>
            <a:ext cx="7772400" cy="1219200"/>
          </a:xfrm>
          <a:prstGeom prst="rect">
            <a:avLst/>
          </a:prstGeom>
        </p:spPr>
        <p:txBody>
          <a:bodyPr/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Digital Logic Circuits</a:t>
            </a:r>
            <a:endParaRPr lang="en-US" b="1" dirty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pic>
        <p:nvPicPr>
          <p:cNvPr id="3074" name="Picture 2" descr="Image:lab_logic_1.jpg">
            <a:hlinkClick r:id="rId3" tooltip="Image:lab_logic_1.jpg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262" y="3810000"/>
            <a:ext cx="1133475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Image:lab_logic_4.jpg">
            <a:hlinkClick r:id="rId5" tooltip="Image:lab_logic_4.jpg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3852862"/>
            <a:ext cx="1114425" cy="561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Image:lab_logic_7.jpg">
            <a:hlinkClick r:id="rId7" tooltip="Image:lab_logic_7.jpg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3895725"/>
            <a:ext cx="1114425" cy="561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1107821" y="76200"/>
            <a:ext cx="8229600" cy="1143000"/>
          </a:xfrm>
        </p:spPr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Karnaugh</a:t>
            </a:r>
            <a:r>
              <a:rPr lang="en-US" dirty="0">
                <a:solidFill>
                  <a:schemeClr val="bg1"/>
                </a:solidFill>
              </a:rPr>
              <a:t> Maps (K-maps)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744538" y="1295400"/>
            <a:ext cx="8399462" cy="685800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sz="2800" b="1">
                <a:solidFill>
                  <a:srgbClr val="000066"/>
                </a:solidFill>
              </a:rPr>
              <a:t>C = PWD+ PWD+ PWD + PWD + PWD </a:t>
            </a:r>
          </a:p>
        </p:txBody>
      </p:sp>
      <p:sp>
        <p:nvSpPr>
          <p:cNvPr id="49156" name="Line 4"/>
          <p:cNvSpPr>
            <a:spLocks noChangeShapeType="1"/>
          </p:cNvSpPr>
          <p:nvPr/>
        </p:nvSpPr>
        <p:spPr bwMode="auto">
          <a:xfrm>
            <a:off x="1617663" y="1371600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49157" name="Line 5"/>
          <p:cNvSpPr>
            <a:spLocks noChangeShapeType="1"/>
          </p:cNvSpPr>
          <p:nvPr/>
        </p:nvSpPr>
        <p:spPr bwMode="auto">
          <a:xfrm>
            <a:off x="2209800" y="1371600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49158" name="Line 6"/>
          <p:cNvSpPr>
            <a:spLocks noChangeShapeType="1"/>
          </p:cNvSpPr>
          <p:nvPr/>
        </p:nvSpPr>
        <p:spPr bwMode="auto">
          <a:xfrm>
            <a:off x="2819400" y="1371600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49159" name="Line 7"/>
          <p:cNvSpPr>
            <a:spLocks noChangeShapeType="1"/>
          </p:cNvSpPr>
          <p:nvPr/>
        </p:nvSpPr>
        <p:spPr bwMode="auto">
          <a:xfrm>
            <a:off x="4343400" y="1371600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49160" name="Line 8"/>
          <p:cNvSpPr>
            <a:spLocks noChangeShapeType="1"/>
          </p:cNvSpPr>
          <p:nvPr/>
        </p:nvSpPr>
        <p:spPr bwMode="auto">
          <a:xfrm>
            <a:off x="4724400" y="1371600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49161" name="Line 9"/>
          <p:cNvSpPr>
            <a:spLocks noChangeShapeType="1"/>
          </p:cNvSpPr>
          <p:nvPr/>
        </p:nvSpPr>
        <p:spPr bwMode="auto">
          <a:xfrm>
            <a:off x="6096000" y="1371600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762000" y="1676400"/>
            <a:ext cx="6721475" cy="3276600"/>
            <a:chOff x="960" y="1680"/>
            <a:chExt cx="4234" cy="2064"/>
          </a:xfrm>
        </p:grpSpPr>
        <p:grpSp>
          <p:nvGrpSpPr>
            <p:cNvPr id="3" name="Group 11"/>
            <p:cNvGrpSpPr>
              <a:grpSpLocks/>
            </p:cNvGrpSpPr>
            <p:nvPr/>
          </p:nvGrpSpPr>
          <p:grpSpPr bwMode="auto">
            <a:xfrm>
              <a:off x="1728" y="2664"/>
              <a:ext cx="3466" cy="1080"/>
              <a:chOff x="1728" y="2640"/>
              <a:chExt cx="3466" cy="1080"/>
            </a:xfrm>
          </p:grpSpPr>
          <p:sp>
            <p:nvSpPr>
              <p:cNvPr id="49164" name="Rectangle 12"/>
              <p:cNvSpPr>
                <a:spLocks noChangeArrowheads="1"/>
              </p:cNvSpPr>
              <p:nvPr/>
            </p:nvSpPr>
            <p:spPr bwMode="auto">
              <a:xfrm>
                <a:off x="1728" y="2640"/>
                <a:ext cx="3466" cy="1068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49165" name="Rectangle 13"/>
              <p:cNvSpPr>
                <a:spLocks noChangeArrowheads="1"/>
              </p:cNvSpPr>
              <p:nvPr/>
            </p:nvSpPr>
            <p:spPr bwMode="auto">
              <a:xfrm>
                <a:off x="3470" y="2652"/>
                <a:ext cx="1724" cy="1068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49166" name="Rectangle 14"/>
              <p:cNvSpPr>
                <a:spLocks noChangeArrowheads="1"/>
              </p:cNvSpPr>
              <p:nvPr/>
            </p:nvSpPr>
            <p:spPr bwMode="auto">
              <a:xfrm>
                <a:off x="4340" y="2652"/>
                <a:ext cx="854" cy="1068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49167" name="Rectangle 15"/>
              <p:cNvSpPr>
                <a:spLocks noChangeArrowheads="1"/>
              </p:cNvSpPr>
              <p:nvPr/>
            </p:nvSpPr>
            <p:spPr bwMode="auto">
              <a:xfrm>
                <a:off x="2599" y="2652"/>
                <a:ext cx="867" cy="1068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49168" name="Rectangle 16"/>
              <p:cNvSpPr>
                <a:spLocks noChangeArrowheads="1"/>
              </p:cNvSpPr>
              <p:nvPr/>
            </p:nvSpPr>
            <p:spPr bwMode="auto">
              <a:xfrm>
                <a:off x="1728" y="2640"/>
                <a:ext cx="3466" cy="53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</p:grpSp>
        <p:sp>
          <p:nvSpPr>
            <p:cNvPr id="49169" name="Rectangle 17"/>
            <p:cNvSpPr>
              <a:spLocks noChangeArrowheads="1"/>
            </p:cNvSpPr>
            <p:nvPr/>
          </p:nvSpPr>
          <p:spPr bwMode="auto">
            <a:xfrm>
              <a:off x="2976" y="2160"/>
              <a:ext cx="480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W</a:t>
              </a:r>
            </a:p>
          </p:txBody>
        </p:sp>
        <p:sp>
          <p:nvSpPr>
            <p:cNvPr id="49170" name="Rectangle 18"/>
            <p:cNvSpPr>
              <a:spLocks noChangeArrowheads="1"/>
            </p:cNvSpPr>
            <p:nvPr/>
          </p:nvSpPr>
          <p:spPr bwMode="auto">
            <a:xfrm>
              <a:off x="1776" y="216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P</a:t>
              </a:r>
            </a:p>
          </p:txBody>
        </p:sp>
        <p:sp>
          <p:nvSpPr>
            <p:cNvPr id="49171" name="Rectangle 19"/>
            <p:cNvSpPr>
              <a:spLocks noChangeArrowheads="1"/>
            </p:cNvSpPr>
            <p:nvPr/>
          </p:nvSpPr>
          <p:spPr bwMode="auto">
            <a:xfrm>
              <a:off x="2640" y="216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P</a:t>
              </a:r>
            </a:p>
          </p:txBody>
        </p:sp>
        <p:sp>
          <p:nvSpPr>
            <p:cNvPr id="49172" name="Rectangle 20"/>
            <p:cNvSpPr>
              <a:spLocks noChangeArrowheads="1"/>
            </p:cNvSpPr>
            <p:nvPr/>
          </p:nvSpPr>
          <p:spPr bwMode="auto">
            <a:xfrm>
              <a:off x="4368" y="216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P</a:t>
              </a:r>
            </a:p>
          </p:txBody>
        </p:sp>
        <p:sp>
          <p:nvSpPr>
            <p:cNvPr id="49173" name="Rectangle 21"/>
            <p:cNvSpPr>
              <a:spLocks noChangeArrowheads="1"/>
            </p:cNvSpPr>
            <p:nvPr/>
          </p:nvSpPr>
          <p:spPr bwMode="auto">
            <a:xfrm>
              <a:off x="3504" y="216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P</a:t>
              </a:r>
            </a:p>
          </p:txBody>
        </p:sp>
        <p:sp>
          <p:nvSpPr>
            <p:cNvPr id="49174" name="Rectangle 22"/>
            <p:cNvSpPr>
              <a:spLocks noChangeArrowheads="1"/>
            </p:cNvSpPr>
            <p:nvPr/>
          </p:nvSpPr>
          <p:spPr bwMode="auto">
            <a:xfrm>
              <a:off x="2112" y="2160"/>
              <a:ext cx="528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W</a:t>
              </a:r>
            </a:p>
          </p:txBody>
        </p:sp>
        <p:sp>
          <p:nvSpPr>
            <p:cNvPr id="49175" name="Rectangle 23"/>
            <p:cNvSpPr>
              <a:spLocks noChangeArrowheads="1"/>
            </p:cNvSpPr>
            <p:nvPr/>
          </p:nvSpPr>
          <p:spPr bwMode="auto">
            <a:xfrm>
              <a:off x="3888" y="2160"/>
              <a:ext cx="480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W</a:t>
              </a:r>
            </a:p>
          </p:txBody>
        </p:sp>
        <p:sp>
          <p:nvSpPr>
            <p:cNvPr id="49176" name="Rectangle 24"/>
            <p:cNvSpPr>
              <a:spLocks noChangeArrowheads="1"/>
            </p:cNvSpPr>
            <p:nvPr/>
          </p:nvSpPr>
          <p:spPr bwMode="auto">
            <a:xfrm>
              <a:off x="4704" y="2160"/>
              <a:ext cx="480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W</a:t>
              </a:r>
            </a:p>
          </p:txBody>
        </p:sp>
        <p:sp>
          <p:nvSpPr>
            <p:cNvPr id="49177" name="Rectangle 25"/>
            <p:cNvSpPr>
              <a:spLocks noChangeArrowheads="1"/>
            </p:cNvSpPr>
            <p:nvPr/>
          </p:nvSpPr>
          <p:spPr bwMode="auto">
            <a:xfrm>
              <a:off x="1296" y="2707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D</a:t>
              </a:r>
            </a:p>
          </p:txBody>
        </p:sp>
        <p:sp>
          <p:nvSpPr>
            <p:cNvPr id="49178" name="Line 26"/>
            <p:cNvSpPr>
              <a:spLocks noChangeShapeType="1"/>
            </p:cNvSpPr>
            <p:nvPr/>
          </p:nvSpPr>
          <p:spPr bwMode="auto">
            <a:xfrm>
              <a:off x="1883" y="2208"/>
              <a:ext cx="192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49179" name="Line 27"/>
            <p:cNvSpPr>
              <a:spLocks noChangeShapeType="1"/>
            </p:cNvSpPr>
            <p:nvPr/>
          </p:nvSpPr>
          <p:spPr bwMode="auto">
            <a:xfrm>
              <a:off x="2256" y="2208"/>
              <a:ext cx="192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49180" name="Line 28"/>
            <p:cNvSpPr>
              <a:spLocks noChangeShapeType="1"/>
            </p:cNvSpPr>
            <p:nvPr/>
          </p:nvSpPr>
          <p:spPr bwMode="auto">
            <a:xfrm>
              <a:off x="2758" y="2208"/>
              <a:ext cx="192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49181" name="Line 29"/>
            <p:cNvSpPr>
              <a:spLocks noChangeShapeType="1"/>
            </p:cNvSpPr>
            <p:nvPr/>
          </p:nvSpPr>
          <p:spPr bwMode="auto">
            <a:xfrm>
              <a:off x="4848" y="2208"/>
              <a:ext cx="192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49182" name="Rectangle 30"/>
            <p:cNvSpPr>
              <a:spLocks noChangeArrowheads="1"/>
            </p:cNvSpPr>
            <p:nvPr/>
          </p:nvSpPr>
          <p:spPr bwMode="auto">
            <a:xfrm>
              <a:off x="1296" y="3235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D</a:t>
              </a:r>
            </a:p>
          </p:txBody>
        </p:sp>
        <p:sp>
          <p:nvSpPr>
            <p:cNvPr id="49183" name="Line 31"/>
            <p:cNvSpPr>
              <a:spLocks noChangeShapeType="1"/>
            </p:cNvSpPr>
            <p:nvPr/>
          </p:nvSpPr>
          <p:spPr bwMode="auto">
            <a:xfrm>
              <a:off x="1403" y="2736"/>
              <a:ext cx="192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49184" name="Rectangle 32"/>
            <p:cNvSpPr>
              <a:spLocks noChangeArrowheads="1"/>
            </p:cNvSpPr>
            <p:nvPr/>
          </p:nvSpPr>
          <p:spPr bwMode="auto">
            <a:xfrm>
              <a:off x="2832" y="3216"/>
              <a:ext cx="432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8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1</a:t>
              </a:r>
            </a:p>
          </p:txBody>
        </p:sp>
        <p:sp>
          <p:nvSpPr>
            <p:cNvPr id="49185" name="Rectangle 33"/>
            <p:cNvSpPr>
              <a:spLocks noChangeArrowheads="1"/>
            </p:cNvSpPr>
            <p:nvPr/>
          </p:nvSpPr>
          <p:spPr bwMode="auto">
            <a:xfrm>
              <a:off x="3696" y="2697"/>
              <a:ext cx="432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8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1</a:t>
              </a:r>
            </a:p>
          </p:txBody>
        </p:sp>
        <p:sp>
          <p:nvSpPr>
            <p:cNvPr id="49186" name="Rectangle 34"/>
            <p:cNvSpPr>
              <a:spLocks noChangeArrowheads="1"/>
            </p:cNvSpPr>
            <p:nvPr/>
          </p:nvSpPr>
          <p:spPr bwMode="auto">
            <a:xfrm>
              <a:off x="3696" y="3216"/>
              <a:ext cx="432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8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1</a:t>
              </a:r>
            </a:p>
          </p:txBody>
        </p:sp>
        <p:sp>
          <p:nvSpPr>
            <p:cNvPr id="49187" name="Rectangle 35"/>
            <p:cNvSpPr>
              <a:spLocks noChangeArrowheads="1"/>
            </p:cNvSpPr>
            <p:nvPr/>
          </p:nvSpPr>
          <p:spPr bwMode="auto">
            <a:xfrm>
              <a:off x="4560" y="2688"/>
              <a:ext cx="432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8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1</a:t>
              </a:r>
            </a:p>
          </p:txBody>
        </p:sp>
        <p:sp>
          <p:nvSpPr>
            <p:cNvPr id="49188" name="Rectangle 36"/>
            <p:cNvSpPr>
              <a:spLocks noChangeArrowheads="1"/>
            </p:cNvSpPr>
            <p:nvPr/>
          </p:nvSpPr>
          <p:spPr bwMode="auto">
            <a:xfrm>
              <a:off x="2832" y="2688"/>
              <a:ext cx="432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8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1</a:t>
              </a:r>
            </a:p>
          </p:txBody>
        </p:sp>
        <p:sp>
          <p:nvSpPr>
            <p:cNvPr id="49189" name="Oval 37"/>
            <p:cNvSpPr>
              <a:spLocks noChangeArrowheads="1"/>
            </p:cNvSpPr>
            <p:nvPr/>
          </p:nvSpPr>
          <p:spPr bwMode="auto">
            <a:xfrm>
              <a:off x="2640" y="2688"/>
              <a:ext cx="1632" cy="1056"/>
            </a:xfrm>
            <a:prstGeom prst="ellips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49190" name="Oval 38"/>
            <p:cNvSpPr>
              <a:spLocks noChangeArrowheads="1"/>
            </p:cNvSpPr>
            <p:nvPr/>
          </p:nvSpPr>
          <p:spPr bwMode="auto">
            <a:xfrm>
              <a:off x="3552" y="2736"/>
              <a:ext cx="1632" cy="432"/>
            </a:xfrm>
            <a:prstGeom prst="ellips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49191" name="Rectangle 39"/>
            <p:cNvSpPr>
              <a:spLocks noChangeArrowheads="1"/>
            </p:cNvSpPr>
            <p:nvPr/>
          </p:nvSpPr>
          <p:spPr bwMode="auto">
            <a:xfrm>
              <a:off x="1776" y="168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0</a:t>
              </a:r>
            </a:p>
          </p:txBody>
        </p:sp>
        <p:sp>
          <p:nvSpPr>
            <p:cNvPr id="49192" name="Rectangle 40"/>
            <p:cNvSpPr>
              <a:spLocks noChangeArrowheads="1"/>
            </p:cNvSpPr>
            <p:nvPr/>
          </p:nvSpPr>
          <p:spPr bwMode="auto">
            <a:xfrm>
              <a:off x="2112" y="168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0</a:t>
              </a:r>
            </a:p>
          </p:txBody>
        </p:sp>
        <p:sp>
          <p:nvSpPr>
            <p:cNvPr id="49193" name="Rectangle 41"/>
            <p:cNvSpPr>
              <a:spLocks noChangeArrowheads="1"/>
            </p:cNvSpPr>
            <p:nvPr/>
          </p:nvSpPr>
          <p:spPr bwMode="auto">
            <a:xfrm>
              <a:off x="2640" y="168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 dirty="0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0</a:t>
              </a:r>
            </a:p>
          </p:txBody>
        </p:sp>
        <p:sp>
          <p:nvSpPr>
            <p:cNvPr id="49194" name="Rectangle 42"/>
            <p:cNvSpPr>
              <a:spLocks noChangeArrowheads="1"/>
            </p:cNvSpPr>
            <p:nvPr/>
          </p:nvSpPr>
          <p:spPr bwMode="auto">
            <a:xfrm>
              <a:off x="2976" y="168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1</a:t>
              </a:r>
            </a:p>
          </p:txBody>
        </p:sp>
        <p:sp>
          <p:nvSpPr>
            <p:cNvPr id="49195" name="Rectangle 43"/>
            <p:cNvSpPr>
              <a:spLocks noChangeArrowheads="1"/>
            </p:cNvSpPr>
            <p:nvPr/>
          </p:nvSpPr>
          <p:spPr bwMode="auto">
            <a:xfrm>
              <a:off x="3504" y="168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1</a:t>
              </a:r>
            </a:p>
          </p:txBody>
        </p:sp>
        <p:sp>
          <p:nvSpPr>
            <p:cNvPr id="49196" name="Rectangle 44"/>
            <p:cNvSpPr>
              <a:spLocks noChangeArrowheads="1"/>
            </p:cNvSpPr>
            <p:nvPr/>
          </p:nvSpPr>
          <p:spPr bwMode="auto">
            <a:xfrm>
              <a:off x="3888" y="168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1</a:t>
              </a:r>
            </a:p>
          </p:txBody>
        </p:sp>
        <p:sp>
          <p:nvSpPr>
            <p:cNvPr id="49197" name="Rectangle 45"/>
            <p:cNvSpPr>
              <a:spLocks noChangeArrowheads="1"/>
            </p:cNvSpPr>
            <p:nvPr/>
          </p:nvSpPr>
          <p:spPr bwMode="auto">
            <a:xfrm>
              <a:off x="4320" y="168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1</a:t>
              </a:r>
            </a:p>
          </p:txBody>
        </p:sp>
        <p:sp>
          <p:nvSpPr>
            <p:cNvPr id="49198" name="Rectangle 46"/>
            <p:cNvSpPr>
              <a:spLocks noChangeArrowheads="1"/>
            </p:cNvSpPr>
            <p:nvPr/>
          </p:nvSpPr>
          <p:spPr bwMode="auto">
            <a:xfrm>
              <a:off x="4704" y="168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0</a:t>
              </a:r>
            </a:p>
          </p:txBody>
        </p:sp>
        <p:sp>
          <p:nvSpPr>
            <p:cNvPr id="49199" name="Rectangle 47"/>
            <p:cNvSpPr>
              <a:spLocks noChangeArrowheads="1"/>
            </p:cNvSpPr>
            <p:nvPr/>
          </p:nvSpPr>
          <p:spPr bwMode="auto">
            <a:xfrm>
              <a:off x="960" y="2707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0</a:t>
              </a:r>
            </a:p>
          </p:txBody>
        </p:sp>
        <p:sp>
          <p:nvSpPr>
            <p:cNvPr id="49200" name="Rectangle 48"/>
            <p:cNvSpPr>
              <a:spLocks noChangeArrowheads="1"/>
            </p:cNvSpPr>
            <p:nvPr/>
          </p:nvSpPr>
          <p:spPr bwMode="auto">
            <a:xfrm>
              <a:off x="960" y="3216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1</a:t>
              </a:r>
            </a:p>
          </p:txBody>
        </p:sp>
      </p:grpSp>
      <p:sp>
        <p:nvSpPr>
          <p:cNvPr id="49201" name="Text Box 49"/>
          <p:cNvSpPr txBox="1">
            <a:spLocks noChangeArrowheads="1"/>
          </p:cNvSpPr>
          <p:nvPr/>
        </p:nvSpPr>
        <p:spPr bwMode="auto">
          <a:xfrm>
            <a:off x="381000" y="4908550"/>
            <a:ext cx="8001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i="1" u="sng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NOTE:</a:t>
            </a:r>
            <a:r>
              <a:rPr lang="en-US" sz="2400" b="1" i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Circle neighboring ONES in powers of 2.  Try to find the greatest amount of “neighbors.”  </a:t>
            </a:r>
            <a:r>
              <a:rPr lang="en-US" sz="2400" b="1" i="1" u="sng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Only overlap circles as a last resort! </a:t>
            </a:r>
          </a:p>
        </p:txBody>
      </p:sp>
      <p:sp>
        <p:nvSpPr>
          <p:cNvPr id="49202" name="Rectangle 50"/>
          <p:cNvSpPr>
            <a:spLocks noChangeArrowheads="1"/>
          </p:cNvSpPr>
          <p:nvPr/>
        </p:nvSpPr>
        <p:spPr bwMode="auto">
          <a:xfrm>
            <a:off x="2286000" y="33528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0</a:t>
            </a:r>
          </a:p>
        </p:txBody>
      </p:sp>
      <p:sp>
        <p:nvSpPr>
          <p:cNvPr id="49203" name="Rectangle 51"/>
          <p:cNvSpPr>
            <a:spLocks noChangeArrowheads="1"/>
          </p:cNvSpPr>
          <p:nvPr/>
        </p:nvSpPr>
        <p:spPr bwMode="auto">
          <a:xfrm>
            <a:off x="2286000" y="41910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0</a:t>
            </a:r>
          </a:p>
        </p:txBody>
      </p:sp>
      <p:sp>
        <p:nvSpPr>
          <p:cNvPr id="49204" name="Rectangle 52"/>
          <p:cNvSpPr>
            <a:spLocks noChangeArrowheads="1"/>
          </p:cNvSpPr>
          <p:nvPr/>
        </p:nvSpPr>
        <p:spPr bwMode="auto">
          <a:xfrm>
            <a:off x="6477000" y="41910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0</a:t>
            </a:r>
          </a:p>
        </p:txBody>
      </p:sp>
      <p:pic>
        <p:nvPicPr>
          <p:cNvPr id="54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720850" y="685800"/>
            <a:ext cx="5822950" cy="5715000"/>
            <a:chOff x="-4388" y="-96"/>
            <a:chExt cx="3668" cy="3600"/>
          </a:xfrm>
        </p:grpSpPr>
        <p:sp>
          <p:nvSpPr>
            <p:cNvPr id="50179" name="Rectangle 3"/>
            <p:cNvSpPr>
              <a:spLocks noChangeArrowheads="1"/>
            </p:cNvSpPr>
            <p:nvPr/>
          </p:nvSpPr>
          <p:spPr bwMode="auto">
            <a:xfrm>
              <a:off x="-2852" y="1008"/>
              <a:ext cx="1536" cy="1680"/>
            </a:xfrm>
            <a:prstGeom prst="rect">
              <a:avLst/>
            </a:prstGeom>
            <a:solidFill>
              <a:schemeClr val="accent2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-2852" y="912"/>
              <a:ext cx="1392" cy="1824"/>
              <a:chOff x="7536" y="2112"/>
              <a:chExt cx="1392" cy="1824"/>
            </a:xfrm>
          </p:grpSpPr>
          <p:sp>
            <p:nvSpPr>
              <p:cNvPr id="50181" name="Rectangle 5"/>
              <p:cNvSpPr>
                <a:spLocks noChangeArrowheads="1"/>
              </p:cNvSpPr>
              <p:nvPr/>
            </p:nvSpPr>
            <p:spPr bwMode="auto">
              <a:xfrm>
                <a:off x="7536" y="2208"/>
                <a:ext cx="768" cy="1680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182" name="Rectangle 6"/>
              <p:cNvSpPr>
                <a:spLocks noChangeArrowheads="1"/>
              </p:cNvSpPr>
              <p:nvPr/>
            </p:nvSpPr>
            <p:spPr bwMode="auto">
              <a:xfrm>
                <a:off x="7590" y="2278"/>
                <a:ext cx="628" cy="7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72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1</a:t>
                </a:r>
              </a:p>
            </p:txBody>
          </p:sp>
          <p:sp>
            <p:nvSpPr>
              <p:cNvPr id="50183" name="Rectangle 7"/>
              <p:cNvSpPr>
                <a:spLocks noChangeArrowheads="1"/>
              </p:cNvSpPr>
              <p:nvPr/>
            </p:nvSpPr>
            <p:spPr bwMode="auto">
              <a:xfrm>
                <a:off x="7606" y="3061"/>
                <a:ext cx="628" cy="7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72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1</a:t>
                </a:r>
              </a:p>
            </p:txBody>
          </p:sp>
          <p:sp>
            <p:nvSpPr>
              <p:cNvPr id="50184" name="Line 8"/>
              <p:cNvSpPr>
                <a:spLocks noChangeShapeType="1"/>
              </p:cNvSpPr>
              <p:nvPr/>
            </p:nvSpPr>
            <p:spPr bwMode="auto">
              <a:xfrm>
                <a:off x="7536" y="3048"/>
                <a:ext cx="76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185" name="Oval 9"/>
              <p:cNvSpPr>
                <a:spLocks noChangeArrowheads="1"/>
              </p:cNvSpPr>
              <p:nvPr/>
            </p:nvSpPr>
            <p:spPr bwMode="auto">
              <a:xfrm>
                <a:off x="7632" y="2112"/>
                <a:ext cx="1296" cy="1824"/>
              </a:xfrm>
              <a:prstGeom prst="ellips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0186" name="Rectangle 10"/>
            <p:cNvSpPr>
              <a:spLocks noChangeArrowheads="1"/>
            </p:cNvSpPr>
            <p:nvPr/>
          </p:nvSpPr>
          <p:spPr bwMode="auto">
            <a:xfrm>
              <a:off x="-3312" y="-96"/>
              <a:ext cx="1268" cy="10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5400" b="1" dirty="0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_    _</a:t>
              </a:r>
            </a:p>
            <a:p>
              <a:pPr eaLnBrk="0" hangingPunct="0"/>
              <a:r>
                <a:rPr lang="en-US" sz="5400" b="1" dirty="0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PWD</a:t>
              </a:r>
            </a:p>
          </p:txBody>
        </p:sp>
        <p:sp>
          <p:nvSpPr>
            <p:cNvPr id="50187" name="Rectangle 11"/>
            <p:cNvSpPr>
              <a:spLocks noChangeArrowheads="1"/>
            </p:cNvSpPr>
            <p:nvPr/>
          </p:nvSpPr>
          <p:spPr bwMode="auto">
            <a:xfrm>
              <a:off x="-1988" y="2928"/>
              <a:ext cx="1268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54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PWD</a:t>
              </a:r>
            </a:p>
          </p:txBody>
        </p:sp>
        <p:sp>
          <p:nvSpPr>
            <p:cNvPr id="50188" name="AutoShape 12"/>
            <p:cNvSpPr>
              <a:spLocks noChangeArrowheads="1"/>
            </p:cNvSpPr>
            <p:nvPr/>
          </p:nvSpPr>
          <p:spPr bwMode="auto">
            <a:xfrm rot="5400000">
              <a:off x="-4004" y="1536"/>
              <a:ext cx="1680" cy="624"/>
            </a:xfrm>
            <a:custGeom>
              <a:avLst/>
              <a:gdLst>
                <a:gd name="G0" fmla="+- 3864 0 0"/>
                <a:gd name="G1" fmla="+- 21600 0 3864"/>
                <a:gd name="G2" fmla="*/ 3864 1 2"/>
                <a:gd name="G3" fmla="+- 21600 0 G2"/>
                <a:gd name="G4" fmla="+/ 3864 21600 2"/>
                <a:gd name="G5" fmla="+/ G1 0 2"/>
                <a:gd name="G6" fmla="*/ 21600 21600 3864"/>
                <a:gd name="G7" fmla="*/ G6 1 2"/>
                <a:gd name="G8" fmla="+- 21600 0 G7"/>
                <a:gd name="G9" fmla="*/ 21600 1 2"/>
                <a:gd name="G10" fmla="+- 3864 0 G9"/>
                <a:gd name="G11" fmla="?: G10 G8 0"/>
                <a:gd name="G12" fmla="?: G10 G7 21600"/>
                <a:gd name="T0" fmla="*/ 19668 w 21600"/>
                <a:gd name="T1" fmla="*/ 10800 h 21600"/>
                <a:gd name="T2" fmla="*/ 10800 w 21600"/>
                <a:gd name="T3" fmla="*/ 21600 h 21600"/>
                <a:gd name="T4" fmla="*/ 1932 w 21600"/>
                <a:gd name="T5" fmla="*/ 10800 h 21600"/>
                <a:gd name="T6" fmla="*/ 10800 w 21600"/>
                <a:gd name="T7" fmla="*/ 0 h 21600"/>
                <a:gd name="T8" fmla="*/ 3732 w 21600"/>
                <a:gd name="T9" fmla="*/ 3732 h 21600"/>
                <a:gd name="T10" fmla="*/ 17868 w 21600"/>
                <a:gd name="T11" fmla="*/ 17868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3864" y="21600"/>
                  </a:lnTo>
                  <a:lnTo>
                    <a:pt x="17736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accent2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89" name="Rectangle 13"/>
            <p:cNvSpPr>
              <a:spLocks noChangeArrowheads="1"/>
            </p:cNvSpPr>
            <p:nvPr/>
          </p:nvSpPr>
          <p:spPr bwMode="auto">
            <a:xfrm>
              <a:off x="-4388" y="1296"/>
              <a:ext cx="864" cy="1104"/>
            </a:xfrm>
            <a:prstGeom prst="rect">
              <a:avLst/>
            </a:prstGeom>
            <a:solidFill>
              <a:schemeClr val="accent2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" name="Group 14"/>
            <p:cNvGrpSpPr>
              <a:grpSpLocks/>
            </p:cNvGrpSpPr>
            <p:nvPr/>
          </p:nvGrpSpPr>
          <p:grpSpPr bwMode="auto">
            <a:xfrm>
              <a:off x="-2084" y="1008"/>
              <a:ext cx="768" cy="1680"/>
              <a:chOff x="6960" y="2448"/>
              <a:chExt cx="768" cy="1680"/>
            </a:xfrm>
          </p:grpSpPr>
          <p:sp>
            <p:nvSpPr>
              <p:cNvPr id="50191" name="Rectangle 15"/>
              <p:cNvSpPr>
                <a:spLocks noChangeArrowheads="1"/>
              </p:cNvSpPr>
              <p:nvPr/>
            </p:nvSpPr>
            <p:spPr bwMode="auto">
              <a:xfrm>
                <a:off x="6960" y="2448"/>
                <a:ext cx="768" cy="1680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192" name="Rectangle 16"/>
              <p:cNvSpPr>
                <a:spLocks noChangeArrowheads="1"/>
              </p:cNvSpPr>
              <p:nvPr/>
            </p:nvSpPr>
            <p:spPr bwMode="auto">
              <a:xfrm>
                <a:off x="7014" y="2518"/>
                <a:ext cx="628" cy="7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72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1</a:t>
                </a:r>
              </a:p>
            </p:txBody>
          </p:sp>
          <p:sp>
            <p:nvSpPr>
              <p:cNvPr id="50193" name="Rectangle 17"/>
              <p:cNvSpPr>
                <a:spLocks noChangeArrowheads="1"/>
              </p:cNvSpPr>
              <p:nvPr/>
            </p:nvSpPr>
            <p:spPr bwMode="auto">
              <a:xfrm>
                <a:off x="7030" y="3301"/>
                <a:ext cx="628" cy="7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72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1</a:t>
                </a:r>
              </a:p>
            </p:txBody>
          </p:sp>
          <p:sp>
            <p:nvSpPr>
              <p:cNvPr id="50194" name="Line 18"/>
              <p:cNvSpPr>
                <a:spLocks noChangeShapeType="1"/>
              </p:cNvSpPr>
              <p:nvPr/>
            </p:nvSpPr>
            <p:spPr bwMode="auto">
              <a:xfrm>
                <a:off x="6960" y="3288"/>
                <a:ext cx="76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0195" name="Rectangle 19"/>
            <p:cNvSpPr>
              <a:spLocks noChangeArrowheads="1"/>
            </p:cNvSpPr>
            <p:nvPr/>
          </p:nvSpPr>
          <p:spPr bwMode="auto">
            <a:xfrm>
              <a:off x="-3312" y="2400"/>
              <a:ext cx="1268" cy="10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54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   _</a:t>
              </a:r>
            </a:p>
            <a:p>
              <a:pPr eaLnBrk="0" hangingPunct="0"/>
              <a:r>
                <a:rPr lang="en-US" sz="54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PWD</a:t>
              </a:r>
            </a:p>
          </p:txBody>
        </p:sp>
        <p:sp>
          <p:nvSpPr>
            <p:cNvPr id="50196" name="Rectangle 20"/>
            <p:cNvSpPr>
              <a:spLocks noChangeArrowheads="1"/>
            </p:cNvSpPr>
            <p:nvPr/>
          </p:nvSpPr>
          <p:spPr bwMode="auto">
            <a:xfrm>
              <a:off x="-1988" y="-96"/>
              <a:ext cx="1268" cy="10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54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_    </a:t>
              </a:r>
            </a:p>
            <a:p>
              <a:pPr eaLnBrk="0" hangingPunct="0"/>
              <a:r>
                <a:rPr lang="en-US" sz="54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PWD</a:t>
              </a:r>
            </a:p>
          </p:txBody>
        </p:sp>
      </p:grpSp>
      <p:sp>
        <p:nvSpPr>
          <p:cNvPr id="50197" name="Rectangle 21"/>
          <p:cNvSpPr>
            <a:spLocks noChangeArrowheads="1"/>
          </p:cNvSpPr>
          <p:nvPr/>
        </p:nvSpPr>
        <p:spPr bwMode="auto">
          <a:xfrm>
            <a:off x="9067800" y="1438275"/>
            <a:ext cx="9525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98" name="Rectangle 22"/>
          <p:cNvSpPr>
            <a:spLocks noChangeArrowheads="1"/>
          </p:cNvSpPr>
          <p:nvPr/>
        </p:nvSpPr>
        <p:spPr bwMode="auto">
          <a:xfrm>
            <a:off x="9782175" y="1438275"/>
            <a:ext cx="9525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99" name="Rectangle 23"/>
          <p:cNvSpPr>
            <a:spLocks noChangeArrowheads="1"/>
          </p:cNvSpPr>
          <p:nvPr/>
        </p:nvSpPr>
        <p:spPr bwMode="auto">
          <a:xfrm>
            <a:off x="10496550" y="1438275"/>
            <a:ext cx="9525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200" name="Rectangle 24"/>
          <p:cNvSpPr>
            <a:spLocks noGrp="1" noChangeArrowheads="1"/>
          </p:cNvSpPr>
          <p:nvPr>
            <p:ph type="title"/>
          </p:nvPr>
        </p:nvSpPr>
        <p:spPr>
          <a:xfrm>
            <a:off x="1330325" y="2286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Simplified Boolean Equation</a:t>
            </a:r>
          </a:p>
        </p:txBody>
      </p:sp>
      <p:sp>
        <p:nvSpPr>
          <p:cNvPr id="50270" name="Rectangle 94"/>
          <p:cNvSpPr>
            <a:spLocks noGrp="1" noChangeArrowheads="1"/>
          </p:cNvSpPr>
          <p:nvPr>
            <p:ph idx="1"/>
          </p:nvPr>
        </p:nvSpPr>
        <p:spPr>
          <a:xfrm>
            <a:off x="7162800" y="3505200"/>
            <a:ext cx="1981200" cy="685800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sz="3800" b="1" dirty="0">
                <a:solidFill>
                  <a:srgbClr val="000066"/>
                </a:solidFill>
              </a:rPr>
              <a:t>C =	</a:t>
            </a:r>
          </a:p>
        </p:txBody>
      </p:sp>
      <p:sp>
        <p:nvSpPr>
          <p:cNvPr id="50201" name="Line 25"/>
          <p:cNvSpPr>
            <a:spLocks noChangeShapeType="1"/>
          </p:cNvSpPr>
          <p:nvPr/>
        </p:nvSpPr>
        <p:spPr bwMode="auto">
          <a:xfrm>
            <a:off x="1177925" y="4830763"/>
            <a:ext cx="304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Tahoma" pitchFamily="34" charset="0"/>
              <a:cs typeface="Tahoma" pitchFamily="34" charset="0"/>
            </a:endParaRPr>
          </a:p>
        </p:txBody>
      </p:sp>
      <p:sp>
        <p:nvSpPr>
          <p:cNvPr id="50202" name="Rectangle 26"/>
          <p:cNvSpPr>
            <a:spLocks noChangeArrowheads="1"/>
          </p:cNvSpPr>
          <p:nvPr/>
        </p:nvSpPr>
        <p:spPr bwMode="auto">
          <a:xfrm>
            <a:off x="7696200" y="2895600"/>
            <a:ext cx="1600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en-US" sz="3800" b="1" dirty="0">
                <a:solidFill>
                  <a:srgbClr val="000066"/>
                </a:solidFill>
                <a:latin typeface="Tahoma" pitchFamily="34" charset="0"/>
              </a:rPr>
              <a:t>     </a:t>
            </a:r>
            <a:r>
              <a:rPr lang="en-US" b="1" dirty="0">
                <a:solidFill>
                  <a:srgbClr val="000066"/>
                </a:solidFill>
                <a:latin typeface="Tahoma" pitchFamily="34" charset="0"/>
              </a:rPr>
              <a:t> </a:t>
            </a:r>
            <a:r>
              <a:rPr lang="en-US" sz="1000" b="1" dirty="0">
                <a:solidFill>
                  <a:srgbClr val="000066"/>
                </a:solidFill>
                <a:latin typeface="Tahoma" pitchFamily="34" charset="0"/>
              </a:rPr>
              <a:t> </a:t>
            </a:r>
            <a:endParaRPr lang="en-US" sz="3800" b="1" dirty="0">
              <a:solidFill>
                <a:srgbClr val="000066"/>
              </a:solidFill>
              <a:latin typeface="Tahoma" pitchFamily="34" charset="0"/>
            </a:endParaRPr>
          </a:p>
          <a:p>
            <a:pPr marL="342900" indent="-342900"/>
            <a:r>
              <a:rPr lang="en-US" sz="3800" b="1" dirty="0">
                <a:solidFill>
                  <a:srgbClr val="000066"/>
                </a:solidFill>
                <a:latin typeface="Tahoma" pitchFamily="34" charset="0"/>
              </a:rPr>
              <a:t>   W</a:t>
            </a:r>
          </a:p>
        </p:txBody>
      </p:sp>
      <p:sp>
        <p:nvSpPr>
          <p:cNvPr id="50203" name="Line 27"/>
          <p:cNvSpPr>
            <a:spLocks noChangeShapeType="1"/>
          </p:cNvSpPr>
          <p:nvPr/>
        </p:nvSpPr>
        <p:spPr bwMode="auto">
          <a:xfrm flipH="1">
            <a:off x="3429000" y="1447800"/>
            <a:ext cx="609600" cy="914400"/>
          </a:xfrm>
          <a:prstGeom prst="line">
            <a:avLst/>
          </a:prstGeom>
          <a:noFill/>
          <a:ln w="76200">
            <a:solidFill>
              <a:srgbClr val="FF99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204" name="Line 28"/>
          <p:cNvSpPr>
            <a:spLocks noChangeShapeType="1"/>
          </p:cNvSpPr>
          <p:nvPr/>
        </p:nvSpPr>
        <p:spPr bwMode="auto">
          <a:xfrm flipH="1">
            <a:off x="3505200" y="5334000"/>
            <a:ext cx="609600" cy="914400"/>
          </a:xfrm>
          <a:prstGeom prst="line">
            <a:avLst/>
          </a:prstGeom>
          <a:noFill/>
          <a:ln w="76200">
            <a:solidFill>
              <a:srgbClr val="FF99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205" name="Line 29"/>
          <p:cNvSpPr>
            <a:spLocks noChangeShapeType="1"/>
          </p:cNvSpPr>
          <p:nvPr/>
        </p:nvSpPr>
        <p:spPr bwMode="auto">
          <a:xfrm flipH="1">
            <a:off x="5486400" y="1447800"/>
            <a:ext cx="609600" cy="9144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207" name="Line 31"/>
          <p:cNvSpPr>
            <a:spLocks noChangeShapeType="1"/>
          </p:cNvSpPr>
          <p:nvPr/>
        </p:nvSpPr>
        <p:spPr bwMode="auto">
          <a:xfrm flipH="1">
            <a:off x="4495800" y="1447800"/>
            <a:ext cx="609600" cy="914400"/>
          </a:xfrm>
          <a:prstGeom prst="line">
            <a:avLst/>
          </a:prstGeom>
          <a:noFill/>
          <a:ln w="76200">
            <a:solidFill>
              <a:srgbClr val="CC00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208" name="Line 32"/>
          <p:cNvSpPr>
            <a:spLocks noChangeShapeType="1"/>
          </p:cNvSpPr>
          <p:nvPr/>
        </p:nvSpPr>
        <p:spPr bwMode="auto">
          <a:xfrm flipH="1">
            <a:off x="6629400" y="1524000"/>
            <a:ext cx="609600" cy="914400"/>
          </a:xfrm>
          <a:prstGeom prst="line">
            <a:avLst/>
          </a:prstGeom>
          <a:noFill/>
          <a:ln w="76200">
            <a:solidFill>
              <a:srgbClr val="CC00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209" name="Line 33"/>
          <p:cNvSpPr>
            <a:spLocks noChangeShapeType="1"/>
          </p:cNvSpPr>
          <p:nvPr/>
        </p:nvSpPr>
        <p:spPr bwMode="auto">
          <a:xfrm flipH="1">
            <a:off x="4495800" y="5334000"/>
            <a:ext cx="609600" cy="914400"/>
          </a:xfrm>
          <a:prstGeom prst="line">
            <a:avLst/>
          </a:prstGeom>
          <a:noFill/>
          <a:ln w="76200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211" name="Text Box 35"/>
          <p:cNvSpPr txBox="1">
            <a:spLocks noChangeArrowheads="1"/>
          </p:cNvSpPr>
          <p:nvPr/>
        </p:nvSpPr>
        <p:spPr bwMode="auto">
          <a:xfrm>
            <a:off x="7315200" y="1447800"/>
            <a:ext cx="1676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rgbClr val="000066"/>
                </a:solidFill>
                <a:latin typeface="Times New Roman" pitchFamily="18" charset="0"/>
              </a:rPr>
              <a:t>Opposite values cancel out</a:t>
            </a:r>
          </a:p>
        </p:txBody>
      </p:sp>
      <p:grpSp>
        <p:nvGrpSpPr>
          <p:cNvPr id="5" name="Group 36"/>
          <p:cNvGrpSpPr>
            <a:grpSpLocks/>
          </p:cNvGrpSpPr>
          <p:nvPr/>
        </p:nvGrpSpPr>
        <p:grpSpPr bwMode="auto">
          <a:xfrm>
            <a:off x="1295400" y="1371600"/>
            <a:ext cx="5943600" cy="4876800"/>
            <a:chOff x="1296" y="1248"/>
            <a:chExt cx="3744" cy="3072"/>
          </a:xfrm>
        </p:grpSpPr>
        <p:sp>
          <p:nvSpPr>
            <p:cNvPr id="50213" name="Rectangle 37"/>
            <p:cNvSpPr>
              <a:spLocks noChangeArrowheads="1"/>
            </p:cNvSpPr>
            <p:nvPr/>
          </p:nvSpPr>
          <p:spPr bwMode="auto">
            <a:xfrm>
              <a:off x="2256" y="1248"/>
              <a:ext cx="2784" cy="307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14" name="Rectangle 38"/>
            <p:cNvSpPr>
              <a:spLocks noChangeArrowheads="1"/>
            </p:cNvSpPr>
            <p:nvPr/>
          </p:nvSpPr>
          <p:spPr bwMode="auto">
            <a:xfrm>
              <a:off x="1296" y="2208"/>
              <a:ext cx="1488" cy="110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39"/>
          <p:cNvGrpSpPr>
            <a:grpSpLocks/>
          </p:cNvGrpSpPr>
          <p:nvPr/>
        </p:nvGrpSpPr>
        <p:grpSpPr bwMode="auto">
          <a:xfrm>
            <a:off x="1676400" y="2886075"/>
            <a:ext cx="5257800" cy="3133725"/>
            <a:chOff x="1344" y="2202"/>
            <a:chExt cx="3312" cy="1974"/>
          </a:xfrm>
        </p:grpSpPr>
        <p:sp>
          <p:nvSpPr>
            <p:cNvPr id="50216" name="Rectangle 40"/>
            <p:cNvSpPr>
              <a:spLocks noChangeArrowheads="1"/>
            </p:cNvSpPr>
            <p:nvPr/>
          </p:nvSpPr>
          <p:spPr bwMode="auto">
            <a:xfrm>
              <a:off x="2524" y="2496"/>
              <a:ext cx="768" cy="1680"/>
            </a:xfrm>
            <a:prstGeom prst="rect">
              <a:avLst/>
            </a:prstGeom>
            <a:solidFill>
              <a:schemeClr val="accent2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grpSp>
          <p:nvGrpSpPr>
            <p:cNvPr id="7" name="Group 41"/>
            <p:cNvGrpSpPr>
              <a:grpSpLocks/>
            </p:cNvGrpSpPr>
            <p:nvPr/>
          </p:nvGrpSpPr>
          <p:grpSpPr bwMode="auto">
            <a:xfrm>
              <a:off x="1344" y="2202"/>
              <a:ext cx="3312" cy="1974"/>
              <a:chOff x="1344" y="2202"/>
              <a:chExt cx="3312" cy="1974"/>
            </a:xfrm>
          </p:grpSpPr>
          <p:sp>
            <p:nvSpPr>
              <p:cNvPr id="50218" name="Rectangle 42"/>
              <p:cNvSpPr>
                <a:spLocks noChangeArrowheads="1"/>
              </p:cNvSpPr>
              <p:nvPr/>
            </p:nvSpPr>
            <p:spPr bwMode="auto">
              <a:xfrm>
                <a:off x="1344" y="2784"/>
                <a:ext cx="480" cy="1104"/>
              </a:xfrm>
              <a:prstGeom prst="rect">
                <a:avLst/>
              </a:prstGeom>
              <a:solidFill>
                <a:schemeClr val="accent2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8" name="Group 43"/>
              <p:cNvGrpSpPr>
                <a:grpSpLocks/>
              </p:cNvGrpSpPr>
              <p:nvPr/>
            </p:nvGrpSpPr>
            <p:grpSpPr bwMode="auto">
              <a:xfrm>
                <a:off x="2332" y="2202"/>
                <a:ext cx="2324" cy="1974"/>
                <a:chOff x="2448" y="1290"/>
                <a:chExt cx="2324" cy="1974"/>
              </a:xfrm>
            </p:grpSpPr>
            <p:grpSp>
              <p:nvGrpSpPr>
                <p:cNvPr id="9" name="Group 44"/>
                <p:cNvGrpSpPr>
                  <a:grpSpLocks/>
                </p:cNvGrpSpPr>
                <p:nvPr/>
              </p:nvGrpSpPr>
              <p:grpSpPr bwMode="auto">
                <a:xfrm>
                  <a:off x="2640" y="1592"/>
                  <a:ext cx="768" cy="1672"/>
                  <a:chOff x="2640" y="2112"/>
                  <a:chExt cx="768" cy="1632"/>
                </a:xfrm>
              </p:grpSpPr>
              <p:sp>
                <p:nvSpPr>
                  <p:cNvPr id="50221" name="Rectangle 45"/>
                  <p:cNvSpPr>
                    <a:spLocks noChangeArrowheads="1"/>
                  </p:cNvSpPr>
                  <p:nvPr/>
                </p:nvSpPr>
                <p:spPr bwMode="auto">
                  <a:xfrm>
                    <a:off x="2640" y="2112"/>
                    <a:ext cx="768" cy="1632"/>
                  </a:xfrm>
                  <a:prstGeom prst="rect">
                    <a:avLst/>
                  </a:prstGeom>
                  <a:noFill/>
                  <a:ln w="381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>
                      <a:latin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50222" name="Rectangle 46"/>
                  <p:cNvSpPr>
                    <a:spLocks noChangeArrowheads="1"/>
                  </p:cNvSpPr>
                  <p:nvPr/>
                </p:nvSpPr>
                <p:spPr bwMode="auto">
                  <a:xfrm>
                    <a:off x="2694" y="2181"/>
                    <a:ext cx="628" cy="7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 algn="ctr" eaLnBrk="0" hangingPunct="0"/>
                    <a:r>
                      <a:rPr lang="en-US" sz="7200" b="1" dirty="0"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  <a:cs typeface="Tahoma" pitchFamily="34" charset="0"/>
                      </a:rPr>
                      <a:t>1</a:t>
                    </a:r>
                  </a:p>
                </p:txBody>
              </p:sp>
              <p:sp>
                <p:nvSpPr>
                  <p:cNvPr id="50223" name="Rectangle 47"/>
                  <p:cNvSpPr>
                    <a:spLocks noChangeArrowheads="1"/>
                  </p:cNvSpPr>
                  <p:nvPr/>
                </p:nvSpPr>
                <p:spPr bwMode="auto">
                  <a:xfrm>
                    <a:off x="2710" y="2941"/>
                    <a:ext cx="628" cy="7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 algn="ctr" eaLnBrk="0" hangingPunct="0"/>
                    <a:r>
                      <a:rPr lang="en-US" sz="7200" b="1" dirty="0"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  <a:cs typeface="Tahoma" pitchFamily="34" charset="0"/>
                      </a:rPr>
                      <a:t>1</a:t>
                    </a:r>
                  </a:p>
                </p:txBody>
              </p:sp>
              <p:sp>
                <p:nvSpPr>
                  <p:cNvPr id="50224" name="Line 48"/>
                  <p:cNvSpPr>
                    <a:spLocks noChangeShapeType="1"/>
                  </p:cNvSpPr>
                  <p:nvPr/>
                </p:nvSpPr>
                <p:spPr bwMode="auto">
                  <a:xfrm>
                    <a:off x="2640" y="2928"/>
                    <a:ext cx="768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>
                      <a:latin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50225" name="Oval 49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2171"/>
                    <a:ext cx="580" cy="1488"/>
                  </a:xfrm>
                  <a:prstGeom prst="ellipse">
                    <a:avLst/>
                  </a:prstGeom>
                  <a:noFill/>
                  <a:ln w="762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>
                      <a:latin typeface="Tahoma" pitchFamily="34" charset="0"/>
                      <a:cs typeface="Tahoma" pitchFamily="34" charset="0"/>
                    </a:endParaRPr>
                  </a:p>
                </p:txBody>
              </p:sp>
            </p:grpSp>
            <p:grpSp>
              <p:nvGrpSpPr>
                <p:cNvPr id="10" name="Group 50"/>
                <p:cNvGrpSpPr>
                  <a:grpSpLocks/>
                </p:cNvGrpSpPr>
                <p:nvPr/>
              </p:nvGrpSpPr>
              <p:grpSpPr bwMode="auto">
                <a:xfrm>
                  <a:off x="3504" y="1290"/>
                  <a:ext cx="1268" cy="1905"/>
                  <a:chOff x="3504" y="1290"/>
                  <a:chExt cx="1268" cy="1905"/>
                </a:xfrm>
              </p:grpSpPr>
              <p:sp>
                <p:nvSpPr>
                  <p:cNvPr id="50227" name="Rectangle 51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1290"/>
                    <a:ext cx="1268" cy="110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 eaLnBrk="0" hangingPunct="0"/>
                    <a:r>
                      <a:rPr lang="en-US" sz="5400" b="1"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  <a:cs typeface="Tahoma" pitchFamily="34" charset="0"/>
                      </a:rPr>
                      <a:t>      _</a:t>
                    </a:r>
                  </a:p>
                  <a:p>
                    <a:pPr eaLnBrk="0" hangingPunct="0"/>
                    <a:r>
                      <a:rPr lang="en-US" sz="5400" b="1"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  <a:cs typeface="Tahoma" pitchFamily="34" charset="0"/>
                      </a:rPr>
                      <a:t>PWD</a:t>
                    </a:r>
                  </a:p>
                </p:txBody>
              </p:sp>
              <p:sp>
                <p:nvSpPr>
                  <p:cNvPr id="50228" name="Rectangle 52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2090"/>
                    <a:ext cx="1268" cy="110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 eaLnBrk="0" hangingPunct="0"/>
                    <a:r>
                      <a:rPr lang="en-US" sz="5400" b="1"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  <a:cs typeface="Tahoma" pitchFamily="34" charset="0"/>
                      </a:rPr>
                      <a:t>   _ _</a:t>
                    </a:r>
                  </a:p>
                  <a:p>
                    <a:pPr eaLnBrk="0" hangingPunct="0"/>
                    <a:r>
                      <a:rPr lang="en-US" sz="5400" b="1"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  <a:cs typeface="Tahoma" pitchFamily="34" charset="0"/>
                      </a:rPr>
                      <a:t>PWD</a:t>
                    </a:r>
                  </a:p>
                </p:txBody>
              </p:sp>
            </p:grpSp>
            <p:sp>
              <p:nvSpPr>
                <p:cNvPr id="50229" name="AutoShape 53"/>
                <p:cNvSpPr>
                  <a:spLocks noChangeArrowheads="1"/>
                </p:cNvSpPr>
                <p:nvPr/>
              </p:nvSpPr>
              <p:spPr bwMode="auto">
                <a:xfrm rot="5400000">
                  <a:off x="1704" y="2328"/>
                  <a:ext cx="1680" cy="192"/>
                </a:xfrm>
                <a:custGeom>
                  <a:avLst/>
                  <a:gdLst>
                    <a:gd name="G0" fmla="+- 3864 0 0"/>
                    <a:gd name="G1" fmla="+- 21600 0 3864"/>
                    <a:gd name="G2" fmla="*/ 3864 1 2"/>
                    <a:gd name="G3" fmla="+- 21600 0 G2"/>
                    <a:gd name="G4" fmla="+/ 3864 21600 2"/>
                    <a:gd name="G5" fmla="+/ G1 0 2"/>
                    <a:gd name="G6" fmla="*/ 21600 21600 3864"/>
                    <a:gd name="G7" fmla="*/ G6 1 2"/>
                    <a:gd name="G8" fmla="+- 21600 0 G7"/>
                    <a:gd name="G9" fmla="*/ 21600 1 2"/>
                    <a:gd name="G10" fmla="+- 3864 0 G9"/>
                    <a:gd name="G11" fmla="?: G10 G8 0"/>
                    <a:gd name="G12" fmla="?: G10 G7 21600"/>
                    <a:gd name="T0" fmla="*/ 19668 w 21600"/>
                    <a:gd name="T1" fmla="*/ 10800 h 21600"/>
                    <a:gd name="T2" fmla="*/ 10800 w 21600"/>
                    <a:gd name="T3" fmla="*/ 21600 h 21600"/>
                    <a:gd name="T4" fmla="*/ 1932 w 21600"/>
                    <a:gd name="T5" fmla="*/ 10800 h 21600"/>
                    <a:gd name="T6" fmla="*/ 10800 w 21600"/>
                    <a:gd name="T7" fmla="*/ 0 h 21600"/>
                    <a:gd name="T8" fmla="*/ 3732 w 21600"/>
                    <a:gd name="T9" fmla="*/ 3732 h 21600"/>
                    <a:gd name="T10" fmla="*/ 17868 w 21600"/>
                    <a:gd name="T11" fmla="*/ 17868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3864" y="21600"/>
                      </a:lnTo>
                      <a:lnTo>
                        <a:pt x="17736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latin typeface="Tahoma" pitchFamily="34" charset="0"/>
                    <a:cs typeface="Tahoma" pitchFamily="34" charset="0"/>
                  </a:endParaRPr>
                </a:p>
              </p:txBody>
            </p:sp>
          </p:grpSp>
        </p:grpSp>
      </p:grpSp>
      <p:grpSp>
        <p:nvGrpSpPr>
          <p:cNvPr id="11" name="Group 54"/>
          <p:cNvGrpSpPr>
            <a:grpSpLocks/>
          </p:cNvGrpSpPr>
          <p:nvPr/>
        </p:nvGrpSpPr>
        <p:grpSpPr bwMode="auto">
          <a:xfrm>
            <a:off x="457200" y="1371600"/>
            <a:ext cx="2590800" cy="4114800"/>
            <a:chOff x="768" y="1248"/>
            <a:chExt cx="1632" cy="2592"/>
          </a:xfrm>
        </p:grpSpPr>
        <p:grpSp>
          <p:nvGrpSpPr>
            <p:cNvPr id="12" name="Group 55"/>
            <p:cNvGrpSpPr>
              <a:grpSpLocks/>
            </p:cNvGrpSpPr>
            <p:nvPr/>
          </p:nvGrpSpPr>
          <p:grpSpPr bwMode="auto">
            <a:xfrm>
              <a:off x="768" y="1248"/>
              <a:ext cx="1632" cy="2592"/>
              <a:chOff x="768" y="1248"/>
              <a:chExt cx="1632" cy="2592"/>
            </a:xfrm>
          </p:grpSpPr>
          <p:sp>
            <p:nvSpPr>
              <p:cNvPr id="50232" name="Rectangle 56"/>
              <p:cNvSpPr>
                <a:spLocks noChangeArrowheads="1"/>
              </p:cNvSpPr>
              <p:nvPr/>
            </p:nvSpPr>
            <p:spPr bwMode="auto">
              <a:xfrm>
                <a:off x="768" y="1747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P</a:t>
                </a:r>
              </a:p>
            </p:txBody>
          </p:sp>
          <p:sp>
            <p:nvSpPr>
              <p:cNvPr id="50233" name="Rectangle 57"/>
              <p:cNvSpPr>
                <a:spLocks noChangeArrowheads="1"/>
              </p:cNvSpPr>
              <p:nvPr/>
            </p:nvSpPr>
            <p:spPr bwMode="auto">
              <a:xfrm>
                <a:off x="768" y="2304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P</a:t>
                </a:r>
              </a:p>
            </p:txBody>
          </p:sp>
          <p:sp>
            <p:nvSpPr>
              <p:cNvPr id="50234" name="Rectangle 58"/>
              <p:cNvSpPr>
                <a:spLocks noChangeArrowheads="1"/>
              </p:cNvSpPr>
              <p:nvPr/>
            </p:nvSpPr>
            <p:spPr bwMode="auto">
              <a:xfrm>
                <a:off x="768" y="3379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P</a:t>
                </a:r>
              </a:p>
            </p:txBody>
          </p:sp>
          <p:sp>
            <p:nvSpPr>
              <p:cNvPr id="50235" name="Rectangle 59"/>
              <p:cNvSpPr>
                <a:spLocks noChangeArrowheads="1"/>
              </p:cNvSpPr>
              <p:nvPr/>
            </p:nvSpPr>
            <p:spPr bwMode="auto">
              <a:xfrm>
                <a:off x="768" y="2851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P</a:t>
                </a:r>
              </a:p>
            </p:txBody>
          </p:sp>
          <p:sp>
            <p:nvSpPr>
              <p:cNvPr id="50236" name="Rectangle 60"/>
              <p:cNvSpPr>
                <a:spLocks noChangeArrowheads="1"/>
              </p:cNvSpPr>
              <p:nvPr/>
            </p:nvSpPr>
            <p:spPr bwMode="auto">
              <a:xfrm>
                <a:off x="1104" y="1747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W</a:t>
                </a:r>
              </a:p>
            </p:txBody>
          </p:sp>
          <p:sp>
            <p:nvSpPr>
              <p:cNvPr id="50237" name="Rectangle 61"/>
              <p:cNvSpPr>
                <a:spLocks noChangeArrowheads="1"/>
              </p:cNvSpPr>
              <p:nvPr/>
            </p:nvSpPr>
            <p:spPr bwMode="auto">
              <a:xfrm>
                <a:off x="1104" y="2304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W</a:t>
                </a:r>
              </a:p>
            </p:txBody>
          </p:sp>
          <p:sp>
            <p:nvSpPr>
              <p:cNvPr id="50238" name="Rectangle 62"/>
              <p:cNvSpPr>
                <a:spLocks noChangeArrowheads="1"/>
              </p:cNvSpPr>
              <p:nvPr/>
            </p:nvSpPr>
            <p:spPr bwMode="auto">
              <a:xfrm>
                <a:off x="1104" y="2851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W</a:t>
                </a:r>
              </a:p>
            </p:txBody>
          </p:sp>
          <p:sp>
            <p:nvSpPr>
              <p:cNvPr id="50239" name="Rectangle 63"/>
              <p:cNvSpPr>
                <a:spLocks noChangeArrowheads="1"/>
              </p:cNvSpPr>
              <p:nvPr/>
            </p:nvSpPr>
            <p:spPr bwMode="auto">
              <a:xfrm>
                <a:off x="1104" y="3379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W</a:t>
                </a:r>
              </a:p>
            </p:txBody>
          </p:sp>
          <p:sp>
            <p:nvSpPr>
              <p:cNvPr id="50240" name="Rectangle 64"/>
              <p:cNvSpPr>
                <a:spLocks noChangeArrowheads="1"/>
              </p:cNvSpPr>
              <p:nvPr/>
            </p:nvSpPr>
            <p:spPr bwMode="auto">
              <a:xfrm>
                <a:off x="1536" y="1248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D</a:t>
                </a:r>
              </a:p>
            </p:txBody>
          </p:sp>
          <p:sp>
            <p:nvSpPr>
              <p:cNvPr id="50241" name="Line 65"/>
              <p:cNvSpPr>
                <a:spLocks noChangeShapeType="1"/>
              </p:cNvSpPr>
              <p:nvPr/>
            </p:nvSpPr>
            <p:spPr bwMode="auto">
              <a:xfrm>
                <a:off x="875" y="1795"/>
                <a:ext cx="192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242" name="Line 66"/>
              <p:cNvSpPr>
                <a:spLocks noChangeShapeType="1"/>
              </p:cNvSpPr>
              <p:nvPr/>
            </p:nvSpPr>
            <p:spPr bwMode="auto">
              <a:xfrm>
                <a:off x="1211" y="1795"/>
                <a:ext cx="192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243" name="Line 67"/>
              <p:cNvSpPr>
                <a:spLocks noChangeShapeType="1"/>
              </p:cNvSpPr>
              <p:nvPr/>
            </p:nvSpPr>
            <p:spPr bwMode="auto">
              <a:xfrm>
                <a:off x="886" y="2352"/>
                <a:ext cx="192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244" name="Rectangle 68"/>
              <p:cNvSpPr>
                <a:spLocks noChangeArrowheads="1"/>
              </p:cNvSpPr>
              <p:nvPr/>
            </p:nvSpPr>
            <p:spPr bwMode="auto">
              <a:xfrm>
                <a:off x="1968" y="1248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D</a:t>
                </a:r>
              </a:p>
            </p:txBody>
          </p:sp>
        </p:grpSp>
        <p:sp>
          <p:nvSpPr>
            <p:cNvPr id="50245" name="Line 69"/>
            <p:cNvSpPr>
              <a:spLocks noChangeShapeType="1"/>
            </p:cNvSpPr>
            <p:nvPr/>
          </p:nvSpPr>
          <p:spPr bwMode="auto">
            <a:xfrm>
              <a:off x="1632" y="1296"/>
              <a:ext cx="192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" name="Group 70"/>
          <p:cNvGrpSpPr>
            <a:grpSpLocks/>
          </p:cNvGrpSpPr>
          <p:nvPr/>
        </p:nvGrpSpPr>
        <p:grpSpPr bwMode="auto">
          <a:xfrm>
            <a:off x="1676400" y="2057400"/>
            <a:ext cx="1457325" cy="3495675"/>
            <a:chOff x="5994" y="1290"/>
            <a:chExt cx="918" cy="2202"/>
          </a:xfrm>
        </p:grpSpPr>
        <p:sp>
          <p:nvSpPr>
            <p:cNvPr id="50247" name="Line 71"/>
            <p:cNvSpPr>
              <a:spLocks noChangeShapeType="1"/>
            </p:cNvSpPr>
            <p:nvPr/>
          </p:nvSpPr>
          <p:spPr bwMode="auto">
            <a:xfrm>
              <a:off x="6000" y="1296"/>
              <a:ext cx="906" cy="1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48" name="Rectangle 72"/>
            <p:cNvSpPr>
              <a:spLocks noChangeArrowheads="1"/>
            </p:cNvSpPr>
            <p:nvPr/>
          </p:nvSpPr>
          <p:spPr bwMode="auto">
            <a:xfrm>
              <a:off x="6000" y="1296"/>
              <a:ext cx="906" cy="6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49" name="Line 73"/>
            <p:cNvSpPr>
              <a:spLocks noChangeShapeType="1"/>
            </p:cNvSpPr>
            <p:nvPr/>
          </p:nvSpPr>
          <p:spPr bwMode="auto">
            <a:xfrm>
              <a:off x="6000" y="1296"/>
              <a:ext cx="1" cy="219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50" name="Rectangle 74"/>
            <p:cNvSpPr>
              <a:spLocks noChangeArrowheads="1"/>
            </p:cNvSpPr>
            <p:nvPr/>
          </p:nvSpPr>
          <p:spPr bwMode="auto">
            <a:xfrm>
              <a:off x="6000" y="1296"/>
              <a:ext cx="6" cy="219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51" name="Rectangle 75"/>
            <p:cNvSpPr>
              <a:spLocks noChangeArrowheads="1"/>
            </p:cNvSpPr>
            <p:nvPr/>
          </p:nvSpPr>
          <p:spPr bwMode="auto">
            <a:xfrm>
              <a:off x="6108" y="1884"/>
              <a:ext cx="273" cy="514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5300" b="1" dirty="0">
                  <a:solidFill>
                    <a:srgbClr val="000066"/>
                  </a:solidFill>
                  <a:latin typeface="Tahoma" pitchFamily="34" charset="0"/>
                  <a:cs typeface="Tahoma" pitchFamily="34" charset="0"/>
                </a:rPr>
                <a:t>1</a:t>
              </a:r>
              <a:endParaRPr lang="en-US" sz="2400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52" name="Rectangle 76"/>
            <p:cNvSpPr>
              <a:spLocks noChangeArrowheads="1"/>
            </p:cNvSpPr>
            <p:nvPr/>
          </p:nvSpPr>
          <p:spPr bwMode="auto">
            <a:xfrm>
              <a:off x="6558" y="1884"/>
              <a:ext cx="273" cy="514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5300" b="1" dirty="0">
                  <a:solidFill>
                    <a:srgbClr val="000066"/>
                  </a:solidFill>
                  <a:latin typeface="Tahoma" pitchFamily="34" charset="0"/>
                  <a:cs typeface="Tahoma" pitchFamily="34" charset="0"/>
                </a:rPr>
                <a:t>1</a:t>
              </a:r>
              <a:endParaRPr lang="en-US" sz="2400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53" name="Rectangle 77"/>
            <p:cNvSpPr>
              <a:spLocks noChangeArrowheads="1"/>
            </p:cNvSpPr>
            <p:nvPr/>
          </p:nvSpPr>
          <p:spPr bwMode="auto">
            <a:xfrm>
              <a:off x="6108" y="2430"/>
              <a:ext cx="273" cy="514"/>
            </a:xfrm>
            <a:prstGeom prst="rect">
              <a:avLst/>
            </a:prstGeom>
            <a:solidFill>
              <a:schemeClr val="lt1">
                <a:alpha val="0"/>
              </a:schemeClr>
            </a:solidFill>
            <a:ln>
              <a:solidFill>
                <a:schemeClr val="accent3">
                  <a:alpha val="0"/>
                </a:schemeClr>
              </a:solidFill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5300" b="1" dirty="0">
                  <a:solidFill>
                    <a:srgbClr val="000066"/>
                  </a:solidFill>
                  <a:latin typeface="Tahoma" pitchFamily="34" charset="0"/>
                  <a:cs typeface="Tahoma" pitchFamily="34" charset="0"/>
                </a:rPr>
                <a:t>1</a:t>
              </a:r>
              <a:endParaRPr lang="en-US" sz="2400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54" name="Rectangle 78"/>
            <p:cNvSpPr>
              <a:spLocks noChangeArrowheads="1"/>
            </p:cNvSpPr>
            <p:nvPr/>
          </p:nvSpPr>
          <p:spPr bwMode="auto">
            <a:xfrm>
              <a:off x="6108" y="2976"/>
              <a:ext cx="273" cy="514"/>
            </a:xfrm>
            <a:prstGeom prst="rect">
              <a:avLst/>
            </a:prstGeom>
            <a:solidFill>
              <a:schemeClr val="lt1">
                <a:alpha val="0"/>
              </a:schemeClr>
            </a:solidFill>
            <a:ln>
              <a:solidFill>
                <a:schemeClr val="accent3">
                  <a:alpha val="0"/>
                </a:schemeClr>
              </a:solidFill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5300" b="1" dirty="0">
                  <a:solidFill>
                    <a:srgbClr val="000066"/>
                  </a:solidFill>
                  <a:latin typeface="Tahoma" pitchFamily="34" charset="0"/>
                  <a:cs typeface="Tahoma" pitchFamily="34" charset="0"/>
                </a:rPr>
                <a:t>1</a:t>
              </a:r>
              <a:endParaRPr lang="en-US" sz="2400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55" name="Rectangle 79"/>
            <p:cNvSpPr>
              <a:spLocks noChangeArrowheads="1"/>
            </p:cNvSpPr>
            <p:nvPr/>
          </p:nvSpPr>
          <p:spPr bwMode="auto">
            <a:xfrm>
              <a:off x="6576" y="2419"/>
              <a:ext cx="273" cy="514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5300" b="1" dirty="0">
                  <a:solidFill>
                    <a:srgbClr val="000066"/>
                  </a:solidFill>
                  <a:latin typeface="Tahoma" pitchFamily="34" charset="0"/>
                  <a:cs typeface="Tahoma" pitchFamily="34" charset="0"/>
                </a:rPr>
                <a:t>1</a:t>
              </a:r>
              <a:endParaRPr lang="en-US" sz="2400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56" name="Line 80"/>
            <p:cNvSpPr>
              <a:spLocks noChangeShapeType="1"/>
            </p:cNvSpPr>
            <p:nvPr/>
          </p:nvSpPr>
          <p:spPr bwMode="auto">
            <a:xfrm flipV="1">
              <a:off x="6000" y="1296"/>
              <a:ext cx="1" cy="1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57" name="Line 81"/>
            <p:cNvSpPr>
              <a:spLocks noChangeShapeType="1"/>
            </p:cNvSpPr>
            <p:nvPr/>
          </p:nvSpPr>
          <p:spPr bwMode="auto">
            <a:xfrm flipV="1">
              <a:off x="6450" y="1296"/>
              <a:ext cx="1" cy="1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58" name="Line 82"/>
            <p:cNvSpPr>
              <a:spLocks noChangeShapeType="1"/>
            </p:cNvSpPr>
            <p:nvPr/>
          </p:nvSpPr>
          <p:spPr bwMode="auto">
            <a:xfrm flipV="1">
              <a:off x="6900" y="1296"/>
              <a:ext cx="1" cy="1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59" name="Rectangle 83"/>
            <p:cNvSpPr>
              <a:spLocks noChangeArrowheads="1"/>
            </p:cNvSpPr>
            <p:nvPr/>
          </p:nvSpPr>
          <p:spPr bwMode="auto">
            <a:xfrm>
              <a:off x="5994" y="1290"/>
              <a:ext cx="18" cy="2202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60" name="Rectangle 84"/>
            <p:cNvSpPr>
              <a:spLocks noChangeArrowheads="1"/>
            </p:cNvSpPr>
            <p:nvPr/>
          </p:nvSpPr>
          <p:spPr bwMode="auto">
            <a:xfrm>
              <a:off x="6444" y="1308"/>
              <a:ext cx="18" cy="2184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61" name="Rectangle 85"/>
            <p:cNvSpPr>
              <a:spLocks noChangeArrowheads="1"/>
            </p:cNvSpPr>
            <p:nvPr/>
          </p:nvSpPr>
          <p:spPr bwMode="auto">
            <a:xfrm>
              <a:off x="6894" y="1308"/>
              <a:ext cx="18" cy="2184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62" name="Rectangle 86"/>
            <p:cNvSpPr>
              <a:spLocks noChangeArrowheads="1"/>
            </p:cNvSpPr>
            <p:nvPr/>
          </p:nvSpPr>
          <p:spPr bwMode="auto">
            <a:xfrm>
              <a:off x="6012" y="1290"/>
              <a:ext cx="900" cy="1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63" name="Rectangle 87"/>
            <p:cNvSpPr>
              <a:spLocks noChangeArrowheads="1"/>
            </p:cNvSpPr>
            <p:nvPr/>
          </p:nvSpPr>
          <p:spPr bwMode="auto">
            <a:xfrm>
              <a:off x="6012" y="1836"/>
              <a:ext cx="900" cy="1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64" name="Rectangle 88"/>
            <p:cNvSpPr>
              <a:spLocks noChangeArrowheads="1"/>
            </p:cNvSpPr>
            <p:nvPr/>
          </p:nvSpPr>
          <p:spPr bwMode="auto">
            <a:xfrm>
              <a:off x="6012" y="2382"/>
              <a:ext cx="900" cy="1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65" name="Rectangle 89"/>
            <p:cNvSpPr>
              <a:spLocks noChangeArrowheads="1"/>
            </p:cNvSpPr>
            <p:nvPr/>
          </p:nvSpPr>
          <p:spPr bwMode="auto">
            <a:xfrm>
              <a:off x="6012" y="2928"/>
              <a:ext cx="900" cy="1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66" name="Rectangle 90"/>
            <p:cNvSpPr>
              <a:spLocks noChangeArrowheads="1"/>
            </p:cNvSpPr>
            <p:nvPr/>
          </p:nvSpPr>
          <p:spPr bwMode="auto">
            <a:xfrm>
              <a:off x="6012" y="3474"/>
              <a:ext cx="900" cy="1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14" name="Group 91"/>
          <p:cNvGrpSpPr>
            <a:grpSpLocks/>
          </p:cNvGrpSpPr>
          <p:nvPr/>
        </p:nvGrpSpPr>
        <p:grpSpPr bwMode="auto">
          <a:xfrm>
            <a:off x="1690688" y="2819400"/>
            <a:ext cx="1509712" cy="2638425"/>
            <a:chOff x="1545" y="2352"/>
            <a:chExt cx="951" cy="1662"/>
          </a:xfrm>
        </p:grpSpPr>
        <p:sp>
          <p:nvSpPr>
            <p:cNvPr id="50268" name="Oval 92"/>
            <p:cNvSpPr>
              <a:spLocks noChangeArrowheads="1"/>
            </p:cNvSpPr>
            <p:nvPr/>
          </p:nvSpPr>
          <p:spPr bwMode="auto">
            <a:xfrm>
              <a:off x="1545" y="3024"/>
              <a:ext cx="471" cy="990"/>
            </a:xfrm>
            <a:prstGeom prst="ellips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69" name="Oval 93"/>
            <p:cNvSpPr>
              <a:spLocks noChangeArrowheads="1"/>
            </p:cNvSpPr>
            <p:nvPr/>
          </p:nvSpPr>
          <p:spPr bwMode="auto">
            <a:xfrm>
              <a:off x="1556" y="2352"/>
              <a:ext cx="940" cy="1200"/>
            </a:xfrm>
            <a:prstGeom prst="ellips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50271" name="Rectangle 95"/>
          <p:cNvSpPr>
            <a:spLocks noChangeArrowheads="1"/>
          </p:cNvSpPr>
          <p:nvPr/>
        </p:nvSpPr>
        <p:spPr bwMode="auto">
          <a:xfrm>
            <a:off x="7315200" y="3810000"/>
            <a:ext cx="1600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en-US" sz="3800" b="1" dirty="0">
                <a:solidFill>
                  <a:srgbClr val="000066"/>
                </a:solidFill>
                <a:latin typeface="Tahoma" pitchFamily="34" charset="0"/>
              </a:rPr>
              <a:t>     </a:t>
            </a:r>
            <a:r>
              <a:rPr lang="en-US" b="1" dirty="0">
                <a:solidFill>
                  <a:srgbClr val="000066"/>
                </a:solidFill>
                <a:latin typeface="Tahoma" pitchFamily="34" charset="0"/>
              </a:rPr>
              <a:t>  </a:t>
            </a:r>
            <a:r>
              <a:rPr lang="en-US" sz="3800" b="1" dirty="0">
                <a:solidFill>
                  <a:srgbClr val="000066"/>
                </a:solidFill>
                <a:latin typeface="Tahoma" pitchFamily="34" charset="0"/>
              </a:rPr>
              <a:t>_</a:t>
            </a:r>
          </a:p>
          <a:p>
            <a:pPr marL="342900" indent="-342900"/>
            <a:r>
              <a:rPr lang="en-US" sz="3800" b="1" dirty="0">
                <a:solidFill>
                  <a:srgbClr val="000066"/>
                </a:solidFill>
                <a:latin typeface="Tahoma" pitchFamily="34" charset="0"/>
              </a:rPr>
              <a:t>+ PD</a:t>
            </a:r>
          </a:p>
        </p:txBody>
      </p:sp>
      <p:sp>
        <p:nvSpPr>
          <p:cNvPr id="50272" name="Line 96"/>
          <p:cNvSpPr>
            <a:spLocks noChangeShapeType="1"/>
          </p:cNvSpPr>
          <p:nvPr/>
        </p:nvSpPr>
        <p:spPr bwMode="auto">
          <a:xfrm flipH="1">
            <a:off x="5486400" y="3657600"/>
            <a:ext cx="609600" cy="9144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Tahoma" pitchFamily="34" charset="0"/>
              <a:cs typeface="Tahoma" pitchFamily="34" charset="0"/>
            </a:endParaRPr>
          </a:p>
        </p:txBody>
      </p:sp>
      <p:sp>
        <p:nvSpPr>
          <p:cNvPr id="50273" name="Line 97"/>
          <p:cNvSpPr>
            <a:spLocks noChangeShapeType="1"/>
          </p:cNvSpPr>
          <p:nvPr/>
        </p:nvSpPr>
        <p:spPr bwMode="auto">
          <a:xfrm flipH="1">
            <a:off x="5486400" y="4876800"/>
            <a:ext cx="609600" cy="9144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Tahoma" pitchFamily="34" charset="0"/>
              <a:cs typeface="Tahoma" pitchFamily="34" charset="0"/>
            </a:endParaRPr>
          </a:p>
        </p:txBody>
      </p:sp>
      <p:sp>
        <p:nvSpPr>
          <p:cNvPr id="50274" name="Rectangle 98"/>
          <p:cNvSpPr>
            <a:spLocks noChangeArrowheads="1"/>
          </p:cNvSpPr>
          <p:nvPr/>
        </p:nvSpPr>
        <p:spPr bwMode="auto">
          <a:xfrm>
            <a:off x="1676400" y="21336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0</a:t>
            </a:r>
          </a:p>
        </p:txBody>
      </p:sp>
      <p:sp>
        <p:nvSpPr>
          <p:cNvPr id="50275" name="Rectangle 99"/>
          <p:cNvSpPr>
            <a:spLocks noChangeArrowheads="1"/>
          </p:cNvSpPr>
          <p:nvPr/>
        </p:nvSpPr>
        <p:spPr bwMode="auto">
          <a:xfrm>
            <a:off x="2438400" y="21336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0</a:t>
            </a:r>
          </a:p>
        </p:txBody>
      </p:sp>
      <p:sp>
        <p:nvSpPr>
          <p:cNvPr id="50276" name="Rectangle 100"/>
          <p:cNvSpPr>
            <a:spLocks noChangeArrowheads="1"/>
          </p:cNvSpPr>
          <p:nvPr/>
        </p:nvSpPr>
        <p:spPr bwMode="auto">
          <a:xfrm>
            <a:off x="2438400" y="48006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0</a:t>
            </a:r>
          </a:p>
        </p:txBody>
      </p:sp>
      <p:pic>
        <p:nvPicPr>
          <p:cNvPr id="100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0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50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50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0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50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50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50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50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500"/>
                            </p:stCondLst>
                            <p:childTnLst>
                              <p:par>
                                <p:cTn id="6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50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500"/>
                            </p:stCondLst>
                            <p:childTnLst>
                              <p:par>
                                <p:cTn id="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2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270" grpId="0" build="p" autoUpdateAnimBg="0" advAuto="0"/>
      <p:bldP spid="50202" grpId="0" build="p" autoUpdateAnimBg="0" advAuto="0"/>
      <p:bldP spid="50203" grpId="0" animBg="1"/>
      <p:bldP spid="50204" grpId="0" animBg="1"/>
      <p:bldP spid="50205" grpId="0" animBg="1"/>
      <p:bldP spid="50207" grpId="0" animBg="1"/>
      <p:bldP spid="50208" grpId="0" animBg="1"/>
      <p:bldP spid="50209" grpId="0" animBg="1"/>
      <p:bldP spid="50271" grpId="0" build="p" autoUpdateAnimBg="0" advAuto="0"/>
      <p:bldP spid="50272" grpId="0" animBg="1"/>
      <p:bldP spid="5027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8839200" y="1438275"/>
            <a:ext cx="9525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9553575" y="1438275"/>
            <a:ext cx="9525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10267950" y="1438275"/>
            <a:ext cx="9525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447800" y="2057400"/>
            <a:ext cx="1457325" cy="3495675"/>
            <a:chOff x="5994" y="1290"/>
            <a:chExt cx="918" cy="2202"/>
          </a:xfrm>
        </p:grpSpPr>
        <p:sp>
          <p:nvSpPr>
            <p:cNvPr id="51206" name="Line 6"/>
            <p:cNvSpPr>
              <a:spLocks noChangeShapeType="1"/>
            </p:cNvSpPr>
            <p:nvPr/>
          </p:nvSpPr>
          <p:spPr bwMode="auto">
            <a:xfrm>
              <a:off x="6000" y="1296"/>
              <a:ext cx="906" cy="1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1207" name="Rectangle 7"/>
            <p:cNvSpPr>
              <a:spLocks noChangeArrowheads="1"/>
            </p:cNvSpPr>
            <p:nvPr/>
          </p:nvSpPr>
          <p:spPr bwMode="auto">
            <a:xfrm>
              <a:off x="6000" y="1296"/>
              <a:ext cx="906" cy="6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1208" name="Line 8"/>
            <p:cNvSpPr>
              <a:spLocks noChangeShapeType="1"/>
            </p:cNvSpPr>
            <p:nvPr/>
          </p:nvSpPr>
          <p:spPr bwMode="auto">
            <a:xfrm>
              <a:off x="6000" y="1296"/>
              <a:ext cx="1" cy="219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1209" name="Rectangle 9"/>
            <p:cNvSpPr>
              <a:spLocks noChangeArrowheads="1"/>
            </p:cNvSpPr>
            <p:nvPr/>
          </p:nvSpPr>
          <p:spPr bwMode="auto">
            <a:xfrm>
              <a:off x="6000" y="1296"/>
              <a:ext cx="6" cy="219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1210" name="Rectangle 10"/>
            <p:cNvSpPr>
              <a:spLocks noChangeArrowheads="1"/>
            </p:cNvSpPr>
            <p:nvPr/>
          </p:nvSpPr>
          <p:spPr bwMode="auto">
            <a:xfrm>
              <a:off x="6108" y="1884"/>
              <a:ext cx="273" cy="514"/>
            </a:xfrm>
            <a:prstGeom prst="rect">
              <a:avLst/>
            </a:prstGeom>
            <a:solidFill>
              <a:schemeClr val="lt1">
                <a:alpha val="0"/>
              </a:schemeClr>
            </a:solidFill>
            <a:ln>
              <a:solidFill>
                <a:schemeClr val="dk1">
                  <a:alpha val="0"/>
                </a:schemeClr>
              </a:solidFill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53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1</a:t>
              </a:r>
              <a:endParaRPr lang="en-US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</a:endParaRPr>
            </a:p>
          </p:txBody>
        </p:sp>
        <p:sp>
          <p:nvSpPr>
            <p:cNvPr id="51211" name="Rectangle 11"/>
            <p:cNvSpPr>
              <a:spLocks noChangeArrowheads="1"/>
            </p:cNvSpPr>
            <p:nvPr/>
          </p:nvSpPr>
          <p:spPr bwMode="auto">
            <a:xfrm>
              <a:off x="6558" y="1884"/>
              <a:ext cx="273" cy="514"/>
            </a:xfrm>
            <a:prstGeom prst="rect">
              <a:avLst/>
            </a:prstGeom>
            <a:solidFill>
              <a:schemeClr val="lt1">
                <a:alpha val="0"/>
              </a:schemeClr>
            </a:solidFill>
            <a:ln>
              <a:solidFill>
                <a:schemeClr val="dk1">
                  <a:alpha val="0"/>
                </a:schemeClr>
              </a:solidFill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53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1</a:t>
              </a:r>
              <a:endParaRPr lang="en-US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</a:endParaRPr>
            </a:p>
          </p:txBody>
        </p:sp>
        <p:sp>
          <p:nvSpPr>
            <p:cNvPr id="51212" name="Rectangle 12"/>
            <p:cNvSpPr>
              <a:spLocks noChangeArrowheads="1"/>
            </p:cNvSpPr>
            <p:nvPr/>
          </p:nvSpPr>
          <p:spPr bwMode="auto">
            <a:xfrm>
              <a:off x="6108" y="2430"/>
              <a:ext cx="273" cy="514"/>
            </a:xfrm>
            <a:prstGeom prst="rect">
              <a:avLst/>
            </a:prstGeom>
            <a:solidFill>
              <a:schemeClr val="lt1">
                <a:alpha val="0"/>
              </a:schemeClr>
            </a:solidFill>
            <a:ln>
              <a:solidFill>
                <a:schemeClr val="dk1">
                  <a:alpha val="0"/>
                </a:schemeClr>
              </a:solidFill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5300" b="1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1</a:t>
              </a:r>
              <a:endParaRPr lang="en-US" sz="2400" b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</a:endParaRPr>
            </a:p>
          </p:txBody>
        </p:sp>
        <p:sp>
          <p:nvSpPr>
            <p:cNvPr id="51213" name="Rectangle 13"/>
            <p:cNvSpPr>
              <a:spLocks noChangeArrowheads="1"/>
            </p:cNvSpPr>
            <p:nvPr/>
          </p:nvSpPr>
          <p:spPr bwMode="auto">
            <a:xfrm>
              <a:off x="6108" y="2976"/>
              <a:ext cx="273" cy="514"/>
            </a:xfrm>
            <a:prstGeom prst="rect">
              <a:avLst/>
            </a:prstGeom>
            <a:solidFill>
              <a:schemeClr val="lt1">
                <a:alpha val="0"/>
              </a:schemeClr>
            </a:solidFill>
            <a:ln>
              <a:solidFill>
                <a:schemeClr val="dk1">
                  <a:alpha val="0"/>
                </a:schemeClr>
              </a:solidFill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53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1</a:t>
              </a:r>
              <a:endParaRPr lang="en-US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</a:endParaRPr>
            </a:p>
          </p:txBody>
        </p:sp>
        <p:sp>
          <p:nvSpPr>
            <p:cNvPr id="51214" name="Rectangle 14"/>
            <p:cNvSpPr>
              <a:spLocks noChangeArrowheads="1"/>
            </p:cNvSpPr>
            <p:nvPr/>
          </p:nvSpPr>
          <p:spPr bwMode="auto">
            <a:xfrm>
              <a:off x="6576" y="2419"/>
              <a:ext cx="273" cy="514"/>
            </a:xfrm>
            <a:prstGeom prst="rect">
              <a:avLst/>
            </a:prstGeom>
            <a:solidFill>
              <a:schemeClr val="lt1">
                <a:alpha val="0"/>
              </a:schemeClr>
            </a:solidFill>
            <a:ln>
              <a:solidFill>
                <a:schemeClr val="dk1">
                  <a:alpha val="0"/>
                </a:schemeClr>
              </a:solidFill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53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1</a:t>
              </a:r>
              <a:endParaRPr lang="en-US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</a:endParaRPr>
            </a:p>
          </p:txBody>
        </p:sp>
        <p:sp>
          <p:nvSpPr>
            <p:cNvPr id="51215" name="Line 15"/>
            <p:cNvSpPr>
              <a:spLocks noChangeShapeType="1"/>
            </p:cNvSpPr>
            <p:nvPr/>
          </p:nvSpPr>
          <p:spPr bwMode="auto">
            <a:xfrm flipV="1">
              <a:off x="6000" y="1296"/>
              <a:ext cx="1" cy="1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1216" name="Line 16"/>
            <p:cNvSpPr>
              <a:spLocks noChangeShapeType="1"/>
            </p:cNvSpPr>
            <p:nvPr/>
          </p:nvSpPr>
          <p:spPr bwMode="auto">
            <a:xfrm flipV="1">
              <a:off x="6450" y="1296"/>
              <a:ext cx="1" cy="1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1217" name="Line 17"/>
            <p:cNvSpPr>
              <a:spLocks noChangeShapeType="1"/>
            </p:cNvSpPr>
            <p:nvPr/>
          </p:nvSpPr>
          <p:spPr bwMode="auto">
            <a:xfrm flipV="1">
              <a:off x="6900" y="1296"/>
              <a:ext cx="1" cy="1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1218" name="Rectangle 18"/>
            <p:cNvSpPr>
              <a:spLocks noChangeArrowheads="1"/>
            </p:cNvSpPr>
            <p:nvPr/>
          </p:nvSpPr>
          <p:spPr bwMode="auto">
            <a:xfrm>
              <a:off x="5994" y="1290"/>
              <a:ext cx="18" cy="2202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1219" name="Rectangle 19"/>
            <p:cNvSpPr>
              <a:spLocks noChangeArrowheads="1"/>
            </p:cNvSpPr>
            <p:nvPr/>
          </p:nvSpPr>
          <p:spPr bwMode="auto">
            <a:xfrm>
              <a:off x="6444" y="1308"/>
              <a:ext cx="18" cy="2184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1220" name="Rectangle 20"/>
            <p:cNvSpPr>
              <a:spLocks noChangeArrowheads="1"/>
            </p:cNvSpPr>
            <p:nvPr/>
          </p:nvSpPr>
          <p:spPr bwMode="auto">
            <a:xfrm>
              <a:off x="6894" y="1308"/>
              <a:ext cx="18" cy="2184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1221" name="Rectangle 21"/>
            <p:cNvSpPr>
              <a:spLocks noChangeArrowheads="1"/>
            </p:cNvSpPr>
            <p:nvPr/>
          </p:nvSpPr>
          <p:spPr bwMode="auto">
            <a:xfrm>
              <a:off x="6012" y="1290"/>
              <a:ext cx="900" cy="1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1222" name="Rectangle 22"/>
            <p:cNvSpPr>
              <a:spLocks noChangeArrowheads="1"/>
            </p:cNvSpPr>
            <p:nvPr/>
          </p:nvSpPr>
          <p:spPr bwMode="auto">
            <a:xfrm>
              <a:off x="6012" y="1836"/>
              <a:ext cx="900" cy="1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1223" name="Rectangle 23"/>
            <p:cNvSpPr>
              <a:spLocks noChangeArrowheads="1"/>
            </p:cNvSpPr>
            <p:nvPr/>
          </p:nvSpPr>
          <p:spPr bwMode="auto">
            <a:xfrm>
              <a:off x="6012" y="2382"/>
              <a:ext cx="900" cy="1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1224" name="Rectangle 24"/>
            <p:cNvSpPr>
              <a:spLocks noChangeArrowheads="1"/>
            </p:cNvSpPr>
            <p:nvPr/>
          </p:nvSpPr>
          <p:spPr bwMode="auto">
            <a:xfrm>
              <a:off x="6012" y="2928"/>
              <a:ext cx="900" cy="1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1225" name="Rectangle 25"/>
            <p:cNvSpPr>
              <a:spLocks noChangeArrowheads="1"/>
            </p:cNvSpPr>
            <p:nvPr/>
          </p:nvSpPr>
          <p:spPr bwMode="auto">
            <a:xfrm>
              <a:off x="6012" y="3474"/>
              <a:ext cx="900" cy="1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1462088" y="2819400"/>
            <a:ext cx="1509712" cy="2638425"/>
            <a:chOff x="1545" y="2352"/>
            <a:chExt cx="951" cy="1662"/>
          </a:xfrm>
        </p:grpSpPr>
        <p:sp>
          <p:nvSpPr>
            <p:cNvPr id="51227" name="Oval 27"/>
            <p:cNvSpPr>
              <a:spLocks noChangeArrowheads="1"/>
            </p:cNvSpPr>
            <p:nvPr/>
          </p:nvSpPr>
          <p:spPr bwMode="auto">
            <a:xfrm>
              <a:off x="1545" y="3024"/>
              <a:ext cx="471" cy="990"/>
            </a:xfrm>
            <a:prstGeom prst="ellips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28" name="Oval 28"/>
            <p:cNvSpPr>
              <a:spLocks noChangeArrowheads="1"/>
            </p:cNvSpPr>
            <p:nvPr/>
          </p:nvSpPr>
          <p:spPr bwMode="auto">
            <a:xfrm>
              <a:off x="1556" y="2352"/>
              <a:ext cx="940" cy="1200"/>
            </a:xfrm>
            <a:prstGeom prst="ellips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229" name="Rectangle 29"/>
          <p:cNvSpPr>
            <a:spLocks noGrp="1" noChangeArrowheads="1"/>
          </p:cNvSpPr>
          <p:nvPr>
            <p:ph type="title"/>
          </p:nvPr>
        </p:nvSpPr>
        <p:spPr>
          <a:xfrm>
            <a:off x="1371600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Simplified Boolean Equation</a:t>
            </a:r>
          </a:p>
        </p:txBody>
      </p:sp>
      <p:sp>
        <p:nvSpPr>
          <p:cNvPr id="51231" name="Rectangle 31"/>
          <p:cNvSpPr>
            <a:spLocks noGrp="1" noChangeArrowheads="1"/>
          </p:cNvSpPr>
          <p:nvPr>
            <p:ph idx="1"/>
          </p:nvPr>
        </p:nvSpPr>
        <p:spPr>
          <a:xfrm>
            <a:off x="4419600" y="5562600"/>
            <a:ext cx="5105400" cy="685800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sz="3800" b="1">
                <a:solidFill>
                  <a:srgbClr val="FF3300"/>
                </a:solidFill>
              </a:rPr>
              <a:t>C = W + PD	</a:t>
            </a:r>
          </a:p>
        </p:txBody>
      </p:sp>
      <p:sp>
        <p:nvSpPr>
          <p:cNvPr id="51230" name="Line 30"/>
          <p:cNvSpPr>
            <a:spLocks noChangeShapeType="1"/>
          </p:cNvSpPr>
          <p:nvPr/>
        </p:nvSpPr>
        <p:spPr bwMode="auto">
          <a:xfrm>
            <a:off x="949325" y="4830763"/>
            <a:ext cx="304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" name="Group 32"/>
          <p:cNvGrpSpPr>
            <a:grpSpLocks/>
          </p:cNvGrpSpPr>
          <p:nvPr/>
        </p:nvGrpSpPr>
        <p:grpSpPr bwMode="auto">
          <a:xfrm>
            <a:off x="228600" y="1371600"/>
            <a:ext cx="2590800" cy="4114800"/>
            <a:chOff x="768" y="1248"/>
            <a:chExt cx="1632" cy="2592"/>
          </a:xfrm>
        </p:grpSpPr>
        <p:grpSp>
          <p:nvGrpSpPr>
            <p:cNvPr id="5" name="Group 33"/>
            <p:cNvGrpSpPr>
              <a:grpSpLocks/>
            </p:cNvGrpSpPr>
            <p:nvPr/>
          </p:nvGrpSpPr>
          <p:grpSpPr bwMode="auto">
            <a:xfrm>
              <a:off x="768" y="1248"/>
              <a:ext cx="1632" cy="2592"/>
              <a:chOff x="768" y="1248"/>
              <a:chExt cx="1632" cy="2592"/>
            </a:xfrm>
          </p:grpSpPr>
          <p:sp>
            <p:nvSpPr>
              <p:cNvPr id="51234" name="Rectangle 34"/>
              <p:cNvSpPr>
                <a:spLocks noChangeArrowheads="1"/>
              </p:cNvSpPr>
              <p:nvPr/>
            </p:nvSpPr>
            <p:spPr bwMode="auto">
              <a:xfrm>
                <a:off x="768" y="1747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P</a:t>
                </a:r>
              </a:p>
            </p:txBody>
          </p:sp>
          <p:sp>
            <p:nvSpPr>
              <p:cNvPr id="51235" name="Rectangle 35"/>
              <p:cNvSpPr>
                <a:spLocks noChangeArrowheads="1"/>
              </p:cNvSpPr>
              <p:nvPr/>
            </p:nvSpPr>
            <p:spPr bwMode="auto">
              <a:xfrm>
                <a:off x="768" y="2304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P</a:t>
                </a:r>
              </a:p>
            </p:txBody>
          </p:sp>
          <p:sp>
            <p:nvSpPr>
              <p:cNvPr id="51236" name="Rectangle 36"/>
              <p:cNvSpPr>
                <a:spLocks noChangeArrowheads="1"/>
              </p:cNvSpPr>
              <p:nvPr/>
            </p:nvSpPr>
            <p:spPr bwMode="auto">
              <a:xfrm>
                <a:off x="768" y="3379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P</a:t>
                </a:r>
              </a:p>
            </p:txBody>
          </p:sp>
          <p:sp>
            <p:nvSpPr>
              <p:cNvPr id="51237" name="Rectangle 37"/>
              <p:cNvSpPr>
                <a:spLocks noChangeArrowheads="1"/>
              </p:cNvSpPr>
              <p:nvPr/>
            </p:nvSpPr>
            <p:spPr bwMode="auto">
              <a:xfrm>
                <a:off x="768" y="2851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P</a:t>
                </a:r>
              </a:p>
            </p:txBody>
          </p:sp>
          <p:sp>
            <p:nvSpPr>
              <p:cNvPr id="51238" name="Rectangle 38"/>
              <p:cNvSpPr>
                <a:spLocks noChangeArrowheads="1"/>
              </p:cNvSpPr>
              <p:nvPr/>
            </p:nvSpPr>
            <p:spPr bwMode="auto">
              <a:xfrm>
                <a:off x="1104" y="1747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W</a:t>
                </a:r>
              </a:p>
            </p:txBody>
          </p:sp>
          <p:sp>
            <p:nvSpPr>
              <p:cNvPr id="51239" name="Rectangle 39"/>
              <p:cNvSpPr>
                <a:spLocks noChangeArrowheads="1"/>
              </p:cNvSpPr>
              <p:nvPr/>
            </p:nvSpPr>
            <p:spPr bwMode="auto">
              <a:xfrm>
                <a:off x="1104" y="2304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W</a:t>
                </a:r>
              </a:p>
            </p:txBody>
          </p:sp>
          <p:sp>
            <p:nvSpPr>
              <p:cNvPr id="51240" name="Rectangle 40"/>
              <p:cNvSpPr>
                <a:spLocks noChangeArrowheads="1"/>
              </p:cNvSpPr>
              <p:nvPr/>
            </p:nvSpPr>
            <p:spPr bwMode="auto">
              <a:xfrm>
                <a:off x="1104" y="2851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W</a:t>
                </a:r>
              </a:p>
            </p:txBody>
          </p:sp>
          <p:sp>
            <p:nvSpPr>
              <p:cNvPr id="51241" name="Rectangle 41"/>
              <p:cNvSpPr>
                <a:spLocks noChangeArrowheads="1"/>
              </p:cNvSpPr>
              <p:nvPr/>
            </p:nvSpPr>
            <p:spPr bwMode="auto">
              <a:xfrm>
                <a:off x="1104" y="3379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W</a:t>
                </a:r>
              </a:p>
            </p:txBody>
          </p:sp>
          <p:sp>
            <p:nvSpPr>
              <p:cNvPr id="51242" name="Rectangle 42"/>
              <p:cNvSpPr>
                <a:spLocks noChangeArrowheads="1"/>
              </p:cNvSpPr>
              <p:nvPr/>
            </p:nvSpPr>
            <p:spPr bwMode="auto">
              <a:xfrm>
                <a:off x="1536" y="1248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D</a:t>
                </a:r>
              </a:p>
            </p:txBody>
          </p:sp>
          <p:sp>
            <p:nvSpPr>
              <p:cNvPr id="51243" name="Line 43"/>
              <p:cNvSpPr>
                <a:spLocks noChangeShapeType="1"/>
              </p:cNvSpPr>
              <p:nvPr/>
            </p:nvSpPr>
            <p:spPr bwMode="auto">
              <a:xfrm>
                <a:off x="875" y="1795"/>
                <a:ext cx="192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44" name="Line 44"/>
              <p:cNvSpPr>
                <a:spLocks noChangeShapeType="1"/>
              </p:cNvSpPr>
              <p:nvPr/>
            </p:nvSpPr>
            <p:spPr bwMode="auto">
              <a:xfrm>
                <a:off x="1211" y="1795"/>
                <a:ext cx="192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45" name="Line 45"/>
              <p:cNvSpPr>
                <a:spLocks noChangeShapeType="1"/>
              </p:cNvSpPr>
              <p:nvPr/>
            </p:nvSpPr>
            <p:spPr bwMode="auto">
              <a:xfrm>
                <a:off x="886" y="2352"/>
                <a:ext cx="192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46" name="Rectangle 46"/>
              <p:cNvSpPr>
                <a:spLocks noChangeArrowheads="1"/>
              </p:cNvSpPr>
              <p:nvPr/>
            </p:nvSpPr>
            <p:spPr bwMode="auto">
              <a:xfrm>
                <a:off x="1968" y="1248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 dirty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D</a:t>
                </a:r>
              </a:p>
            </p:txBody>
          </p:sp>
        </p:grpSp>
        <p:sp>
          <p:nvSpPr>
            <p:cNvPr id="51247" name="Line 47"/>
            <p:cNvSpPr>
              <a:spLocks noChangeShapeType="1"/>
            </p:cNvSpPr>
            <p:nvPr/>
          </p:nvSpPr>
          <p:spPr bwMode="auto">
            <a:xfrm>
              <a:off x="1632" y="1296"/>
              <a:ext cx="192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248" name="Text Box 48"/>
          <p:cNvSpPr txBox="1">
            <a:spLocks noChangeArrowheads="1"/>
          </p:cNvSpPr>
          <p:nvPr/>
        </p:nvSpPr>
        <p:spPr bwMode="auto">
          <a:xfrm>
            <a:off x="3352800" y="1295400"/>
            <a:ext cx="541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Opposite values in circles cancel out</a:t>
            </a:r>
          </a:p>
        </p:txBody>
      </p:sp>
      <p:grpSp>
        <p:nvGrpSpPr>
          <p:cNvPr id="6" name="Group 49"/>
          <p:cNvGrpSpPr>
            <a:grpSpLocks/>
          </p:cNvGrpSpPr>
          <p:nvPr/>
        </p:nvGrpSpPr>
        <p:grpSpPr bwMode="auto">
          <a:xfrm>
            <a:off x="3505200" y="1690688"/>
            <a:ext cx="5181600" cy="2043112"/>
            <a:chOff x="2496" y="1248"/>
            <a:chExt cx="3264" cy="1287"/>
          </a:xfrm>
        </p:grpSpPr>
        <p:sp>
          <p:nvSpPr>
            <p:cNvPr id="51250" name="Rectangle 50"/>
            <p:cNvSpPr>
              <a:spLocks noChangeArrowheads="1"/>
            </p:cNvSpPr>
            <p:nvPr/>
          </p:nvSpPr>
          <p:spPr bwMode="auto">
            <a:xfrm>
              <a:off x="3168" y="1296"/>
              <a:ext cx="652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28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_    _</a:t>
              </a:r>
            </a:p>
            <a:p>
              <a:pPr eaLnBrk="0" hangingPunct="0"/>
              <a:r>
                <a:rPr lang="en-US" sz="28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PWD</a:t>
              </a:r>
            </a:p>
          </p:txBody>
        </p:sp>
        <p:sp>
          <p:nvSpPr>
            <p:cNvPr id="51251" name="Rectangle 51"/>
            <p:cNvSpPr>
              <a:spLocks noChangeArrowheads="1"/>
            </p:cNvSpPr>
            <p:nvPr/>
          </p:nvSpPr>
          <p:spPr bwMode="auto">
            <a:xfrm>
              <a:off x="4176" y="1977"/>
              <a:ext cx="72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28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PWD</a:t>
              </a:r>
            </a:p>
          </p:txBody>
        </p:sp>
        <p:sp>
          <p:nvSpPr>
            <p:cNvPr id="51252" name="Rectangle 52"/>
            <p:cNvSpPr>
              <a:spLocks noChangeArrowheads="1"/>
            </p:cNvSpPr>
            <p:nvPr/>
          </p:nvSpPr>
          <p:spPr bwMode="auto">
            <a:xfrm>
              <a:off x="3168" y="1708"/>
              <a:ext cx="672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28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   _</a:t>
              </a:r>
            </a:p>
            <a:p>
              <a:pPr eaLnBrk="0" hangingPunct="0"/>
              <a:r>
                <a:rPr lang="en-US" sz="28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PWD</a:t>
              </a:r>
            </a:p>
          </p:txBody>
        </p:sp>
        <p:sp>
          <p:nvSpPr>
            <p:cNvPr id="51253" name="Rectangle 53"/>
            <p:cNvSpPr>
              <a:spLocks noChangeArrowheads="1"/>
            </p:cNvSpPr>
            <p:nvPr/>
          </p:nvSpPr>
          <p:spPr bwMode="auto">
            <a:xfrm>
              <a:off x="4176" y="1296"/>
              <a:ext cx="768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28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_    </a:t>
              </a:r>
            </a:p>
            <a:p>
              <a:pPr eaLnBrk="0" hangingPunct="0"/>
              <a:r>
                <a:rPr lang="en-US" sz="28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PWD</a:t>
              </a:r>
            </a:p>
          </p:txBody>
        </p:sp>
        <p:sp>
          <p:nvSpPr>
            <p:cNvPr id="51254" name="Rectangle 54"/>
            <p:cNvSpPr>
              <a:spLocks noChangeArrowheads="1"/>
            </p:cNvSpPr>
            <p:nvPr/>
          </p:nvSpPr>
          <p:spPr bwMode="auto">
            <a:xfrm>
              <a:off x="4752" y="1728"/>
              <a:ext cx="1008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/>
              <a:r>
                <a:rPr lang="en-US" sz="3800" b="1">
                  <a:solidFill>
                    <a:srgbClr val="FF3300"/>
                  </a:solidFill>
                  <a:latin typeface="Tahoma" pitchFamily="34" charset="0"/>
                </a:rPr>
                <a:t> = W</a:t>
              </a:r>
            </a:p>
          </p:txBody>
        </p:sp>
        <p:sp>
          <p:nvSpPr>
            <p:cNvPr id="51255" name="Line 55"/>
            <p:cNvSpPr>
              <a:spLocks noChangeShapeType="1"/>
            </p:cNvSpPr>
            <p:nvPr/>
          </p:nvSpPr>
          <p:spPr bwMode="auto">
            <a:xfrm flipH="1">
              <a:off x="3216" y="1584"/>
              <a:ext cx="144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56" name="Line 56"/>
            <p:cNvSpPr>
              <a:spLocks noChangeShapeType="1"/>
            </p:cNvSpPr>
            <p:nvPr/>
          </p:nvSpPr>
          <p:spPr bwMode="auto">
            <a:xfrm flipH="1">
              <a:off x="3216" y="2016"/>
              <a:ext cx="144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57" name="Line 57"/>
            <p:cNvSpPr>
              <a:spLocks noChangeShapeType="1"/>
            </p:cNvSpPr>
            <p:nvPr/>
          </p:nvSpPr>
          <p:spPr bwMode="auto">
            <a:xfrm flipH="1">
              <a:off x="3600" y="1536"/>
              <a:ext cx="144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58" name="Line 58"/>
            <p:cNvSpPr>
              <a:spLocks noChangeShapeType="1"/>
            </p:cNvSpPr>
            <p:nvPr/>
          </p:nvSpPr>
          <p:spPr bwMode="auto">
            <a:xfrm flipH="1">
              <a:off x="3600" y="2016"/>
              <a:ext cx="144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59" name="Line 59"/>
            <p:cNvSpPr>
              <a:spLocks noChangeShapeType="1"/>
            </p:cNvSpPr>
            <p:nvPr/>
          </p:nvSpPr>
          <p:spPr bwMode="auto">
            <a:xfrm flipH="1">
              <a:off x="4224" y="2016"/>
              <a:ext cx="144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60" name="Line 60"/>
            <p:cNvSpPr>
              <a:spLocks noChangeShapeType="1"/>
            </p:cNvSpPr>
            <p:nvPr/>
          </p:nvSpPr>
          <p:spPr bwMode="auto">
            <a:xfrm flipH="1">
              <a:off x="4224" y="1584"/>
              <a:ext cx="144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61" name="Line 61"/>
            <p:cNvSpPr>
              <a:spLocks noChangeShapeType="1"/>
            </p:cNvSpPr>
            <p:nvPr/>
          </p:nvSpPr>
          <p:spPr bwMode="auto">
            <a:xfrm flipH="1">
              <a:off x="4608" y="1584"/>
              <a:ext cx="144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62" name="Line 62"/>
            <p:cNvSpPr>
              <a:spLocks noChangeShapeType="1"/>
            </p:cNvSpPr>
            <p:nvPr/>
          </p:nvSpPr>
          <p:spPr bwMode="auto">
            <a:xfrm flipH="1">
              <a:off x="4608" y="2016"/>
              <a:ext cx="144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" name="Group 63"/>
            <p:cNvGrpSpPr>
              <a:grpSpLocks/>
            </p:cNvGrpSpPr>
            <p:nvPr/>
          </p:nvGrpSpPr>
          <p:grpSpPr bwMode="auto">
            <a:xfrm>
              <a:off x="2976" y="1680"/>
              <a:ext cx="192" cy="480"/>
              <a:chOff x="4128" y="3312"/>
              <a:chExt cx="336" cy="480"/>
            </a:xfrm>
          </p:grpSpPr>
          <p:sp>
            <p:nvSpPr>
              <p:cNvPr id="51264" name="Line 64"/>
              <p:cNvSpPr>
                <a:spLocks noChangeShapeType="1"/>
              </p:cNvSpPr>
              <p:nvPr/>
            </p:nvSpPr>
            <p:spPr bwMode="auto">
              <a:xfrm>
                <a:off x="4128" y="3312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65" name="Line 65"/>
              <p:cNvSpPr>
                <a:spLocks noChangeShapeType="1"/>
              </p:cNvSpPr>
              <p:nvPr/>
            </p:nvSpPr>
            <p:spPr bwMode="auto">
              <a:xfrm>
                <a:off x="4128" y="3792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66" name="Line 66"/>
              <p:cNvSpPr>
                <a:spLocks noChangeShapeType="1"/>
              </p:cNvSpPr>
              <p:nvPr/>
            </p:nvSpPr>
            <p:spPr bwMode="auto">
              <a:xfrm flipV="1">
                <a:off x="4128" y="3312"/>
                <a:ext cx="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" name="Group 67"/>
            <p:cNvGrpSpPr>
              <a:grpSpLocks/>
            </p:cNvGrpSpPr>
            <p:nvPr/>
          </p:nvGrpSpPr>
          <p:grpSpPr bwMode="auto">
            <a:xfrm>
              <a:off x="3984" y="1680"/>
              <a:ext cx="192" cy="480"/>
              <a:chOff x="4128" y="3312"/>
              <a:chExt cx="336" cy="480"/>
            </a:xfrm>
          </p:grpSpPr>
          <p:sp>
            <p:nvSpPr>
              <p:cNvPr id="51268" name="Line 68"/>
              <p:cNvSpPr>
                <a:spLocks noChangeShapeType="1"/>
              </p:cNvSpPr>
              <p:nvPr/>
            </p:nvSpPr>
            <p:spPr bwMode="auto">
              <a:xfrm>
                <a:off x="4128" y="3312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69" name="Line 69"/>
              <p:cNvSpPr>
                <a:spLocks noChangeShapeType="1"/>
              </p:cNvSpPr>
              <p:nvPr/>
            </p:nvSpPr>
            <p:spPr bwMode="auto">
              <a:xfrm>
                <a:off x="4128" y="3792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70" name="Line 70"/>
              <p:cNvSpPr>
                <a:spLocks noChangeShapeType="1"/>
              </p:cNvSpPr>
              <p:nvPr/>
            </p:nvSpPr>
            <p:spPr bwMode="auto">
              <a:xfrm flipV="1">
                <a:off x="4128" y="3312"/>
                <a:ext cx="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" name="Group 71"/>
            <p:cNvGrpSpPr>
              <a:grpSpLocks/>
            </p:cNvGrpSpPr>
            <p:nvPr/>
          </p:nvGrpSpPr>
          <p:grpSpPr bwMode="auto">
            <a:xfrm rot="5400000">
              <a:off x="4080" y="864"/>
              <a:ext cx="192" cy="1056"/>
              <a:chOff x="4128" y="3312"/>
              <a:chExt cx="336" cy="480"/>
            </a:xfrm>
          </p:grpSpPr>
          <p:sp>
            <p:nvSpPr>
              <p:cNvPr id="51272" name="Line 72"/>
              <p:cNvSpPr>
                <a:spLocks noChangeShapeType="1"/>
              </p:cNvSpPr>
              <p:nvPr/>
            </p:nvSpPr>
            <p:spPr bwMode="auto">
              <a:xfrm>
                <a:off x="4128" y="3312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73" name="Line 73"/>
              <p:cNvSpPr>
                <a:spLocks noChangeShapeType="1"/>
              </p:cNvSpPr>
              <p:nvPr/>
            </p:nvSpPr>
            <p:spPr bwMode="auto">
              <a:xfrm>
                <a:off x="4128" y="3792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74" name="Line 74"/>
              <p:cNvSpPr>
                <a:spLocks noChangeShapeType="1"/>
              </p:cNvSpPr>
              <p:nvPr/>
            </p:nvSpPr>
            <p:spPr bwMode="auto">
              <a:xfrm flipV="1">
                <a:off x="4128" y="3312"/>
                <a:ext cx="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" name="Group 75"/>
            <p:cNvGrpSpPr>
              <a:grpSpLocks/>
            </p:cNvGrpSpPr>
            <p:nvPr/>
          </p:nvGrpSpPr>
          <p:grpSpPr bwMode="auto">
            <a:xfrm rot="16200000" flipV="1">
              <a:off x="4080" y="1872"/>
              <a:ext cx="192" cy="1056"/>
              <a:chOff x="4128" y="3312"/>
              <a:chExt cx="336" cy="480"/>
            </a:xfrm>
          </p:grpSpPr>
          <p:sp>
            <p:nvSpPr>
              <p:cNvPr id="51276" name="Line 76"/>
              <p:cNvSpPr>
                <a:spLocks noChangeShapeType="1"/>
              </p:cNvSpPr>
              <p:nvPr/>
            </p:nvSpPr>
            <p:spPr bwMode="auto">
              <a:xfrm>
                <a:off x="4128" y="3312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77" name="Line 77"/>
              <p:cNvSpPr>
                <a:spLocks noChangeShapeType="1"/>
              </p:cNvSpPr>
              <p:nvPr/>
            </p:nvSpPr>
            <p:spPr bwMode="auto">
              <a:xfrm>
                <a:off x="4128" y="3792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78" name="Line 78"/>
              <p:cNvSpPr>
                <a:spLocks noChangeShapeType="1"/>
              </p:cNvSpPr>
              <p:nvPr/>
            </p:nvSpPr>
            <p:spPr bwMode="auto">
              <a:xfrm flipV="1">
                <a:off x="4128" y="3312"/>
                <a:ext cx="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1279" name="Text Box 79"/>
            <p:cNvSpPr txBox="1">
              <a:spLocks noChangeArrowheads="1"/>
            </p:cNvSpPr>
            <p:nvPr/>
          </p:nvSpPr>
          <p:spPr bwMode="auto">
            <a:xfrm>
              <a:off x="4080" y="1248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b="1"/>
                <a:t>3</a:t>
              </a:r>
            </a:p>
          </p:txBody>
        </p:sp>
        <p:sp>
          <p:nvSpPr>
            <p:cNvPr id="51280" name="Text Box 80"/>
            <p:cNvSpPr txBox="1">
              <a:spLocks noChangeArrowheads="1"/>
            </p:cNvSpPr>
            <p:nvPr/>
          </p:nvSpPr>
          <p:spPr bwMode="auto">
            <a:xfrm>
              <a:off x="2496" y="1824"/>
              <a:ext cx="6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b="1"/>
                <a:t>Step 1</a:t>
              </a:r>
            </a:p>
          </p:txBody>
        </p:sp>
        <p:sp>
          <p:nvSpPr>
            <p:cNvPr id="51281" name="Text Box 81"/>
            <p:cNvSpPr txBox="1">
              <a:spLocks noChangeArrowheads="1"/>
            </p:cNvSpPr>
            <p:nvPr/>
          </p:nvSpPr>
          <p:spPr bwMode="auto">
            <a:xfrm>
              <a:off x="3840" y="1833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b="1"/>
                <a:t>2</a:t>
              </a:r>
            </a:p>
          </p:txBody>
        </p:sp>
        <p:sp>
          <p:nvSpPr>
            <p:cNvPr id="51282" name="Text Box 82"/>
            <p:cNvSpPr txBox="1">
              <a:spLocks noChangeArrowheads="1"/>
            </p:cNvSpPr>
            <p:nvPr/>
          </p:nvSpPr>
          <p:spPr bwMode="auto">
            <a:xfrm>
              <a:off x="4080" y="2304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b="1"/>
                <a:t>4</a:t>
              </a:r>
            </a:p>
          </p:txBody>
        </p:sp>
      </p:grpSp>
      <p:sp>
        <p:nvSpPr>
          <p:cNvPr id="51283" name="Line 83"/>
          <p:cNvSpPr>
            <a:spLocks noChangeShapeType="1"/>
          </p:cNvSpPr>
          <p:nvPr/>
        </p:nvSpPr>
        <p:spPr bwMode="auto">
          <a:xfrm flipV="1">
            <a:off x="2971800" y="3124200"/>
            <a:ext cx="1219200" cy="457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84" name="Line 84"/>
          <p:cNvSpPr>
            <a:spLocks noChangeShapeType="1"/>
          </p:cNvSpPr>
          <p:nvPr/>
        </p:nvSpPr>
        <p:spPr bwMode="auto">
          <a:xfrm flipV="1">
            <a:off x="2133600" y="4572000"/>
            <a:ext cx="2819400" cy="381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85" name="Line 85"/>
          <p:cNvSpPr>
            <a:spLocks noChangeShapeType="1"/>
          </p:cNvSpPr>
          <p:nvPr/>
        </p:nvSpPr>
        <p:spPr bwMode="auto">
          <a:xfrm>
            <a:off x="7010400" y="5638800"/>
            <a:ext cx="304800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" name="Group 86"/>
          <p:cNvGrpSpPr>
            <a:grpSpLocks/>
          </p:cNvGrpSpPr>
          <p:nvPr/>
        </p:nvGrpSpPr>
        <p:grpSpPr bwMode="auto">
          <a:xfrm>
            <a:off x="4267200" y="3657600"/>
            <a:ext cx="4419600" cy="1828800"/>
            <a:chOff x="3072" y="2640"/>
            <a:chExt cx="2784" cy="1152"/>
          </a:xfrm>
        </p:grpSpPr>
        <p:sp>
          <p:nvSpPr>
            <p:cNvPr id="51287" name="Rectangle 87"/>
            <p:cNvSpPr>
              <a:spLocks noChangeArrowheads="1"/>
            </p:cNvSpPr>
            <p:nvPr/>
          </p:nvSpPr>
          <p:spPr bwMode="auto">
            <a:xfrm>
              <a:off x="3648" y="2640"/>
              <a:ext cx="672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28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   _</a:t>
              </a:r>
            </a:p>
            <a:p>
              <a:pPr eaLnBrk="0" hangingPunct="0"/>
              <a:r>
                <a:rPr lang="en-US" sz="28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PWD</a:t>
              </a:r>
            </a:p>
          </p:txBody>
        </p:sp>
        <p:sp>
          <p:nvSpPr>
            <p:cNvPr id="51288" name="Rectangle 88"/>
            <p:cNvSpPr>
              <a:spLocks noChangeArrowheads="1"/>
            </p:cNvSpPr>
            <p:nvPr/>
          </p:nvSpPr>
          <p:spPr bwMode="auto">
            <a:xfrm>
              <a:off x="3648" y="3072"/>
              <a:ext cx="672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28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_ _</a:t>
              </a:r>
            </a:p>
            <a:p>
              <a:pPr eaLnBrk="0" hangingPunct="0"/>
              <a:r>
                <a:rPr lang="en-US" sz="28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PWD</a:t>
              </a:r>
            </a:p>
          </p:txBody>
        </p:sp>
        <p:sp>
          <p:nvSpPr>
            <p:cNvPr id="51289" name="Rectangle 89"/>
            <p:cNvSpPr>
              <a:spLocks noChangeArrowheads="1"/>
            </p:cNvSpPr>
            <p:nvPr/>
          </p:nvSpPr>
          <p:spPr bwMode="auto">
            <a:xfrm>
              <a:off x="4848" y="2640"/>
              <a:ext cx="1008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/>
              <a:r>
                <a:rPr lang="en-US" sz="3800" b="1">
                  <a:solidFill>
                    <a:srgbClr val="FF3300"/>
                  </a:solidFill>
                  <a:latin typeface="Tahoma" pitchFamily="34" charset="0"/>
                </a:rPr>
                <a:t>     </a:t>
              </a:r>
              <a:r>
                <a:rPr lang="en-US" b="1">
                  <a:solidFill>
                    <a:srgbClr val="FF3300"/>
                  </a:solidFill>
                  <a:latin typeface="Tahoma" pitchFamily="34" charset="0"/>
                </a:rPr>
                <a:t>  </a:t>
              </a:r>
              <a:r>
                <a:rPr lang="en-US" sz="3800" b="1">
                  <a:solidFill>
                    <a:srgbClr val="FF3300"/>
                  </a:solidFill>
                  <a:latin typeface="Tahoma" pitchFamily="34" charset="0"/>
                </a:rPr>
                <a:t>_</a:t>
              </a:r>
            </a:p>
            <a:p>
              <a:pPr marL="342900" indent="-342900"/>
              <a:r>
                <a:rPr lang="en-US" sz="3800" b="1">
                  <a:solidFill>
                    <a:srgbClr val="FF3300"/>
                  </a:solidFill>
                  <a:latin typeface="Tahoma" pitchFamily="34" charset="0"/>
                </a:rPr>
                <a:t>= PD</a:t>
              </a:r>
            </a:p>
          </p:txBody>
        </p:sp>
        <p:sp>
          <p:nvSpPr>
            <p:cNvPr id="51290" name="Line 90"/>
            <p:cNvSpPr>
              <a:spLocks noChangeShapeType="1"/>
            </p:cNvSpPr>
            <p:nvPr/>
          </p:nvSpPr>
          <p:spPr bwMode="auto">
            <a:xfrm rot="16200000" flipH="1">
              <a:off x="3868" y="283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91" name="Line 91"/>
            <p:cNvSpPr>
              <a:spLocks noChangeShapeType="1"/>
            </p:cNvSpPr>
            <p:nvPr/>
          </p:nvSpPr>
          <p:spPr bwMode="auto">
            <a:xfrm rot="5400000" flipH="1" flipV="1">
              <a:off x="3872" y="3696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92" name="Text Box 92"/>
            <p:cNvSpPr txBox="1">
              <a:spLocks noChangeArrowheads="1"/>
            </p:cNvSpPr>
            <p:nvPr/>
          </p:nvSpPr>
          <p:spPr bwMode="auto">
            <a:xfrm>
              <a:off x="3072" y="2736"/>
              <a:ext cx="6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b="1"/>
                <a:t>Step 1</a:t>
              </a:r>
            </a:p>
          </p:txBody>
        </p:sp>
        <p:sp>
          <p:nvSpPr>
            <p:cNvPr id="51293" name="Line 93"/>
            <p:cNvSpPr>
              <a:spLocks noChangeShapeType="1"/>
            </p:cNvSpPr>
            <p:nvPr/>
          </p:nvSpPr>
          <p:spPr bwMode="auto">
            <a:xfrm flipH="1">
              <a:off x="3572" y="2736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94" name="Line 94"/>
            <p:cNvSpPr>
              <a:spLocks noChangeShapeType="1"/>
            </p:cNvSpPr>
            <p:nvPr/>
          </p:nvSpPr>
          <p:spPr bwMode="auto">
            <a:xfrm flipV="1">
              <a:off x="3570" y="2736"/>
              <a:ext cx="0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95" name="Line 95"/>
            <p:cNvSpPr>
              <a:spLocks noChangeShapeType="1"/>
            </p:cNvSpPr>
            <p:nvPr/>
          </p:nvSpPr>
          <p:spPr bwMode="auto">
            <a:xfrm flipH="1">
              <a:off x="3582" y="3792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96" name="Line 96"/>
            <p:cNvSpPr>
              <a:spLocks noChangeShapeType="1"/>
            </p:cNvSpPr>
            <p:nvPr/>
          </p:nvSpPr>
          <p:spPr bwMode="auto">
            <a:xfrm flipH="1">
              <a:off x="3888" y="2928"/>
              <a:ext cx="144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97" name="Line 97"/>
            <p:cNvSpPr>
              <a:spLocks noChangeShapeType="1"/>
            </p:cNvSpPr>
            <p:nvPr/>
          </p:nvSpPr>
          <p:spPr bwMode="auto">
            <a:xfrm flipH="1">
              <a:off x="3888" y="3360"/>
              <a:ext cx="144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363" name="Rectangle 163"/>
          <p:cNvSpPr>
            <a:spLocks noChangeArrowheads="1"/>
          </p:cNvSpPr>
          <p:nvPr/>
        </p:nvSpPr>
        <p:spPr bwMode="auto">
          <a:xfrm>
            <a:off x="2209800" y="4648200"/>
            <a:ext cx="685800" cy="907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0" eaLnBrk="0" hangingPunct="0"/>
            <a:r>
              <a:rPr lang="en-US" sz="5300" b="1" dirty="0" smtClean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ahoma"/>
              </a:rPr>
              <a:t>0</a:t>
            </a:r>
            <a:endParaRPr lang="en-US" sz="2400" b="1" dirty="0">
              <a:ln w="1905"/>
              <a:gradFill>
                <a:gsLst>
                  <a:gs pos="0">
                    <a:srgbClr val="2D2D8A">
                      <a:shade val="20000"/>
                      <a:satMod val="200000"/>
                    </a:srgbClr>
                  </a:gs>
                  <a:gs pos="78000">
                    <a:srgbClr val="2D2D8A">
                      <a:tint val="90000"/>
                      <a:shade val="89000"/>
                      <a:satMod val="220000"/>
                    </a:srgbClr>
                  </a:gs>
                  <a:gs pos="100000">
                    <a:srgbClr val="2D2D8A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1" name="Rectangle 163"/>
          <p:cNvSpPr>
            <a:spLocks noChangeArrowheads="1"/>
          </p:cNvSpPr>
          <p:nvPr/>
        </p:nvSpPr>
        <p:spPr bwMode="auto">
          <a:xfrm>
            <a:off x="1524000" y="2057400"/>
            <a:ext cx="685800" cy="907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0" eaLnBrk="0" hangingPunct="0"/>
            <a:r>
              <a:rPr lang="en-US" sz="5300" b="1" dirty="0" smtClean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ahoma"/>
              </a:rPr>
              <a:t>0</a:t>
            </a:r>
            <a:endParaRPr lang="en-US" sz="2400" b="1" dirty="0">
              <a:ln w="1905"/>
              <a:gradFill>
                <a:gsLst>
                  <a:gs pos="0">
                    <a:srgbClr val="2D2D8A">
                      <a:shade val="20000"/>
                      <a:satMod val="200000"/>
                    </a:srgbClr>
                  </a:gs>
                  <a:gs pos="78000">
                    <a:srgbClr val="2D2D8A">
                      <a:tint val="90000"/>
                      <a:shade val="89000"/>
                      <a:satMod val="220000"/>
                    </a:srgbClr>
                  </a:gs>
                  <a:gs pos="100000">
                    <a:srgbClr val="2D2D8A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2" name="Rectangle 163"/>
          <p:cNvSpPr>
            <a:spLocks noChangeArrowheads="1"/>
          </p:cNvSpPr>
          <p:nvPr/>
        </p:nvSpPr>
        <p:spPr bwMode="auto">
          <a:xfrm>
            <a:off x="2209800" y="2057400"/>
            <a:ext cx="685800" cy="907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0" eaLnBrk="0" hangingPunct="0"/>
            <a:r>
              <a:rPr lang="en-US" sz="5300" b="1" dirty="0" smtClean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ahoma"/>
              </a:rPr>
              <a:t>0</a:t>
            </a:r>
            <a:endParaRPr lang="en-US" sz="2400" b="1" dirty="0">
              <a:ln w="1905"/>
              <a:gradFill>
                <a:gsLst>
                  <a:gs pos="0">
                    <a:srgbClr val="2D2D8A">
                      <a:shade val="20000"/>
                      <a:satMod val="200000"/>
                    </a:srgbClr>
                  </a:gs>
                  <a:gs pos="78000">
                    <a:srgbClr val="2D2D8A">
                      <a:tint val="90000"/>
                      <a:shade val="89000"/>
                      <a:satMod val="220000"/>
                    </a:srgbClr>
                  </a:gs>
                  <a:gs pos="100000">
                    <a:srgbClr val="2D2D8A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04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316038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Combinational Logic Circuit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533400" y="1981200"/>
            <a:ext cx="687388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4200" b="1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569913" y="3581400"/>
            <a:ext cx="609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en-US" sz="3800" b="1">
                <a:solidFill>
                  <a:srgbClr val="FF9900"/>
                </a:solidFill>
                <a:latin typeface="Tahoma" pitchFamily="34" charset="0"/>
              </a:rPr>
              <a:t>P</a:t>
            </a: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569913" y="4267200"/>
            <a:ext cx="60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en-US" sz="3800" b="1">
                <a:solidFill>
                  <a:srgbClr val="FF9900"/>
                </a:solidFill>
                <a:latin typeface="Tahoma" pitchFamily="34" charset="0"/>
              </a:rPr>
              <a:t>D</a:t>
            </a:r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1179513" y="2362200"/>
            <a:ext cx="2590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>
            <a:off x="1179513" y="3962400"/>
            <a:ext cx="13716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501775" y="4343400"/>
            <a:ext cx="727075" cy="609600"/>
            <a:chOff x="1355" y="2784"/>
            <a:chExt cx="458" cy="384"/>
          </a:xfrm>
        </p:grpSpPr>
        <p:sp>
          <p:nvSpPr>
            <p:cNvPr id="15369" name="AutoShape 9"/>
            <p:cNvSpPr>
              <a:spLocks noChangeArrowheads="1"/>
            </p:cNvSpPr>
            <p:nvPr/>
          </p:nvSpPr>
          <p:spPr bwMode="auto">
            <a:xfrm rot="5400000" flipH="1">
              <a:off x="1331" y="2808"/>
              <a:ext cx="384" cy="336"/>
            </a:xfrm>
            <a:prstGeom prst="flowChartExtract">
              <a:avLst/>
            </a:prstGeom>
            <a:solidFill>
              <a:schemeClr val="tx2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0" name="AutoShape 10"/>
            <p:cNvSpPr>
              <a:spLocks noChangeArrowheads="1"/>
            </p:cNvSpPr>
            <p:nvPr/>
          </p:nvSpPr>
          <p:spPr bwMode="auto">
            <a:xfrm>
              <a:off x="1717" y="2928"/>
              <a:ext cx="96" cy="96"/>
            </a:xfrm>
            <a:prstGeom prst="flowChartConnector">
              <a:avLst/>
            </a:prstGeom>
            <a:solidFill>
              <a:schemeClr val="tx2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179513" y="4648200"/>
            <a:ext cx="1371600" cy="0"/>
            <a:chOff x="1152" y="2976"/>
            <a:chExt cx="864" cy="0"/>
          </a:xfrm>
        </p:grpSpPr>
        <p:sp>
          <p:nvSpPr>
            <p:cNvPr id="15372" name="Line 12"/>
            <p:cNvSpPr>
              <a:spLocks noChangeShapeType="1"/>
            </p:cNvSpPr>
            <p:nvPr/>
          </p:nvSpPr>
          <p:spPr bwMode="auto">
            <a:xfrm>
              <a:off x="1152" y="2976"/>
              <a:ext cx="192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3" name="Line 13"/>
            <p:cNvSpPr>
              <a:spLocks noChangeShapeType="1"/>
            </p:cNvSpPr>
            <p:nvPr/>
          </p:nvSpPr>
          <p:spPr bwMode="auto">
            <a:xfrm>
              <a:off x="1824" y="2976"/>
              <a:ext cx="192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2551113" y="3962400"/>
            <a:ext cx="0" cy="685800"/>
            <a:chOff x="2016" y="2544"/>
            <a:chExt cx="0" cy="432"/>
          </a:xfrm>
        </p:grpSpPr>
        <p:sp>
          <p:nvSpPr>
            <p:cNvPr id="15375" name="Line 15"/>
            <p:cNvSpPr>
              <a:spLocks noChangeShapeType="1"/>
            </p:cNvSpPr>
            <p:nvPr/>
          </p:nvSpPr>
          <p:spPr bwMode="auto">
            <a:xfrm>
              <a:off x="2016" y="2544"/>
              <a:ext cx="0" cy="144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6" name="Line 16"/>
            <p:cNvSpPr>
              <a:spLocks noChangeShapeType="1"/>
            </p:cNvSpPr>
            <p:nvPr/>
          </p:nvSpPr>
          <p:spPr bwMode="auto">
            <a:xfrm>
              <a:off x="2016" y="2832"/>
              <a:ext cx="0" cy="144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377" name="AutoShape 17"/>
          <p:cNvSpPr>
            <a:spLocks noChangeArrowheads="1"/>
          </p:cNvSpPr>
          <p:nvPr/>
        </p:nvSpPr>
        <p:spPr bwMode="auto">
          <a:xfrm>
            <a:off x="2779713" y="3962400"/>
            <a:ext cx="609600" cy="685800"/>
          </a:xfrm>
          <a:prstGeom prst="flowChartDelay">
            <a:avLst/>
          </a:prstGeom>
          <a:solidFill>
            <a:schemeClr val="tx2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2551113" y="4191000"/>
            <a:ext cx="1219200" cy="228600"/>
            <a:chOff x="2016" y="2688"/>
            <a:chExt cx="768" cy="144"/>
          </a:xfrm>
        </p:grpSpPr>
        <p:sp>
          <p:nvSpPr>
            <p:cNvPr id="15379" name="Line 19"/>
            <p:cNvSpPr>
              <a:spLocks noChangeShapeType="1"/>
            </p:cNvSpPr>
            <p:nvPr/>
          </p:nvSpPr>
          <p:spPr bwMode="auto">
            <a:xfrm>
              <a:off x="2016" y="2688"/>
              <a:ext cx="144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0" name="Line 20"/>
            <p:cNvSpPr>
              <a:spLocks noChangeShapeType="1"/>
            </p:cNvSpPr>
            <p:nvPr/>
          </p:nvSpPr>
          <p:spPr bwMode="auto">
            <a:xfrm>
              <a:off x="2016" y="2832"/>
              <a:ext cx="144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1" name="Line 21"/>
            <p:cNvSpPr>
              <a:spLocks noChangeShapeType="1"/>
            </p:cNvSpPr>
            <p:nvPr/>
          </p:nvSpPr>
          <p:spPr bwMode="auto">
            <a:xfrm>
              <a:off x="2544" y="2762"/>
              <a:ext cx="24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22"/>
          <p:cNvGrpSpPr>
            <a:grpSpLocks/>
          </p:cNvGrpSpPr>
          <p:nvPr/>
        </p:nvGrpSpPr>
        <p:grpSpPr bwMode="auto">
          <a:xfrm>
            <a:off x="3770313" y="2362200"/>
            <a:ext cx="0" cy="1981200"/>
            <a:chOff x="2784" y="1536"/>
            <a:chExt cx="0" cy="1248"/>
          </a:xfrm>
        </p:grpSpPr>
        <p:sp>
          <p:nvSpPr>
            <p:cNvPr id="15383" name="Line 23"/>
            <p:cNvSpPr>
              <a:spLocks noChangeShapeType="1"/>
            </p:cNvSpPr>
            <p:nvPr/>
          </p:nvSpPr>
          <p:spPr bwMode="auto">
            <a:xfrm>
              <a:off x="2784" y="1536"/>
              <a:ext cx="0" cy="624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4" name="Line 24"/>
            <p:cNvSpPr>
              <a:spLocks noChangeShapeType="1"/>
            </p:cNvSpPr>
            <p:nvPr/>
          </p:nvSpPr>
          <p:spPr bwMode="auto">
            <a:xfrm>
              <a:off x="2784" y="2352"/>
              <a:ext cx="0" cy="432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" name="Group 25"/>
          <p:cNvGrpSpPr>
            <a:grpSpLocks/>
          </p:cNvGrpSpPr>
          <p:nvPr/>
        </p:nvGrpSpPr>
        <p:grpSpPr bwMode="auto">
          <a:xfrm>
            <a:off x="3770313" y="3352800"/>
            <a:ext cx="1295400" cy="304800"/>
            <a:chOff x="2784" y="2160"/>
            <a:chExt cx="816" cy="192"/>
          </a:xfrm>
        </p:grpSpPr>
        <p:sp>
          <p:nvSpPr>
            <p:cNvPr id="15386" name="Line 26"/>
            <p:cNvSpPr>
              <a:spLocks noChangeShapeType="1"/>
            </p:cNvSpPr>
            <p:nvPr/>
          </p:nvSpPr>
          <p:spPr bwMode="auto">
            <a:xfrm>
              <a:off x="2784" y="2160"/>
              <a:ext cx="24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7" name="Line 27"/>
            <p:cNvSpPr>
              <a:spLocks noChangeShapeType="1"/>
            </p:cNvSpPr>
            <p:nvPr/>
          </p:nvSpPr>
          <p:spPr bwMode="auto">
            <a:xfrm>
              <a:off x="2784" y="2352"/>
              <a:ext cx="24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8" name="Line 28"/>
            <p:cNvSpPr>
              <a:spLocks noChangeShapeType="1"/>
            </p:cNvSpPr>
            <p:nvPr/>
          </p:nvSpPr>
          <p:spPr bwMode="auto">
            <a:xfrm>
              <a:off x="3360" y="2256"/>
              <a:ext cx="24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389" name="AutoShape 29"/>
          <p:cNvSpPr>
            <a:spLocks noChangeArrowheads="1"/>
          </p:cNvSpPr>
          <p:nvPr/>
        </p:nvSpPr>
        <p:spPr bwMode="auto">
          <a:xfrm flipH="1">
            <a:off x="3998913" y="3200400"/>
            <a:ext cx="685800" cy="609600"/>
          </a:xfrm>
          <a:prstGeom prst="flowChartOnlineStorage">
            <a:avLst/>
          </a:prstGeom>
          <a:solidFill>
            <a:schemeClr val="tx2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0" name="Rectangle 30"/>
          <p:cNvSpPr>
            <a:spLocks noChangeArrowheads="1"/>
          </p:cNvSpPr>
          <p:nvPr/>
        </p:nvSpPr>
        <p:spPr bwMode="auto">
          <a:xfrm>
            <a:off x="2170113" y="4191000"/>
            <a:ext cx="6096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en-US" sz="3800" b="1">
                <a:solidFill>
                  <a:srgbClr val="FF9900"/>
                </a:solidFill>
                <a:latin typeface="Tahoma" pitchFamily="34" charset="0"/>
              </a:rPr>
              <a:t>_</a:t>
            </a:r>
          </a:p>
          <a:p>
            <a:pPr marL="342900" indent="-342900"/>
            <a:r>
              <a:rPr lang="en-US" sz="3800" b="1">
                <a:solidFill>
                  <a:srgbClr val="FF9900"/>
                </a:solidFill>
                <a:latin typeface="Tahoma" pitchFamily="34" charset="0"/>
              </a:rPr>
              <a:t>D</a:t>
            </a:r>
          </a:p>
        </p:txBody>
      </p:sp>
      <p:sp>
        <p:nvSpPr>
          <p:cNvPr id="15391" name="Rectangle 31"/>
          <p:cNvSpPr>
            <a:spLocks noChangeArrowheads="1"/>
          </p:cNvSpPr>
          <p:nvPr/>
        </p:nvSpPr>
        <p:spPr bwMode="auto">
          <a:xfrm>
            <a:off x="3541713" y="3657600"/>
            <a:ext cx="925512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4200" b="1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sz="1200" b="1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sz="4200" b="1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_</a:t>
            </a:r>
          </a:p>
          <a:p>
            <a:pPr eaLnBrk="0" hangingPunct="0"/>
            <a:r>
              <a:rPr lang="en-US" sz="4200" b="1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PD</a:t>
            </a:r>
          </a:p>
        </p:txBody>
      </p:sp>
      <p:grpSp>
        <p:nvGrpSpPr>
          <p:cNvPr id="8" name="Group 32"/>
          <p:cNvGrpSpPr>
            <a:grpSpLocks/>
          </p:cNvGrpSpPr>
          <p:nvPr/>
        </p:nvGrpSpPr>
        <p:grpSpPr bwMode="auto">
          <a:xfrm>
            <a:off x="5430838" y="2847975"/>
            <a:ext cx="2378075" cy="1874838"/>
            <a:chOff x="3840" y="1296"/>
            <a:chExt cx="1498" cy="1181"/>
          </a:xfrm>
        </p:grpSpPr>
        <p:sp>
          <p:nvSpPr>
            <p:cNvPr id="15393" name="Rectangle 33"/>
            <p:cNvSpPr>
              <a:spLocks noChangeArrowheads="1"/>
            </p:cNvSpPr>
            <p:nvPr/>
          </p:nvSpPr>
          <p:spPr bwMode="auto">
            <a:xfrm>
              <a:off x="3840" y="1296"/>
              <a:ext cx="1388" cy="6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lnSpc>
                  <a:spcPct val="50000"/>
                </a:lnSpc>
              </a:pPr>
              <a:endParaRPr lang="en-US" sz="3800" b="1">
                <a:solidFill>
                  <a:srgbClr val="006699"/>
                </a:solidFill>
                <a:latin typeface="Tahoma" pitchFamily="34" charset="0"/>
              </a:endParaRPr>
            </a:p>
            <a:p>
              <a:pPr marL="342900" indent="-342900"/>
              <a:r>
                <a:rPr lang="en-US" sz="3800" b="1">
                  <a:solidFill>
                    <a:srgbClr val="000066"/>
                  </a:solidFill>
                  <a:latin typeface="Tahoma" pitchFamily="34" charset="0"/>
                </a:rPr>
                <a:t>C =</a:t>
              </a:r>
            </a:p>
          </p:txBody>
        </p:sp>
        <p:sp>
          <p:nvSpPr>
            <p:cNvPr id="15394" name="Rectangle 34"/>
            <p:cNvSpPr>
              <a:spLocks noChangeArrowheads="1"/>
            </p:cNvSpPr>
            <p:nvPr/>
          </p:nvSpPr>
          <p:spPr bwMode="auto">
            <a:xfrm>
              <a:off x="4378" y="1488"/>
              <a:ext cx="480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42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W</a:t>
              </a:r>
            </a:p>
          </p:txBody>
        </p:sp>
        <p:sp>
          <p:nvSpPr>
            <p:cNvPr id="15395" name="Rectangle 35"/>
            <p:cNvSpPr>
              <a:spLocks noChangeArrowheads="1"/>
            </p:cNvSpPr>
            <p:nvPr/>
          </p:nvSpPr>
          <p:spPr bwMode="auto">
            <a:xfrm>
              <a:off x="4666" y="1997"/>
              <a:ext cx="336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/>
              <a:r>
                <a:rPr lang="en-US" sz="3800" b="1">
                  <a:solidFill>
                    <a:srgbClr val="006699"/>
                  </a:solidFill>
                  <a:latin typeface="Tahoma" pitchFamily="34" charset="0"/>
                </a:rPr>
                <a:t>P</a:t>
              </a:r>
            </a:p>
          </p:txBody>
        </p:sp>
        <p:sp>
          <p:nvSpPr>
            <p:cNvPr id="15396" name="Rectangle 36"/>
            <p:cNvSpPr>
              <a:spLocks noChangeArrowheads="1"/>
            </p:cNvSpPr>
            <p:nvPr/>
          </p:nvSpPr>
          <p:spPr bwMode="auto">
            <a:xfrm>
              <a:off x="4906" y="1997"/>
              <a:ext cx="432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/>
              <a:r>
                <a:rPr lang="en-US" sz="3800" b="1">
                  <a:solidFill>
                    <a:srgbClr val="006699"/>
                  </a:solidFill>
                  <a:latin typeface="Tahoma" pitchFamily="34" charset="0"/>
                </a:rPr>
                <a:t>D</a:t>
              </a:r>
            </a:p>
          </p:txBody>
        </p:sp>
        <p:sp>
          <p:nvSpPr>
            <p:cNvPr id="15397" name="Line 37"/>
            <p:cNvSpPr>
              <a:spLocks noChangeShapeType="1"/>
            </p:cNvSpPr>
            <p:nvPr/>
          </p:nvSpPr>
          <p:spPr bwMode="auto">
            <a:xfrm>
              <a:off x="4982" y="2045"/>
              <a:ext cx="192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98" name="Rectangle 38"/>
            <p:cNvSpPr>
              <a:spLocks noChangeArrowheads="1"/>
            </p:cNvSpPr>
            <p:nvPr/>
          </p:nvSpPr>
          <p:spPr bwMode="auto">
            <a:xfrm>
              <a:off x="4378" y="1997"/>
              <a:ext cx="480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42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+</a:t>
              </a:r>
            </a:p>
          </p:txBody>
        </p:sp>
      </p:grpSp>
      <p:sp>
        <p:nvSpPr>
          <p:cNvPr id="15399" name="Rectangle 39"/>
          <p:cNvSpPr>
            <a:spLocks noChangeArrowheads="1"/>
          </p:cNvSpPr>
          <p:nvPr/>
        </p:nvSpPr>
        <p:spPr bwMode="auto">
          <a:xfrm>
            <a:off x="6284913" y="3152775"/>
            <a:ext cx="7620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42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</a:t>
            </a:r>
          </a:p>
        </p:txBody>
      </p:sp>
      <p:sp>
        <p:nvSpPr>
          <p:cNvPr id="15400" name="Rectangle 40"/>
          <p:cNvSpPr>
            <a:spLocks noChangeArrowheads="1"/>
          </p:cNvSpPr>
          <p:nvPr/>
        </p:nvSpPr>
        <p:spPr bwMode="auto">
          <a:xfrm>
            <a:off x="6742113" y="3946525"/>
            <a:ext cx="533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en-US" sz="3800" b="1">
                <a:solidFill>
                  <a:srgbClr val="FF3300"/>
                </a:solidFill>
                <a:latin typeface="Tahoma" pitchFamily="34" charset="0"/>
              </a:rPr>
              <a:t>P</a:t>
            </a:r>
          </a:p>
        </p:txBody>
      </p:sp>
      <p:grpSp>
        <p:nvGrpSpPr>
          <p:cNvPr id="9" name="Group 41"/>
          <p:cNvGrpSpPr>
            <a:grpSpLocks/>
          </p:cNvGrpSpPr>
          <p:nvPr/>
        </p:nvGrpSpPr>
        <p:grpSpPr bwMode="auto">
          <a:xfrm>
            <a:off x="7123113" y="3959225"/>
            <a:ext cx="685800" cy="762000"/>
            <a:chOff x="3888" y="3408"/>
            <a:chExt cx="432" cy="480"/>
          </a:xfrm>
        </p:grpSpPr>
        <p:sp>
          <p:nvSpPr>
            <p:cNvPr id="15402" name="Rectangle 42"/>
            <p:cNvSpPr>
              <a:spLocks noChangeArrowheads="1"/>
            </p:cNvSpPr>
            <p:nvPr/>
          </p:nvSpPr>
          <p:spPr bwMode="auto">
            <a:xfrm>
              <a:off x="3888" y="3408"/>
              <a:ext cx="432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/>
              <a:r>
                <a:rPr lang="en-US" sz="3800" b="1">
                  <a:solidFill>
                    <a:srgbClr val="FF3300"/>
                  </a:solidFill>
                  <a:latin typeface="Tahoma" pitchFamily="34" charset="0"/>
                </a:rPr>
                <a:t>D</a:t>
              </a:r>
            </a:p>
          </p:txBody>
        </p:sp>
        <p:sp>
          <p:nvSpPr>
            <p:cNvPr id="15403" name="Line 43"/>
            <p:cNvSpPr>
              <a:spLocks noChangeShapeType="1"/>
            </p:cNvSpPr>
            <p:nvPr/>
          </p:nvSpPr>
          <p:spPr bwMode="auto">
            <a:xfrm>
              <a:off x="3964" y="3456"/>
              <a:ext cx="192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" name="Group 44"/>
          <p:cNvGrpSpPr>
            <a:grpSpLocks/>
          </p:cNvGrpSpPr>
          <p:nvPr/>
        </p:nvGrpSpPr>
        <p:grpSpPr bwMode="auto">
          <a:xfrm>
            <a:off x="6284913" y="3962400"/>
            <a:ext cx="1524000" cy="762000"/>
            <a:chOff x="4800" y="3504"/>
            <a:chExt cx="960" cy="480"/>
          </a:xfrm>
        </p:grpSpPr>
        <p:grpSp>
          <p:nvGrpSpPr>
            <p:cNvPr id="11" name="Group 45"/>
            <p:cNvGrpSpPr>
              <a:grpSpLocks/>
            </p:cNvGrpSpPr>
            <p:nvPr/>
          </p:nvGrpSpPr>
          <p:grpSpPr bwMode="auto">
            <a:xfrm>
              <a:off x="5088" y="3504"/>
              <a:ext cx="672" cy="480"/>
              <a:chOff x="5088" y="3504"/>
              <a:chExt cx="672" cy="480"/>
            </a:xfrm>
          </p:grpSpPr>
          <p:sp>
            <p:nvSpPr>
              <p:cNvPr id="15406" name="Rectangle 46"/>
              <p:cNvSpPr>
                <a:spLocks noChangeArrowheads="1"/>
              </p:cNvSpPr>
              <p:nvPr/>
            </p:nvSpPr>
            <p:spPr bwMode="auto">
              <a:xfrm>
                <a:off x="5088" y="3504"/>
                <a:ext cx="336" cy="4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marL="342900" indent="-342900"/>
                <a:r>
                  <a:rPr lang="en-US" sz="3800" b="1">
                    <a:solidFill>
                      <a:srgbClr val="FF3300"/>
                    </a:solidFill>
                    <a:latin typeface="Tahoma" pitchFamily="34" charset="0"/>
                  </a:rPr>
                  <a:t>P</a:t>
                </a:r>
              </a:p>
            </p:txBody>
          </p:sp>
          <p:grpSp>
            <p:nvGrpSpPr>
              <p:cNvPr id="12" name="Group 47"/>
              <p:cNvGrpSpPr>
                <a:grpSpLocks/>
              </p:cNvGrpSpPr>
              <p:nvPr/>
            </p:nvGrpSpPr>
            <p:grpSpPr bwMode="auto">
              <a:xfrm>
                <a:off x="5328" y="3504"/>
                <a:ext cx="432" cy="480"/>
                <a:chOff x="3888" y="3408"/>
                <a:chExt cx="432" cy="480"/>
              </a:xfrm>
            </p:grpSpPr>
            <p:sp>
              <p:nvSpPr>
                <p:cNvPr id="15408" name="Rectangle 48"/>
                <p:cNvSpPr>
                  <a:spLocks noChangeArrowheads="1"/>
                </p:cNvSpPr>
                <p:nvPr/>
              </p:nvSpPr>
              <p:spPr bwMode="auto">
                <a:xfrm>
                  <a:off x="3888" y="3408"/>
                  <a:ext cx="432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marL="342900" indent="-342900"/>
                  <a:r>
                    <a:rPr lang="en-US" sz="3800" b="1">
                      <a:solidFill>
                        <a:srgbClr val="FF3300"/>
                      </a:solidFill>
                      <a:latin typeface="Tahoma" pitchFamily="34" charset="0"/>
                    </a:rPr>
                    <a:t>D</a:t>
                  </a:r>
                </a:p>
              </p:txBody>
            </p:sp>
            <p:sp>
              <p:nvSpPr>
                <p:cNvPr id="15409" name="Line 49"/>
                <p:cNvSpPr>
                  <a:spLocks noChangeShapeType="1"/>
                </p:cNvSpPr>
                <p:nvPr/>
              </p:nvSpPr>
              <p:spPr bwMode="auto">
                <a:xfrm>
                  <a:off x="3964" y="3456"/>
                  <a:ext cx="192" cy="0"/>
                </a:xfrm>
                <a:prstGeom prst="line">
                  <a:avLst/>
                </a:prstGeom>
                <a:noFill/>
                <a:ln w="76200">
                  <a:solidFill>
                    <a:srgbClr val="FF33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chemeClr val="bg2"/>
                  </a:outerShdw>
                </a:effec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15410" name="Rectangle 50"/>
            <p:cNvSpPr>
              <a:spLocks noChangeArrowheads="1"/>
            </p:cNvSpPr>
            <p:nvPr/>
          </p:nvSpPr>
          <p:spPr bwMode="auto">
            <a:xfrm>
              <a:off x="4800" y="3504"/>
              <a:ext cx="480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4200" b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+</a:t>
              </a:r>
            </a:p>
          </p:txBody>
        </p:sp>
      </p:grpSp>
      <p:grpSp>
        <p:nvGrpSpPr>
          <p:cNvPr id="13" name="Group 51"/>
          <p:cNvGrpSpPr>
            <a:grpSpLocks/>
          </p:cNvGrpSpPr>
          <p:nvPr/>
        </p:nvGrpSpPr>
        <p:grpSpPr bwMode="auto">
          <a:xfrm>
            <a:off x="6284913" y="3152775"/>
            <a:ext cx="1524000" cy="1570038"/>
            <a:chOff x="5376" y="2448"/>
            <a:chExt cx="960" cy="989"/>
          </a:xfrm>
        </p:grpSpPr>
        <p:sp>
          <p:nvSpPr>
            <p:cNvPr id="15412" name="Rectangle 52"/>
            <p:cNvSpPr>
              <a:spLocks noChangeArrowheads="1"/>
            </p:cNvSpPr>
            <p:nvPr/>
          </p:nvSpPr>
          <p:spPr bwMode="auto">
            <a:xfrm>
              <a:off x="5376" y="2448"/>
              <a:ext cx="480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4200" b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W</a:t>
              </a:r>
            </a:p>
          </p:txBody>
        </p:sp>
        <p:sp>
          <p:nvSpPr>
            <p:cNvPr id="15413" name="Rectangle 53"/>
            <p:cNvSpPr>
              <a:spLocks noChangeArrowheads="1"/>
            </p:cNvSpPr>
            <p:nvPr/>
          </p:nvSpPr>
          <p:spPr bwMode="auto">
            <a:xfrm>
              <a:off x="5664" y="2957"/>
              <a:ext cx="336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/>
              <a:r>
                <a:rPr lang="en-US" sz="3800" b="1">
                  <a:solidFill>
                    <a:srgbClr val="FF3300"/>
                  </a:solidFill>
                  <a:latin typeface="Tahoma" pitchFamily="34" charset="0"/>
                </a:rPr>
                <a:t>P</a:t>
              </a:r>
            </a:p>
          </p:txBody>
        </p:sp>
        <p:sp>
          <p:nvSpPr>
            <p:cNvPr id="15414" name="Rectangle 54"/>
            <p:cNvSpPr>
              <a:spLocks noChangeArrowheads="1"/>
            </p:cNvSpPr>
            <p:nvPr/>
          </p:nvSpPr>
          <p:spPr bwMode="auto">
            <a:xfrm>
              <a:off x="5904" y="2957"/>
              <a:ext cx="432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/>
              <a:r>
                <a:rPr lang="en-US" sz="3800" b="1">
                  <a:solidFill>
                    <a:srgbClr val="FF3300"/>
                  </a:solidFill>
                  <a:latin typeface="Tahoma" pitchFamily="34" charset="0"/>
                </a:rPr>
                <a:t>D</a:t>
              </a:r>
            </a:p>
          </p:txBody>
        </p:sp>
        <p:sp>
          <p:nvSpPr>
            <p:cNvPr id="15415" name="Line 55"/>
            <p:cNvSpPr>
              <a:spLocks noChangeShapeType="1"/>
            </p:cNvSpPr>
            <p:nvPr/>
          </p:nvSpPr>
          <p:spPr bwMode="auto">
            <a:xfrm>
              <a:off x="5980" y="3005"/>
              <a:ext cx="192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16" name="Rectangle 56"/>
            <p:cNvSpPr>
              <a:spLocks noChangeArrowheads="1"/>
            </p:cNvSpPr>
            <p:nvPr/>
          </p:nvSpPr>
          <p:spPr bwMode="auto">
            <a:xfrm>
              <a:off x="5376" y="2957"/>
              <a:ext cx="480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4200" b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+</a:t>
              </a:r>
            </a:p>
          </p:txBody>
        </p:sp>
      </p:grpSp>
      <p:grpSp>
        <p:nvGrpSpPr>
          <p:cNvPr id="14" name="Group 57"/>
          <p:cNvGrpSpPr>
            <a:grpSpLocks/>
          </p:cNvGrpSpPr>
          <p:nvPr/>
        </p:nvGrpSpPr>
        <p:grpSpPr bwMode="auto">
          <a:xfrm>
            <a:off x="6284913" y="3152775"/>
            <a:ext cx="1524000" cy="1570038"/>
            <a:chOff x="5904" y="835"/>
            <a:chExt cx="960" cy="989"/>
          </a:xfrm>
        </p:grpSpPr>
        <p:sp>
          <p:nvSpPr>
            <p:cNvPr id="15418" name="Rectangle 58"/>
            <p:cNvSpPr>
              <a:spLocks noChangeArrowheads="1"/>
            </p:cNvSpPr>
            <p:nvPr/>
          </p:nvSpPr>
          <p:spPr bwMode="auto">
            <a:xfrm>
              <a:off x="5904" y="835"/>
              <a:ext cx="480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4200" b="1">
                  <a:solidFill>
                    <a:srgbClr val="FF99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W</a:t>
              </a:r>
            </a:p>
          </p:txBody>
        </p:sp>
        <p:sp>
          <p:nvSpPr>
            <p:cNvPr id="15419" name="Rectangle 59"/>
            <p:cNvSpPr>
              <a:spLocks noChangeArrowheads="1"/>
            </p:cNvSpPr>
            <p:nvPr/>
          </p:nvSpPr>
          <p:spPr bwMode="auto">
            <a:xfrm>
              <a:off x="6192" y="1344"/>
              <a:ext cx="336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/>
              <a:r>
                <a:rPr lang="en-US" sz="3800" b="1">
                  <a:solidFill>
                    <a:srgbClr val="FF9900"/>
                  </a:solidFill>
                  <a:latin typeface="Tahoma" pitchFamily="34" charset="0"/>
                </a:rPr>
                <a:t>P</a:t>
              </a:r>
            </a:p>
          </p:txBody>
        </p:sp>
        <p:sp>
          <p:nvSpPr>
            <p:cNvPr id="15420" name="Rectangle 60"/>
            <p:cNvSpPr>
              <a:spLocks noChangeArrowheads="1"/>
            </p:cNvSpPr>
            <p:nvPr/>
          </p:nvSpPr>
          <p:spPr bwMode="auto">
            <a:xfrm>
              <a:off x="6432" y="1344"/>
              <a:ext cx="432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/>
              <a:r>
                <a:rPr lang="en-US" sz="3800" b="1">
                  <a:solidFill>
                    <a:srgbClr val="FF9900"/>
                  </a:solidFill>
                  <a:latin typeface="Tahoma" pitchFamily="34" charset="0"/>
                </a:rPr>
                <a:t>D</a:t>
              </a:r>
            </a:p>
          </p:txBody>
        </p:sp>
        <p:sp>
          <p:nvSpPr>
            <p:cNvPr id="15421" name="Line 61"/>
            <p:cNvSpPr>
              <a:spLocks noChangeShapeType="1"/>
            </p:cNvSpPr>
            <p:nvPr/>
          </p:nvSpPr>
          <p:spPr bwMode="auto">
            <a:xfrm>
              <a:off x="6508" y="1392"/>
              <a:ext cx="192" cy="0"/>
            </a:xfrm>
            <a:prstGeom prst="line">
              <a:avLst/>
            </a:prstGeom>
            <a:noFill/>
            <a:ln w="76200">
              <a:solidFill>
                <a:srgbClr val="FF9900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22" name="Rectangle 62"/>
            <p:cNvSpPr>
              <a:spLocks noChangeArrowheads="1"/>
            </p:cNvSpPr>
            <p:nvPr/>
          </p:nvSpPr>
          <p:spPr bwMode="auto">
            <a:xfrm>
              <a:off x="5904" y="1344"/>
              <a:ext cx="480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4200" b="1">
                  <a:solidFill>
                    <a:srgbClr val="FF99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+</a:t>
              </a:r>
            </a:p>
          </p:txBody>
        </p:sp>
      </p:grpSp>
      <p:pic>
        <p:nvPicPr>
          <p:cNvPr id="64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5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"/>
                            </p:stCondLst>
                            <p:childTnLst>
                              <p:par>
                                <p:cTn id="59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5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5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53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53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5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500"/>
                            </p:stCondLst>
                            <p:childTnLst>
                              <p:par>
                                <p:cTn id="7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000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15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"/>
                            </p:stCondLst>
                            <p:childTnLst>
                              <p:par>
                                <p:cTn id="9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500"/>
                            </p:stCondLst>
                            <p:childTnLst>
                              <p:par>
                                <p:cTn id="9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000"/>
                            </p:stCondLst>
                            <p:childTnLst>
                              <p:par>
                                <p:cTn id="10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autoUpdateAnimBg="0"/>
      <p:bldP spid="15364" grpId="0" autoUpdateAnimBg="0"/>
      <p:bldP spid="15365" grpId="0" autoUpdateAnimBg="0"/>
      <p:bldP spid="15366" grpId="0" animBg="1"/>
      <p:bldP spid="15367" grpId="0" animBg="1"/>
      <p:bldP spid="15377" grpId="0" animBg="1"/>
      <p:bldP spid="15389" grpId="0" animBg="1"/>
      <p:bldP spid="15390" grpId="0" autoUpdateAnimBg="0"/>
      <p:bldP spid="15391" grpId="0" autoUpdateAnimBg="0"/>
      <p:bldP spid="15399" grpId="0" autoUpdateAnimBg="0"/>
      <p:bldP spid="15400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Integrated Circuits (ICs)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Used for implementation of combinational logic circuits 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Use TTL family (transistor </a:t>
            </a:r>
            <a:r>
              <a:rPr lang="en-US" sz="2800" dirty="0" err="1">
                <a:solidFill>
                  <a:srgbClr val="000066"/>
                </a:solidFill>
              </a:rPr>
              <a:t>transistor</a:t>
            </a:r>
            <a:r>
              <a:rPr lang="en-US" sz="2800" dirty="0">
                <a:solidFill>
                  <a:srgbClr val="000066"/>
                </a:solidFill>
              </a:rPr>
              <a:t> logic)</a:t>
            </a:r>
          </a:p>
        </p:txBody>
      </p:sp>
      <p:pic>
        <p:nvPicPr>
          <p:cNvPr id="16388" name="Picture 4" descr="10-7"/>
          <p:cNvPicPr>
            <a:picLocks noChangeAspect="1" noChangeArrowheads="1"/>
          </p:cNvPicPr>
          <p:nvPr/>
        </p:nvPicPr>
        <p:blipFill>
          <a:blip r:embed="rId2" cstate="print"/>
          <a:srcRect t="8620"/>
          <a:stretch>
            <a:fillRect/>
          </a:stretch>
        </p:blipFill>
        <p:spPr bwMode="auto">
          <a:xfrm>
            <a:off x="2667000" y="3886200"/>
            <a:ext cx="4078288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IC Identification </a:t>
            </a:r>
          </a:p>
        </p:txBody>
      </p:sp>
      <p:pic>
        <p:nvPicPr>
          <p:cNvPr id="17667" name="Picture 259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2667000"/>
            <a:ext cx="9144000" cy="2335213"/>
          </a:xfrm>
          <a:noFill/>
          <a:ln/>
        </p:spPr>
      </p:pic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Materials for Lab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Computer equipped with </a:t>
            </a:r>
            <a:r>
              <a:rPr lang="en-US" sz="2800" dirty="0" err="1">
                <a:solidFill>
                  <a:srgbClr val="000066"/>
                </a:solidFill>
              </a:rPr>
              <a:t>LabVIEW</a:t>
            </a:r>
            <a:r>
              <a:rPr lang="en-US" sz="2800" dirty="0">
                <a:solidFill>
                  <a:srgbClr val="000066"/>
                </a:solidFill>
              </a:rPr>
              <a:t>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2800" dirty="0" smtClean="0">
              <a:solidFill>
                <a:srgbClr val="000066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NI-ELVIS II+ Prototyping Board</a:t>
            </a:r>
            <a:endParaRPr lang="en-US" sz="2800" dirty="0">
              <a:solidFill>
                <a:srgbClr val="000066"/>
              </a:solidFill>
            </a:endParaRPr>
          </a:p>
          <a:p>
            <a:pPr marL="0" indent="0"/>
            <a:endParaRPr lang="en-US" sz="2800" dirty="0" smtClean="0">
              <a:solidFill>
                <a:srgbClr val="000066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DIP Switch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2800" dirty="0" smtClean="0">
              <a:solidFill>
                <a:srgbClr val="000066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Hook-up </a:t>
            </a:r>
            <a:r>
              <a:rPr lang="en-US" sz="2800" dirty="0">
                <a:solidFill>
                  <a:srgbClr val="000066"/>
                </a:solidFill>
              </a:rPr>
              <a:t>Wire</a:t>
            </a:r>
          </a:p>
          <a:p>
            <a:endParaRPr lang="en-US" dirty="0">
              <a:solidFill>
                <a:srgbClr val="000066"/>
              </a:solidFill>
            </a:endParaRP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Problem Statement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rgbClr val="000066"/>
                </a:solidFill>
              </a:rPr>
              <a:t>A farmer has 2 barns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dirty="0">
                <a:solidFill>
                  <a:srgbClr val="000066"/>
                </a:solidFill>
              </a:rPr>
              <a:t>3 items: fox, hen, corn</a:t>
            </a:r>
          </a:p>
          <a:p>
            <a:pPr lvl="2">
              <a:buFont typeface="Wingdings" pitchFamily="2" charset="2"/>
              <a:buChar char="Ø"/>
            </a:pPr>
            <a:r>
              <a:rPr lang="en-US" sz="2400" dirty="0">
                <a:solidFill>
                  <a:srgbClr val="000066"/>
                </a:solidFill>
              </a:rPr>
              <a:t>Items can be in any barn, in any combination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dirty="0">
                <a:solidFill>
                  <a:srgbClr val="000066"/>
                </a:solidFill>
              </a:rPr>
              <a:t>Concerns:</a:t>
            </a:r>
          </a:p>
          <a:p>
            <a:pPr lvl="2">
              <a:buFont typeface="Wingdings" pitchFamily="2" charset="2"/>
              <a:buChar char="Ø"/>
            </a:pPr>
            <a:r>
              <a:rPr lang="en-US" sz="2400" dirty="0">
                <a:solidFill>
                  <a:srgbClr val="000066"/>
                </a:solidFill>
              </a:rPr>
              <a:t>Protect hen from fox</a:t>
            </a:r>
          </a:p>
          <a:p>
            <a:pPr lvl="2">
              <a:buFont typeface="Wingdings" pitchFamily="2" charset="2"/>
              <a:buChar char="Ø"/>
            </a:pPr>
            <a:r>
              <a:rPr lang="en-US" sz="2400" dirty="0">
                <a:solidFill>
                  <a:srgbClr val="000066"/>
                </a:solidFill>
              </a:rPr>
              <a:t>Protect corn from hen</a:t>
            </a:r>
          </a:p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rgbClr val="000066"/>
                </a:solidFill>
              </a:rPr>
              <a:t>Design alarm system using digital electronics.  Alarm sounds when: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dirty="0">
                <a:solidFill>
                  <a:srgbClr val="000066"/>
                </a:solidFill>
              </a:rPr>
              <a:t>Fox and hen are in same barn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dirty="0">
                <a:solidFill>
                  <a:srgbClr val="000066"/>
                </a:solidFill>
              </a:rPr>
              <a:t>Hen and corn are in same barn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1" y="6220718"/>
            <a:ext cx="2841030" cy="38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Problem Statement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rgbClr val="000066"/>
                </a:solidFill>
              </a:rPr>
              <a:t>Design combination logic circuit for alarm system: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dirty="0">
                <a:solidFill>
                  <a:srgbClr val="000066"/>
                </a:solidFill>
              </a:rPr>
              <a:t>Use least amount of gates and input variables (cost effectiveness)</a:t>
            </a:r>
          </a:p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rgbClr val="000066"/>
                </a:solidFill>
              </a:rPr>
              <a:t>Logical circuit output connected to LED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dirty="0">
                <a:solidFill>
                  <a:srgbClr val="000066"/>
                </a:solidFill>
              </a:rPr>
              <a:t>LED “on” indicates alarm activation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dirty="0">
                <a:solidFill>
                  <a:srgbClr val="000066"/>
                </a:solidFill>
              </a:rPr>
              <a:t>LED “off” indicates no problem (alarm off)</a:t>
            </a:r>
          </a:p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rgbClr val="000066"/>
                </a:solidFill>
              </a:rPr>
              <a:t>Fox, hen and corn must be in barn 1 or barn 2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dirty="0">
                <a:solidFill>
                  <a:srgbClr val="000066"/>
                </a:solidFill>
              </a:rPr>
              <a:t>Presence in barn 1 = 1 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dirty="0">
                <a:solidFill>
                  <a:srgbClr val="000066"/>
                </a:solidFill>
              </a:rPr>
              <a:t>Presence in barn 2 = 0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1" y="6231030"/>
            <a:ext cx="2764830" cy="374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75457" y="2286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Procedure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3414713" y="1828800"/>
            <a:ext cx="5729287" cy="45259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Truth Table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Determine input and output variable (s)</a:t>
            </a:r>
          </a:p>
          <a:p>
            <a:pPr lvl="1">
              <a:buFont typeface="Wingdings" pitchFamily="2" charset="2"/>
              <a:buChar char="Ø"/>
            </a:pPr>
            <a:endParaRPr lang="en-US" sz="2400">
              <a:solidFill>
                <a:srgbClr val="000066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How many combinations are there?</a:t>
            </a:r>
          </a:p>
          <a:p>
            <a:pPr lvl="1">
              <a:buFont typeface="Wingdings" pitchFamily="2" charset="2"/>
              <a:buChar char="Ø"/>
            </a:pPr>
            <a:endParaRPr lang="en-US" sz="2400">
              <a:solidFill>
                <a:srgbClr val="000066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Complete truth table on a sheet of paper</a:t>
            </a:r>
          </a:p>
          <a:p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457200" y="1905000"/>
            <a:ext cx="2362200" cy="3554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Truth Table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Boolean Expression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K-Map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Simplified Boolean Expression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Logic Circuit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 err="1">
                <a:latin typeface="Arial" pitchFamily="34" charset="0"/>
                <a:cs typeface="Arial" pitchFamily="34" charset="0"/>
              </a:rPr>
              <a:t>LabVIEW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 Simulation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NI-ELVIS</a:t>
            </a: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509" name="AutoShape 5"/>
          <p:cNvSpPr>
            <a:spLocks noChangeArrowheads="1"/>
          </p:cNvSpPr>
          <p:nvPr/>
        </p:nvSpPr>
        <p:spPr bwMode="auto">
          <a:xfrm rot="5400000" flipH="1">
            <a:off x="805657" y="4147343"/>
            <a:ext cx="5029200" cy="87313"/>
          </a:xfrm>
          <a:prstGeom prst="homePlate">
            <a:avLst>
              <a:gd name="adj" fmla="val 111733"/>
            </a:avLst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7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1" y="6210406"/>
            <a:ext cx="2917230" cy="394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Overview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447800" y="1600200"/>
            <a:ext cx="6650038" cy="45259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3200" dirty="0">
                <a:solidFill>
                  <a:srgbClr val="000066"/>
                </a:solidFill>
              </a:rPr>
              <a:t>Objectives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>
                <a:solidFill>
                  <a:srgbClr val="000066"/>
                </a:solidFill>
              </a:rPr>
              <a:t>Background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>
                <a:solidFill>
                  <a:srgbClr val="000066"/>
                </a:solidFill>
              </a:rPr>
              <a:t>Materials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>
                <a:solidFill>
                  <a:srgbClr val="000066"/>
                </a:solidFill>
              </a:rPr>
              <a:t>Procedure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>
                <a:solidFill>
                  <a:srgbClr val="000066"/>
                </a:solidFill>
              </a:rPr>
              <a:t>Report / Presentation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>
                <a:solidFill>
                  <a:srgbClr val="000066"/>
                </a:solidFill>
              </a:rPr>
              <a:t>Closing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69894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75457" y="2286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Procedure</a:t>
            </a:r>
          </a:p>
        </p:txBody>
      </p:sp>
      <p:sp>
        <p:nvSpPr>
          <p:cNvPr id="21509" name="AutoShape 5"/>
          <p:cNvSpPr>
            <a:spLocks noChangeArrowheads="1"/>
          </p:cNvSpPr>
          <p:nvPr/>
        </p:nvSpPr>
        <p:spPr bwMode="auto">
          <a:xfrm rot="5400000" flipH="1">
            <a:off x="805657" y="4147343"/>
            <a:ext cx="5029200" cy="87313"/>
          </a:xfrm>
          <a:prstGeom prst="homePlate">
            <a:avLst>
              <a:gd name="adj" fmla="val 111733"/>
            </a:avLst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7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1" y="6210406"/>
            <a:ext cx="2917230" cy="394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457200" y="1981200"/>
            <a:ext cx="2362200" cy="3554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Truth Table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Boolean Expression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K-Map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Simplified Boolean Expression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Logic Circuit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 err="1">
                <a:latin typeface="Arial" pitchFamily="34" charset="0"/>
                <a:cs typeface="Arial" pitchFamily="34" charset="0"/>
              </a:rPr>
              <a:t>LabVIEW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 Simulation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NI-ELVIS</a:t>
            </a: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ct val="50000"/>
              </a:spcBef>
            </a:pP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3352800" y="1828800"/>
            <a:ext cx="5334000" cy="4297363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628650" indent="-1714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085850" indent="-1714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1145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Ø"/>
            </a:pPr>
            <a:r>
              <a:rPr lang="en-US" smtClean="0">
                <a:solidFill>
                  <a:srgbClr val="000066"/>
                </a:solidFill>
              </a:rPr>
              <a:t>Boolean Expression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smtClean="0">
                <a:solidFill>
                  <a:srgbClr val="000066"/>
                </a:solidFill>
              </a:rPr>
              <a:t>Gather all combinations that produce a 1 for output</a:t>
            </a:r>
          </a:p>
          <a:p>
            <a:pPr lvl="1">
              <a:buFont typeface="Wingdings" pitchFamily="2" charset="2"/>
              <a:buChar char="Ø"/>
            </a:pPr>
            <a:endParaRPr lang="en-US" sz="2400" smtClean="0">
              <a:solidFill>
                <a:srgbClr val="000066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en-US" sz="2400" smtClean="0">
                <a:solidFill>
                  <a:srgbClr val="000066"/>
                </a:solidFill>
              </a:rPr>
              <a:t>Create a Boolean expression from these smaller expressions (independent conditions)</a:t>
            </a:r>
          </a:p>
          <a:p>
            <a:pPr>
              <a:buFont typeface="Wingdings" pitchFamily="2" charset="2"/>
              <a:buChar char="Ø"/>
            </a:pPr>
            <a:endParaRPr lang="en-US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20125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Procedure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3414713" y="1828800"/>
            <a:ext cx="5729287" cy="4525963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 dirty="0">
                <a:solidFill>
                  <a:srgbClr val="000066"/>
                </a:solidFill>
              </a:rPr>
              <a:t>K-Map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 dirty="0">
                <a:solidFill>
                  <a:srgbClr val="000066"/>
                </a:solidFill>
              </a:rPr>
              <a:t>Create a K-Map table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endParaRPr lang="en-US" sz="2400" dirty="0">
              <a:solidFill>
                <a:srgbClr val="000066"/>
              </a:solidFill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 b="1" dirty="0">
                <a:solidFill>
                  <a:srgbClr val="000066"/>
                </a:solidFill>
              </a:rPr>
              <a:t>Only have one variable change state at a time</a:t>
            </a:r>
            <a:r>
              <a:rPr lang="en-US" sz="2400" dirty="0">
                <a:solidFill>
                  <a:srgbClr val="000066"/>
                </a:solidFill>
              </a:rPr>
              <a:t> between adjacent boxes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endParaRPr lang="en-US" sz="2400" dirty="0">
              <a:solidFill>
                <a:srgbClr val="000066"/>
              </a:solidFill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 dirty="0">
                <a:solidFill>
                  <a:srgbClr val="000066"/>
                </a:solidFill>
              </a:rPr>
              <a:t>Use the Boolean expression to fill in the 1’s</a:t>
            </a:r>
          </a:p>
          <a:p>
            <a:pPr>
              <a:lnSpc>
                <a:spcPct val="90000"/>
              </a:lnSpc>
            </a:pPr>
            <a:endParaRPr lang="en-US" sz="2400" dirty="0">
              <a:solidFill>
                <a:srgbClr val="000066"/>
              </a:solidFill>
            </a:endParaRP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457200" y="1905000"/>
            <a:ext cx="2362200" cy="3554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Truth Table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Boolean Expression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K-Map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Simplified Boolean Expression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Logic Circuit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 err="1">
                <a:latin typeface="Arial" pitchFamily="34" charset="0"/>
                <a:cs typeface="Arial" pitchFamily="34" charset="0"/>
              </a:rPr>
              <a:t>LabVIEW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 Simulation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NI-ELVIS</a:t>
            </a: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ct val="50000"/>
              </a:spcBef>
            </a:pP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557" name="AutoShape 5"/>
          <p:cNvSpPr>
            <a:spLocks noChangeArrowheads="1"/>
          </p:cNvSpPr>
          <p:nvPr/>
        </p:nvSpPr>
        <p:spPr bwMode="auto">
          <a:xfrm rot="5400000" flipH="1">
            <a:off x="805657" y="4147343"/>
            <a:ext cx="5029200" cy="87313"/>
          </a:xfrm>
          <a:prstGeom prst="homePlate">
            <a:avLst>
              <a:gd name="adj" fmla="val 111733"/>
            </a:avLst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7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1" y="6241343"/>
            <a:ext cx="2688630" cy="363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Procedure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3414713" y="1981200"/>
            <a:ext cx="5729287" cy="45259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400" dirty="0">
                <a:solidFill>
                  <a:srgbClr val="000066"/>
                </a:solidFill>
              </a:rPr>
              <a:t>Simplified Boolean Expression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dirty="0">
                <a:solidFill>
                  <a:srgbClr val="000066"/>
                </a:solidFill>
              </a:rPr>
              <a:t>Use K-Map to circle groups of 1’s</a:t>
            </a:r>
          </a:p>
          <a:p>
            <a:pPr lvl="1">
              <a:buFont typeface="Wingdings" pitchFamily="2" charset="2"/>
              <a:buChar char="Ø"/>
            </a:pPr>
            <a:endParaRPr lang="en-US" sz="2400" dirty="0">
              <a:solidFill>
                <a:srgbClr val="000066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en-US" sz="2400" dirty="0">
                <a:solidFill>
                  <a:srgbClr val="000066"/>
                </a:solidFill>
              </a:rPr>
              <a:t>1’s may only be circled in powers of 2, starting from largest possible combination and working downward</a:t>
            </a:r>
          </a:p>
          <a:p>
            <a:pPr lvl="1">
              <a:buFont typeface="Wingdings" pitchFamily="2" charset="2"/>
              <a:buChar char="Ø"/>
            </a:pPr>
            <a:endParaRPr lang="en-US" sz="2400" dirty="0">
              <a:solidFill>
                <a:srgbClr val="000066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en-US" sz="2400" dirty="0">
                <a:solidFill>
                  <a:srgbClr val="000066"/>
                </a:solidFill>
              </a:rPr>
              <a:t>Write new simplified expression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457200" y="2057400"/>
            <a:ext cx="2362200" cy="3554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Truth Table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Boolean Expression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K-Map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Simplified Boolean Expression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Logic Circuit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 err="1">
                <a:latin typeface="Arial" pitchFamily="34" charset="0"/>
                <a:cs typeface="Arial" pitchFamily="34" charset="0"/>
              </a:rPr>
              <a:t>LabVIEW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 Simulation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NI-ELVIS</a:t>
            </a: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581" name="AutoShape 5"/>
          <p:cNvSpPr>
            <a:spLocks noChangeArrowheads="1"/>
          </p:cNvSpPr>
          <p:nvPr/>
        </p:nvSpPr>
        <p:spPr bwMode="auto">
          <a:xfrm rot="5400000" flipH="1">
            <a:off x="805657" y="4147343"/>
            <a:ext cx="5029200" cy="87313"/>
          </a:xfrm>
          <a:prstGeom prst="homePlate">
            <a:avLst>
              <a:gd name="adj" fmla="val 111733"/>
            </a:avLst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7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1" y="6241343"/>
            <a:ext cx="2688630" cy="363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Procedure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3414713" y="1828800"/>
            <a:ext cx="5729287" cy="45259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Logic Circuit Diagram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Use new simplified Boolean expression to design a logic circuit</a:t>
            </a:r>
          </a:p>
          <a:p>
            <a:pPr lvl="1">
              <a:buFont typeface="Wingdings" pitchFamily="2" charset="2"/>
              <a:buChar char="Ø"/>
            </a:pPr>
            <a:endParaRPr lang="en-US" sz="2400">
              <a:solidFill>
                <a:srgbClr val="000066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Have TA check/initial work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381000" y="1905000"/>
            <a:ext cx="2362200" cy="3554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Truth Table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Boolean Expression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K-Map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Simplified Boolean Expression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Logic Circuit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 err="1">
                <a:latin typeface="Arial" pitchFamily="34" charset="0"/>
                <a:cs typeface="Arial" pitchFamily="34" charset="0"/>
              </a:rPr>
              <a:t>LabVIEW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 Simulation</a:t>
            </a:r>
            <a:endParaRPr lang="en-US" sz="1800" dirty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NI-ELVIS</a:t>
            </a: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605" name="AutoShape 5"/>
          <p:cNvSpPr>
            <a:spLocks noChangeArrowheads="1"/>
          </p:cNvSpPr>
          <p:nvPr/>
        </p:nvSpPr>
        <p:spPr bwMode="auto">
          <a:xfrm rot="5400000" flipH="1">
            <a:off x="805657" y="4147343"/>
            <a:ext cx="5029200" cy="87313"/>
          </a:xfrm>
          <a:prstGeom prst="homePlate">
            <a:avLst>
              <a:gd name="adj" fmla="val 111733"/>
            </a:avLst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7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1" y="6200094"/>
            <a:ext cx="2993430" cy="405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Procedure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3414713" y="1828800"/>
            <a:ext cx="5729287" cy="4525963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600">
                <a:solidFill>
                  <a:srgbClr val="000066"/>
                </a:solidFill>
              </a:rPr>
              <a:t>LabVIEW Simulation</a:t>
            </a:r>
            <a:endParaRPr lang="en-US" sz="2800">
              <a:solidFill>
                <a:srgbClr val="000066"/>
              </a:solidFill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200">
                <a:solidFill>
                  <a:srgbClr val="000066"/>
                </a:solidFill>
              </a:rPr>
              <a:t>Create logic circuit in LabVIEW based on theoretical work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200">
                <a:solidFill>
                  <a:srgbClr val="000066"/>
                </a:solidFill>
              </a:rPr>
              <a:t>Front panel </a:t>
            </a:r>
          </a:p>
          <a:p>
            <a:pPr lvl="2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000">
                <a:solidFill>
                  <a:srgbClr val="000066"/>
                </a:solidFill>
              </a:rPr>
              <a:t>3 control switches represent input variables </a:t>
            </a:r>
          </a:p>
          <a:p>
            <a:pPr lvl="2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000">
                <a:solidFill>
                  <a:srgbClr val="000066"/>
                </a:solidFill>
              </a:rPr>
              <a:t>1 Boolean indicator shows output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endParaRPr lang="en-US" sz="2200" b="1" i="1" u="sng">
              <a:solidFill>
                <a:srgbClr val="000066"/>
              </a:solidFill>
            </a:endParaRP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sz="2200" b="1" i="1">
                <a:solidFill>
                  <a:srgbClr val="000066"/>
                </a:solidFill>
              </a:rPr>
              <a:t>	</a:t>
            </a:r>
            <a:r>
              <a:rPr lang="en-US" sz="2200" b="1" i="1" u="sng">
                <a:solidFill>
                  <a:srgbClr val="000066"/>
                </a:solidFill>
              </a:rPr>
              <a:t>HINT:</a:t>
            </a:r>
            <a:r>
              <a:rPr lang="en-US" sz="2200">
                <a:solidFill>
                  <a:srgbClr val="000066"/>
                </a:solidFill>
              </a:rPr>
              <a:t>  some LabVIEW comparison functions are: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457200" y="1981200"/>
            <a:ext cx="2362200" cy="3554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Truth Table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Boolean Expression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K-Map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Simplified Boolean Expression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Logic Circuit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 err="1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LabVIEW</a:t>
            </a:r>
            <a:r>
              <a:rPr lang="en-US" sz="1800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 Simulation</a:t>
            </a: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NI-ELVIS</a:t>
            </a: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endParaRPr lang="en-US" sz="1800" dirty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653" name="AutoShape 5"/>
          <p:cNvSpPr>
            <a:spLocks noChangeArrowheads="1"/>
          </p:cNvSpPr>
          <p:nvPr/>
        </p:nvSpPr>
        <p:spPr bwMode="auto">
          <a:xfrm rot="5400000" flipH="1">
            <a:off x="805657" y="4147343"/>
            <a:ext cx="5029200" cy="87313"/>
          </a:xfrm>
          <a:prstGeom prst="homePlate">
            <a:avLst>
              <a:gd name="adj" fmla="val 111733"/>
            </a:avLst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3810000" y="5334000"/>
            <a:ext cx="4876800" cy="1219200"/>
            <a:chOff x="2208" y="3552"/>
            <a:chExt cx="3072" cy="768"/>
          </a:xfrm>
        </p:grpSpPr>
        <p:graphicFrame>
          <p:nvGraphicFramePr>
            <p:cNvPr id="27655" name="Object 7"/>
            <p:cNvGraphicFramePr>
              <a:graphicFrameLocks noChangeAspect="1"/>
            </p:cNvGraphicFramePr>
            <p:nvPr/>
          </p:nvGraphicFramePr>
          <p:xfrm>
            <a:off x="4704" y="3600"/>
            <a:ext cx="576" cy="40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86" name="Bitmap Image" r:id="rId3" imgW="1371429" imgH="1286055" progId="PBrush">
                    <p:embed/>
                  </p:oleObj>
                </mc:Choice>
                <mc:Fallback>
                  <p:oleObj name="Bitmap Image" r:id="rId3" imgW="1371429" imgH="1286055" progId="PBrush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clrChange>
                            <a:clrFrom>
                              <a:srgbClr val="FFFFFF"/>
                            </a:clrFrom>
                            <a:clrTo>
                              <a:srgbClr val="FFFFFF">
                                <a:alpha val="0"/>
                              </a:srgbClr>
                            </a:clrTo>
                          </a:clrChange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 l="6061" t="9697" b="19193"/>
                        <a:stretch>
                          <a:fillRect/>
                        </a:stretch>
                      </p:blipFill>
                      <p:spPr bwMode="auto">
                        <a:xfrm>
                          <a:off x="4704" y="3600"/>
                          <a:ext cx="576" cy="40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7656" name="Object 8"/>
            <p:cNvGraphicFramePr>
              <a:graphicFrameLocks noChangeAspect="1"/>
            </p:cNvGraphicFramePr>
            <p:nvPr/>
          </p:nvGraphicFramePr>
          <p:xfrm>
            <a:off x="3504" y="3600"/>
            <a:ext cx="576" cy="40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87" name="Bitmap Image" r:id="rId5" imgW="1542857" imgH="1228571" progId="PBrush">
                    <p:embed/>
                  </p:oleObj>
                </mc:Choice>
                <mc:Fallback>
                  <p:oleObj name="Bitmap Image" r:id="rId5" imgW="1542857" imgH="1228571" progId="PBrush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clrChange>
                            <a:clrFrom>
                              <a:srgbClr val="FFFFFF"/>
                            </a:clrFrom>
                            <a:clrTo>
                              <a:srgbClr val="FFFFFF">
                                <a:alpha val="0"/>
                              </a:srgbClr>
                            </a:clrTo>
                          </a:clrChange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 l="8571" t="14349" r="5714" b="10313"/>
                        <a:stretch>
                          <a:fillRect/>
                        </a:stretch>
                      </p:blipFill>
                      <p:spPr bwMode="auto">
                        <a:xfrm>
                          <a:off x="3504" y="3600"/>
                          <a:ext cx="576" cy="40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7657" name="Object 9"/>
            <p:cNvGraphicFramePr>
              <a:graphicFrameLocks noChangeAspect="1"/>
            </p:cNvGraphicFramePr>
            <p:nvPr/>
          </p:nvGraphicFramePr>
          <p:xfrm>
            <a:off x="2208" y="3552"/>
            <a:ext cx="720" cy="63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88" name="Bitmap Image" r:id="rId7" imgW="685714" imgH="600159" progId="PBrush">
                    <p:embed/>
                  </p:oleObj>
                </mc:Choice>
                <mc:Fallback>
                  <p:oleObj name="Bitmap Image" r:id="rId7" imgW="685714" imgH="600159" progId="PBrush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clrChange>
                            <a:clrFrom>
                              <a:srgbClr val="FFFFFF"/>
                            </a:clrFrom>
                            <a:clrTo>
                              <a:srgbClr val="FFFFFF">
                                <a:alpha val="0"/>
                              </a:srgbClr>
                            </a:clrTo>
                          </a:clrChange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08" y="3552"/>
                          <a:ext cx="720" cy="63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7658" name="Text Box 10"/>
            <p:cNvSpPr txBox="1">
              <a:spLocks noChangeArrowheads="1"/>
            </p:cNvSpPr>
            <p:nvPr/>
          </p:nvSpPr>
          <p:spPr bwMode="auto">
            <a:xfrm>
              <a:off x="2352" y="4051"/>
              <a:ext cx="576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2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NOT</a:t>
              </a:r>
            </a:p>
          </p:txBody>
        </p:sp>
        <p:sp>
          <p:nvSpPr>
            <p:cNvPr id="27659" name="Text Box 11"/>
            <p:cNvSpPr txBox="1">
              <a:spLocks noChangeArrowheads="1"/>
            </p:cNvSpPr>
            <p:nvPr/>
          </p:nvSpPr>
          <p:spPr bwMode="auto">
            <a:xfrm>
              <a:off x="3552" y="4032"/>
              <a:ext cx="576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2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AND</a:t>
              </a:r>
            </a:p>
          </p:txBody>
        </p:sp>
        <p:sp>
          <p:nvSpPr>
            <p:cNvPr id="27660" name="Text Box 12"/>
            <p:cNvSpPr txBox="1">
              <a:spLocks noChangeArrowheads="1"/>
            </p:cNvSpPr>
            <p:nvPr/>
          </p:nvSpPr>
          <p:spPr bwMode="auto">
            <a:xfrm>
              <a:off x="4800" y="4032"/>
              <a:ext cx="432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2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OR</a:t>
              </a:r>
            </a:p>
          </p:txBody>
        </p:sp>
      </p:grpSp>
      <p:pic>
        <p:nvPicPr>
          <p:cNvPr id="14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1" y="6241343"/>
            <a:ext cx="2688630" cy="363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93700" y="2286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Procedure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3414713" y="1447800"/>
            <a:ext cx="5729287" cy="49069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000066"/>
                </a:solidFill>
              </a:rPr>
              <a:t>NI-ELVIS Prototyping Board</a:t>
            </a:r>
            <a:endParaRPr lang="en-US" sz="2000" dirty="0">
              <a:solidFill>
                <a:srgbClr val="000066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en-US" sz="2000" dirty="0">
                <a:solidFill>
                  <a:srgbClr val="CC3300"/>
                </a:solidFill>
              </a:rPr>
              <a:t>Do NOT electrically connect anything until TA has reviewed your </a:t>
            </a:r>
            <a:r>
              <a:rPr lang="en-US" sz="2000" dirty="0" smtClean="0">
                <a:solidFill>
                  <a:srgbClr val="CC3300"/>
                </a:solidFill>
              </a:rPr>
              <a:t>work</a:t>
            </a:r>
            <a:endParaRPr lang="en-US" sz="2000" dirty="0">
              <a:solidFill>
                <a:srgbClr val="CC3300"/>
              </a:solidFill>
            </a:endParaRPr>
          </a:p>
          <a:p>
            <a:pPr lvl="1">
              <a:buFont typeface="Wingdings" pitchFamily="2" charset="2"/>
              <a:buChar char="Ø"/>
            </a:pPr>
            <a:endParaRPr lang="en-US" sz="2000" dirty="0">
              <a:solidFill>
                <a:srgbClr val="000066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000066"/>
                </a:solidFill>
              </a:rPr>
              <a:t>Connect +5V and ground to the DIP switch</a:t>
            </a:r>
          </a:p>
          <a:p>
            <a:pPr lvl="1"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000066"/>
                </a:solidFill>
              </a:rPr>
              <a:t>Use </a:t>
            </a:r>
            <a:r>
              <a:rPr lang="en-US" sz="2000" dirty="0">
                <a:solidFill>
                  <a:srgbClr val="000066"/>
                </a:solidFill>
              </a:rPr>
              <a:t>created logic circuit and IC chip diagram to wire actual circuit </a:t>
            </a:r>
            <a:r>
              <a:rPr lang="en-US" sz="2000" dirty="0" smtClean="0">
                <a:solidFill>
                  <a:srgbClr val="000066"/>
                </a:solidFill>
              </a:rPr>
              <a:t>on the prototyping board</a:t>
            </a:r>
          </a:p>
          <a:p>
            <a:pPr lvl="1"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000066"/>
                </a:solidFill>
              </a:rPr>
              <a:t>Be </a:t>
            </a:r>
            <a:r>
              <a:rPr lang="en-US" sz="2000" dirty="0">
                <a:solidFill>
                  <a:srgbClr val="000066"/>
                </a:solidFill>
              </a:rPr>
              <a:t>sure to connect each of the ICs to “Ground” and </a:t>
            </a:r>
            <a:r>
              <a:rPr lang="en-US" sz="2000" dirty="0" smtClean="0">
                <a:solidFill>
                  <a:srgbClr val="000066"/>
                </a:solidFill>
              </a:rPr>
              <a:t>“+5V” </a:t>
            </a:r>
            <a:r>
              <a:rPr lang="en-US" sz="2000" dirty="0">
                <a:solidFill>
                  <a:srgbClr val="000066"/>
                </a:solidFill>
              </a:rPr>
              <a:t>(circuit power)</a:t>
            </a:r>
          </a:p>
          <a:p>
            <a:pPr lvl="1"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000066"/>
                </a:solidFill>
              </a:rPr>
              <a:t>Connect final output to an LED.</a:t>
            </a:r>
          </a:p>
          <a:p>
            <a:pPr marL="457200" lvl="1" indent="0">
              <a:buNone/>
            </a:pPr>
            <a:r>
              <a:rPr lang="en-US" sz="2000" b="1" dirty="0" smtClean="0">
                <a:solidFill>
                  <a:srgbClr val="000066"/>
                </a:solidFill>
              </a:rPr>
              <a:t>**V</a:t>
            </a:r>
            <a:r>
              <a:rPr lang="en-US" sz="2000" b="1" baseline="-25000" dirty="0" smtClean="0">
                <a:solidFill>
                  <a:srgbClr val="000066"/>
                </a:solidFill>
              </a:rPr>
              <a:t>CC</a:t>
            </a:r>
            <a:r>
              <a:rPr lang="en-US" sz="2000" baseline="-25000" dirty="0" smtClean="0">
                <a:solidFill>
                  <a:srgbClr val="000066"/>
                </a:solidFill>
              </a:rPr>
              <a:t> </a:t>
            </a:r>
            <a:r>
              <a:rPr lang="en-US" sz="2000" dirty="0">
                <a:solidFill>
                  <a:srgbClr val="000066"/>
                </a:solidFill>
              </a:rPr>
              <a:t>is an </a:t>
            </a:r>
            <a:r>
              <a:rPr lang="en-US" sz="2000" dirty="0" smtClean="0">
                <a:solidFill>
                  <a:srgbClr val="000066"/>
                </a:solidFill>
              </a:rPr>
              <a:t>acronym:</a:t>
            </a:r>
            <a:endParaRPr lang="en-US" sz="2000" dirty="0">
              <a:solidFill>
                <a:srgbClr val="000066"/>
              </a:solidFill>
            </a:endParaRPr>
          </a:p>
          <a:p>
            <a:pPr marL="457200" lvl="1" indent="0">
              <a:buNone/>
            </a:pPr>
            <a:r>
              <a:rPr lang="en-US" sz="2000" b="1" dirty="0" smtClean="0">
                <a:solidFill>
                  <a:srgbClr val="000066"/>
                </a:solidFill>
              </a:rPr>
              <a:t>**V</a:t>
            </a:r>
            <a:r>
              <a:rPr lang="en-US" sz="2000" dirty="0" smtClean="0">
                <a:solidFill>
                  <a:srgbClr val="000066"/>
                </a:solidFill>
              </a:rPr>
              <a:t>oltage </a:t>
            </a:r>
            <a:r>
              <a:rPr lang="en-US" sz="2000" dirty="0">
                <a:solidFill>
                  <a:srgbClr val="000066"/>
                </a:solidFill>
              </a:rPr>
              <a:t>at the </a:t>
            </a:r>
            <a:r>
              <a:rPr lang="en-US" sz="2000" b="1" dirty="0">
                <a:solidFill>
                  <a:srgbClr val="000066"/>
                </a:solidFill>
              </a:rPr>
              <a:t>C</a:t>
            </a:r>
            <a:r>
              <a:rPr lang="en-US" sz="2000" dirty="0">
                <a:solidFill>
                  <a:srgbClr val="000066"/>
                </a:solidFill>
              </a:rPr>
              <a:t>ommon </a:t>
            </a:r>
            <a:r>
              <a:rPr lang="en-US" sz="2000" b="1" dirty="0">
                <a:solidFill>
                  <a:srgbClr val="000066"/>
                </a:solidFill>
              </a:rPr>
              <a:t>C</a:t>
            </a:r>
            <a:r>
              <a:rPr lang="en-US" sz="2000" dirty="0">
                <a:solidFill>
                  <a:srgbClr val="000066"/>
                </a:solidFill>
              </a:rPr>
              <a:t>ollector </a:t>
            </a:r>
            <a:r>
              <a:rPr lang="en-US" sz="2000" dirty="0" smtClean="0">
                <a:solidFill>
                  <a:srgbClr val="000066"/>
                </a:solidFill>
              </a:rPr>
              <a:t>(+5V)</a:t>
            </a:r>
            <a:endParaRPr lang="en-US" sz="2000" dirty="0">
              <a:solidFill>
                <a:srgbClr val="000066"/>
              </a:solidFill>
            </a:endParaRPr>
          </a:p>
          <a:p>
            <a:pPr marL="457200" lvl="1" indent="0">
              <a:buNone/>
            </a:pPr>
            <a:endParaRPr lang="en-US" sz="2000" dirty="0">
              <a:solidFill>
                <a:srgbClr val="000066"/>
              </a:solidFill>
            </a:endParaRP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381000" y="1981200"/>
            <a:ext cx="2362200" cy="3554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Truth Table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Boolean Expression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K-Map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Simplified Boolean Expression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Logic Circuit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 err="1">
                <a:latin typeface="Arial" pitchFamily="34" charset="0"/>
                <a:cs typeface="Arial" pitchFamily="34" charset="0"/>
              </a:rPr>
              <a:t>LabVIEW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 Simulation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 smtClean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NI-ELVIS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629" name="AutoShape 5"/>
          <p:cNvSpPr>
            <a:spLocks noChangeArrowheads="1"/>
          </p:cNvSpPr>
          <p:nvPr/>
        </p:nvSpPr>
        <p:spPr bwMode="auto">
          <a:xfrm rot="5400000" flipH="1">
            <a:off x="805657" y="4147343"/>
            <a:ext cx="5029200" cy="87313"/>
          </a:xfrm>
          <a:prstGeom prst="homePlate">
            <a:avLst>
              <a:gd name="adj" fmla="val 111733"/>
            </a:avLst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7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1" y="6210406"/>
            <a:ext cx="2917230" cy="394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Assignment: Report</a:t>
            </a:r>
            <a:endParaRPr lang="en-US" b="0" dirty="0">
              <a:solidFill>
                <a:schemeClr val="bg1"/>
              </a:solidFill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295400"/>
            <a:ext cx="8153400" cy="49530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Individual Report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Title page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Discussion topics in the </a:t>
            </a:r>
            <a:r>
              <a:rPr lang="en-US" sz="2800" dirty="0" smtClean="0">
                <a:solidFill>
                  <a:srgbClr val="000066"/>
                </a:solidFill>
              </a:rPr>
              <a:t>manual</a:t>
            </a:r>
            <a:endParaRPr lang="en-US" sz="2800" dirty="0">
              <a:solidFill>
                <a:srgbClr val="000066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Scan in data and lab notes 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	</a:t>
            </a:r>
            <a:r>
              <a:rPr lang="en-US" sz="2800" dirty="0" smtClean="0">
                <a:solidFill>
                  <a:srgbClr val="000066"/>
                </a:solidFill>
              </a:rPr>
              <a:t>Original </a:t>
            </a:r>
            <a:r>
              <a:rPr lang="en-US" sz="2800" dirty="0">
                <a:solidFill>
                  <a:srgbClr val="000066"/>
                </a:solidFill>
              </a:rPr>
              <a:t>tables and work should be legible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Include screenshots of </a:t>
            </a:r>
            <a:r>
              <a:rPr lang="en-US" sz="2800" dirty="0" err="1">
                <a:solidFill>
                  <a:srgbClr val="000066"/>
                </a:solidFill>
              </a:rPr>
              <a:t>LabVIEW</a:t>
            </a:r>
            <a:r>
              <a:rPr lang="en-US" sz="2800" dirty="0">
                <a:solidFill>
                  <a:srgbClr val="000066"/>
                </a:solidFill>
              </a:rPr>
              <a:t> front and back panels</a:t>
            </a:r>
          </a:p>
          <a:p>
            <a:pPr>
              <a:buFontTx/>
              <a:buNone/>
            </a:pPr>
            <a:endParaRPr lang="en-US" sz="2800" dirty="0">
              <a:solidFill>
                <a:srgbClr val="000066"/>
              </a:solidFill>
            </a:endParaRPr>
          </a:p>
          <a:p>
            <a:endParaRPr lang="en-US" sz="2800" dirty="0">
              <a:solidFill>
                <a:srgbClr val="000066"/>
              </a:solidFill>
            </a:endParaRP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1358900" y="228600"/>
            <a:ext cx="7772400" cy="114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Assignment: Presentation</a:t>
            </a:r>
            <a:endParaRPr lang="en-US" b="0" dirty="0">
              <a:solidFill>
                <a:schemeClr val="bg1"/>
              </a:solidFill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8763000" cy="48006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000" dirty="0">
                <a:solidFill>
                  <a:srgbClr val="000066"/>
                </a:solidFill>
              </a:rPr>
              <a:t>Team presentation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endParaRPr lang="en-US" sz="2000" dirty="0">
              <a:solidFill>
                <a:srgbClr val="000066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000" dirty="0">
                <a:solidFill>
                  <a:srgbClr val="000066"/>
                </a:solidFill>
              </a:rPr>
              <a:t>Professional-looking tables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endParaRPr lang="en-US" sz="2000" dirty="0">
              <a:solidFill>
                <a:srgbClr val="000066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000" dirty="0">
                <a:solidFill>
                  <a:srgbClr val="000066"/>
                </a:solidFill>
              </a:rPr>
              <a:t>Include screen shots of your programs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000" dirty="0">
                <a:solidFill>
                  <a:srgbClr val="000066"/>
                </a:solidFill>
              </a:rPr>
              <a:t>Photo of functioning LED assembly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endParaRPr lang="en-US" sz="2000" dirty="0">
              <a:solidFill>
                <a:srgbClr val="000066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000" dirty="0">
                <a:solidFill>
                  <a:srgbClr val="000066"/>
                </a:solidFill>
              </a:rPr>
              <a:t>Explain steps taken to complete lab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000" dirty="0">
                <a:solidFill>
                  <a:srgbClr val="000066"/>
                </a:solidFill>
              </a:rPr>
              <a:t>Be prepared to provide walk-through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endParaRPr lang="en-US" sz="2000" dirty="0">
              <a:solidFill>
                <a:srgbClr val="000066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000" dirty="0">
                <a:solidFill>
                  <a:srgbClr val="000066"/>
                </a:solidFill>
              </a:rPr>
              <a:t>Include lab data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endParaRPr lang="en-US" sz="2000" dirty="0">
              <a:solidFill>
                <a:srgbClr val="000066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000" dirty="0">
                <a:solidFill>
                  <a:srgbClr val="000066"/>
                </a:solidFill>
              </a:rPr>
              <a:t>Refer to “Creating PowerPoint Presentations”  found in Online Manual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Closing</a:t>
            </a:r>
            <a:endParaRPr lang="en-US" b="0" dirty="0">
              <a:solidFill>
                <a:schemeClr val="bg1"/>
              </a:solidFill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676400"/>
            <a:ext cx="7848600" cy="49530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Have all original data signed by TA</a:t>
            </a:r>
          </a:p>
          <a:p>
            <a:pPr>
              <a:buFont typeface="Wingdings" pitchFamily="2" charset="2"/>
              <a:buChar char="Ø"/>
            </a:pPr>
            <a:endParaRPr lang="en-US" sz="2800" dirty="0">
              <a:solidFill>
                <a:srgbClr val="000066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Each team member should have turn using </a:t>
            </a:r>
            <a:r>
              <a:rPr lang="en-US" sz="2800" dirty="0" smtClean="0">
                <a:solidFill>
                  <a:srgbClr val="000066"/>
                </a:solidFill>
              </a:rPr>
              <a:t>software</a:t>
            </a:r>
          </a:p>
          <a:p>
            <a:pPr>
              <a:buFont typeface="Wingdings" pitchFamily="2" charset="2"/>
              <a:buChar char="Ø"/>
            </a:pPr>
            <a:endParaRPr lang="en-US" sz="2800" dirty="0">
              <a:solidFill>
                <a:srgbClr val="000066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Submit all work electronically</a:t>
            </a:r>
          </a:p>
          <a:p>
            <a:pPr>
              <a:buFont typeface="Wingdings" pitchFamily="2" charset="2"/>
              <a:buChar char="Ø"/>
            </a:pPr>
            <a:endParaRPr lang="en-US" sz="2800" dirty="0">
              <a:solidFill>
                <a:srgbClr val="000066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Return all unused materials to TA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Objectives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524000"/>
            <a:ext cx="8610600" cy="49530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Understand logic gates and digital logic circuits</a:t>
            </a:r>
          </a:p>
          <a:p>
            <a:pPr>
              <a:buFont typeface="Wingdings" pitchFamily="2" charset="2"/>
              <a:buChar char="Ø"/>
            </a:pPr>
            <a:endParaRPr lang="en-US" sz="2800" dirty="0">
              <a:solidFill>
                <a:srgbClr val="000066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Design combinational logic circuit 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Activate under specific conditions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Test with </a:t>
            </a:r>
            <a:r>
              <a:rPr lang="en-US" sz="2800" dirty="0" err="1">
                <a:solidFill>
                  <a:srgbClr val="000066"/>
                </a:solidFill>
              </a:rPr>
              <a:t>LabVIEW</a:t>
            </a:r>
            <a:r>
              <a:rPr lang="en-US" sz="2800" dirty="0">
                <a:solidFill>
                  <a:srgbClr val="000066"/>
                </a:solidFill>
              </a:rPr>
              <a:t> 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Test using </a:t>
            </a:r>
            <a:r>
              <a:rPr lang="en-US" sz="2800" dirty="0" smtClean="0">
                <a:solidFill>
                  <a:srgbClr val="000066"/>
                </a:solidFill>
              </a:rPr>
              <a:t>NI-ELVIS prototyping board</a:t>
            </a:r>
            <a:endParaRPr lang="en-US" sz="2800" dirty="0">
              <a:solidFill>
                <a:srgbClr val="000066"/>
              </a:solidFill>
            </a:endParaRPr>
          </a:p>
          <a:p>
            <a:endParaRPr lang="en-US" dirty="0">
              <a:solidFill>
                <a:srgbClr val="000066"/>
              </a:solidFill>
            </a:endParaRP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Logic Functions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0" y="1219200"/>
            <a:ext cx="9144000" cy="45259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AND - “All or nothing operator”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Output high (1) only when ALL inputs are high (1)</a:t>
            </a:r>
          </a:p>
          <a:p>
            <a:pPr lvl="1">
              <a:buFont typeface="Wingdings" pitchFamily="2" charset="2"/>
              <a:buChar char="Ø"/>
            </a:pPr>
            <a:endParaRPr lang="en-US" sz="2800" dirty="0">
              <a:solidFill>
                <a:srgbClr val="000066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OR gate - “Any or all operator”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Output high (1) when at least ONE input is high (1)</a:t>
            </a:r>
          </a:p>
          <a:p>
            <a:pPr lvl="1">
              <a:buFont typeface="Wingdings" pitchFamily="2" charset="2"/>
              <a:buChar char="Ø"/>
            </a:pPr>
            <a:endParaRPr lang="en-US" sz="2800" dirty="0">
              <a:solidFill>
                <a:srgbClr val="000066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NOT operator – “Inverter”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Output always opposite of input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Only one input and one output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Logic Functions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295400"/>
          <a:ext cx="8229600" cy="479506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057400"/>
                <a:gridCol w="2057400"/>
                <a:gridCol w="2057400"/>
                <a:gridCol w="514350"/>
                <a:gridCol w="514350"/>
                <a:gridCol w="1028700"/>
              </a:tblGrid>
              <a:tr h="352408"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Logic Function</a:t>
                      </a:r>
                      <a:endParaRPr lang="en-US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Logic Symbol</a:t>
                      </a:r>
                      <a:endParaRPr lang="en-US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Boolean Expression</a:t>
                      </a:r>
                      <a:endParaRPr lang="en-US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Truth Table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24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Inputs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Output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3524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A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B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Y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352408">
                <a:tc rowSpan="4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AND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0066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A • B = Y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3524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3524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3524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352408">
                <a:tc rowSpan="4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OR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0066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A + B = Y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3524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3524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3524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385854"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NOT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0066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A = Ā</a:t>
                      </a:r>
                    </a:p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-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38585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-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AutoShape 13"/>
          <p:cNvSpPr>
            <a:spLocks noChangeArrowheads="1"/>
          </p:cNvSpPr>
          <p:nvPr/>
        </p:nvSpPr>
        <p:spPr bwMode="auto">
          <a:xfrm>
            <a:off x="3276600" y="2971800"/>
            <a:ext cx="685800" cy="609600"/>
          </a:xfrm>
          <a:prstGeom prst="flowChartDelay">
            <a:avLst/>
          </a:prstGeom>
          <a:solidFill>
            <a:srgbClr val="00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AutoShape 21"/>
          <p:cNvSpPr>
            <a:spLocks noChangeArrowheads="1"/>
          </p:cNvSpPr>
          <p:nvPr/>
        </p:nvSpPr>
        <p:spPr bwMode="auto">
          <a:xfrm flipH="1">
            <a:off x="3276600" y="4419600"/>
            <a:ext cx="685800" cy="533400"/>
          </a:xfrm>
          <a:prstGeom prst="flowChartOnlineStorage">
            <a:avLst/>
          </a:prstGeom>
          <a:solidFill>
            <a:srgbClr val="00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auto">
          <a:xfrm rot="5400000">
            <a:off x="3162300" y="5372100"/>
            <a:ext cx="609600" cy="685800"/>
          </a:xfrm>
          <a:prstGeom prst="flowChartExtract">
            <a:avLst/>
          </a:prstGeom>
          <a:solidFill>
            <a:srgbClr val="00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3810000" y="5638800"/>
            <a:ext cx="152400" cy="152400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Line 15"/>
          <p:cNvSpPr>
            <a:spLocks noChangeShapeType="1"/>
          </p:cNvSpPr>
          <p:nvPr/>
        </p:nvSpPr>
        <p:spPr bwMode="auto">
          <a:xfrm>
            <a:off x="2895600" y="31242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Line 16"/>
          <p:cNvSpPr>
            <a:spLocks noChangeShapeType="1"/>
          </p:cNvSpPr>
          <p:nvPr/>
        </p:nvSpPr>
        <p:spPr bwMode="auto">
          <a:xfrm>
            <a:off x="2895600" y="3429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Line 15"/>
          <p:cNvSpPr>
            <a:spLocks noChangeShapeType="1"/>
          </p:cNvSpPr>
          <p:nvPr/>
        </p:nvSpPr>
        <p:spPr bwMode="auto">
          <a:xfrm>
            <a:off x="2971800" y="44958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Line 16"/>
          <p:cNvSpPr>
            <a:spLocks noChangeShapeType="1"/>
          </p:cNvSpPr>
          <p:nvPr/>
        </p:nvSpPr>
        <p:spPr bwMode="auto">
          <a:xfrm>
            <a:off x="2971800" y="48006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Line 14"/>
          <p:cNvSpPr>
            <a:spLocks noChangeShapeType="1"/>
          </p:cNvSpPr>
          <p:nvPr/>
        </p:nvSpPr>
        <p:spPr bwMode="auto">
          <a:xfrm>
            <a:off x="3962400" y="32766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3962400" y="47244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Line 14"/>
          <p:cNvSpPr>
            <a:spLocks noChangeShapeType="1"/>
          </p:cNvSpPr>
          <p:nvPr/>
        </p:nvSpPr>
        <p:spPr bwMode="auto">
          <a:xfrm>
            <a:off x="2743200" y="5715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Line 14"/>
          <p:cNvSpPr>
            <a:spLocks noChangeShapeType="1"/>
          </p:cNvSpPr>
          <p:nvPr/>
        </p:nvSpPr>
        <p:spPr bwMode="auto">
          <a:xfrm>
            <a:off x="3962400" y="5715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8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Sample Problem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2192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ATM machine has three options: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800" b="1" dirty="0">
                <a:solidFill>
                  <a:srgbClr val="000066"/>
                </a:solidFill>
              </a:rPr>
              <a:t>P</a:t>
            </a:r>
            <a:r>
              <a:rPr lang="en-US" sz="2800" dirty="0">
                <a:solidFill>
                  <a:srgbClr val="000066"/>
                </a:solidFill>
              </a:rPr>
              <a:t>rint statement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800" b="1" dirty="0">
                <a:solidFill>
                  <a:srgbClr val="000066"/>
                </a:solidFill>
              </a:rPr>
              <a:t>W</a:t>
            </a:r>
            <a:r>
              <a:rPr lang="en-US" sz="2800" dirty="0">
                <a:solidFill>
                  <a:srgbClr val="000066"/>
                </a:solidFill>
              </a:rPr>
              <a:t>ithdraw money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800" b="1" dirty="0">
                <a:solidFill>
                  <a:srgbClr val="000066"/>
                </a:solidFill>
              </a:rPr>
              <a:t>D</a:t>
            </a:r>
            <a:r>
              <a:rPr lang="en-US" sz="2800" dirty="0">
                <a:solidFill>
                  <a:srgbClr val="000066"/>
                </a:solidFill>
              </a:rPr>
              <a:t>eposit money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endParaRPr lang="en-US" sz="2800" dirty="0">
              <a:solidFill>
                <a:srgbClr val="000066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ATM machine will charge $1.00 to: 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Withdraw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Print out statement with no transactions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endParaRPr lang="en-US" sz="2800" dirty="0">
              <a:solidFill>
                <a:srgbClr val="000066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No charge for: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800" dirty="0">
                <a:solidFill>
                  <a:srgbClr val="000066"/>
                </a:solidFill>
              </a:rPr>
              <a:t>Deposits without withdrawal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Truth Table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5105400" y="1524000"/>
            <a:ext cx="3886200" cy="4800600"/>
          </a:xfrm>
        </p:spPr>
        <p:txBody>
          <a:bodyPr/>
          <a:lstStyle/>
          <a:p>
            <a:pPr>
              <a:buFontTx/>
              <a:buNone/>
            </a:pPr>
            <a:r>
              <a:rPr lang="en-US" sz="2400">
                <a:solidFill>
                  <a:srgbClr val="000066"/>
                </a:solidFill>
              </a:rPr>
              <a:t>   A truth table displays all possible input / output combinations.</a:t>
            </a:r>
          </a:p>
          <a:p>
            <a:pPr>
              <a:buFontTx/>
              <a:buNone/>
            </a:pPr>
            <a:endParaRPr lang="en-US" sz="500">
              <a:solidFill>
                <a:srgbClr val="000066"/>
              </a:solidFill>
            </a:endParaRPr>
          </a:p>
          <a:p>
            <a:pPr>
              <a:buFontTx/>
              <a:buNone/>
            </a:pPr>
            <a:r>
              <a:rPr lang="en-US" sz="2400" b="1">
                <a:solidFill>
                  <a:srgbClr val="000066"/>
                </a:solidFill>
              </a:rPr>
              <a:t>INPUT	  OUTPUT</a:t>
            </a:r>
          </a:p>
          <a:p>
            <a:pPr>
              <a:buFontTx/>
              <a:buNone/>
            </a:pPr>
            <a:endParaRPr lang="en-US" sz="500">
              <a:solidFill>
                <a:srgbClr val="000066"/>
              </a:solidFill>
            </a:endParaRPr>
          </a:p>
          <a:p>
            <a:pPr>
              <a:buFontTx/>
              <a:buNone/>
            </a:pPr>
            <a:r>
              <a:rPr lang="en-US" sz="2400">
                <a:solidFill>
                  <a:srgbClr val="000066"/>
                </a:solidFill>
              </a:rPr>
              <a:t>P = Print	  C = Charge</a:t>
            </a:r>
          </a:p>
          <a:p>
            <a:pPr>
              <a:buFontTx/>
              <a:buNone/>
            </a:pPr>
            <a:r>
              <a:rPr lang="en-US" sz="2400">
                <a:solidFill>
                  <a:srgbClr val="000066"/>
                </a:solidFill>
              </a:rPr>
              <a:t>W = Withdraw</a:t>
            </a:r>
          </a:p>
          <a:p>
            <a:pPr>
              <a:buFontTx/>
              <a:buNone/>
            </a:pPr>
            <a:r>
              <a:rPr lang="en-US" sz="2400">
                <a:solidFill>
                  <a:srgbClr val="000066"/>
                </a:solidFill>
              </a:rPr>
              <a:t>D = Deposit</a:t>
            </a:r>
          </a:p>
          <a:p>
            <a:pPr>
              <a:buFontTx/>
              <a:buNone/>
            </a:pPr>
            <a:endParaRPr lang="en-US" sz="500">
              <a:solidFill>
                <a:srgbClr val="000066"/>
              </a:solidFill>
            </a:endParaRPr>
          </a:p>
          <a:p>
            <a:pPr>
              <a:buFontTx/>
              <a:buNone/>
            </a:pPr>
            <a:r>
              <a:rPr lang="en-US" sz="2400">
                <a:solidFill>
                  <a:srgbClr val="000066"/>
                </a:solidFill>
              </a:rPr>
              <a:t>0 = “do not”	  0 = $0.00</a:t>
            </a:r>
          </a:p>
          <a:p>
            <a:pPr>
              <a:buFontTx/>
              <a:buNone/>
            </a:pPr>
            <a:r>
              <a:rPr lang="en-US" sz="2400">
                <a:solidFill>
                  <a:srgbClr val="000066"/>
                </a:solidFill>
              </a:rPr>
              <a:t>1 = “do”	  1 = $1.00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09600" y="1752600"/>
            <a:ext cx="4191000" cy="4495800"/>
            <a:chOff x="816" y="1392"/>
            <a:chExt cx="2640" cy="2832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816" y="1392"/>
              <a:ext cx="2544" cy="2784"/>
              <a:chOff x="816" y="1392"/>
              <a:chExt cx="2544" cy="2784"/>
            </a:xfrm>
          </p:grpSpPr>
          <p:sp>
            <p:nvSpPr>
              <p:cNvPr id="9222" name="Rectangle 6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2544" cy="278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223" name="Rectangle 7"/>
              <p:cNvSpPr>
                <a:spLocks noChangeArrowheads="1"/>
              </p:cNvSpPr>
              <p:nvPr/>
            </p:nvSpPr>
            <p:spPr bwMode="auto">
              <a:xfrm>
                <a:off x="2352" y="1392"/>
                <a:ext cx="1008" cy="278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224" name="Rectangle 8"/>
              <p:cNvSpPr>
                <a:spLocks noChangeArrowheads="1"/>
              </p:cNvSpPr>
              <p:nvPr/>
            </p:nvSpPr>
            <p:spPr bwMode="auto">
              <a:xfrm>
                <a:off x="1344" y="1680"/>
                <a:ext cx="1008" cy="249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225" name="Rectangle 9"/>
              <p:cNvSpPr>
                <a:spLocks noChangeArrowheads="1"/>
              </p:cNvSpPr>
              <p:nvPr/>
            </p:nvSpPr>
            <p:spPr bwMode="auto">
              <a:xfrm>
                <a:off x="1824" y="1680"/>
                <a:ext cx="528" cy="249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226" name="Rectangle 10"/>
              <p:cNvSpPr>
                <a:spLocks noChangeArrowheads="1"/>
              </p:cNvSpPr>
              <p:nvPr/>
            </p:nvSpPr>
            <p:spPr bwMode="auto">
              <a:xfrm>
                <a:off x="816" y="1680"/>
                <a:ext cx="528" cy="249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227" name="Rectangle 11"/>
              <p:cNvSpPr>
                <a:spLocks noChangeArrowheads="1"/>
              </p:cNvSpPr>
              <p:nvPr/>
            </p:nvSpPr>
            <p:spPr bwMode="auto">
              <a:xfrm>
                <a:off x="816" y="3912"/>
                <a:ext cx="2544" cy="26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228" name="Rectangle 12"/>
              <p:cNvSpPr>
                <a:spLocks noChangeArrowheads="1"/>
              </p:cNvSpPr>
              <p:nvPr/>
            </p:nvSpPr>
            <p:spPr bwMode="auto">
              <a:xfrm>
                <a:off x="816" y="3625"/>
                <a:ext cx="2544" cy="28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229" name="Rectangle 13"/>
              <p:cNvSpPr>
                <a:spLocks noChangeArrowheads="1"/>
              </p:cNvSpPr>
              <p:nvPr/>
            </p:nvSpPr>
            <p:spPr bwMode="auto">
              <a:xfrm>
                <a:off x="816" y="3348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230" name="Rectangle 14"/>
              <p:cNvSpPr>
                <a:spLocks noChangeArrowheads="1"/>
              </p:cNvSpPr>
              <p:nvPr/>
            </p:nvSpPr>
            <p:spPr bwMode="auto">
              <a:xfrm>
                <a:off x="816" y="3072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231" name="Rectangle 15"/>
              <p:cNvSpPr>
                <a:spLocks noChangeArrowheads="1"/>
              </p:cNvSpPr>
              <p:nvPr/>
            </p:nvSpPr>
            <p:spPr bwMode="auto">
              <a:xfrm>
                <a:off x="816" y="2796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232" name="Rectangle 16"/>
              <p:cNvSpPr>
                <a:spLocks noChangeArrowheads="1"/>
              </p:cNvSpPr>
              <p:nvPr/>
            </p:nvSpPr>
            <p:spPr bwMode="auto">
              <a:xfrm>
                <a:off x="816" y="2520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233" name="Rectangle 17"/>
              <p:cNvSpPr>
                <a:spLocks noChangeArrowheads="1"/>
              </p:cNvSpPr>
              <p:nvPr/>
            </p:nvSpPr>
            <p:spPr bwMode="auto">
              <a:xfrm>
                <a:off x="816" y="2244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234" name="Rectangle 18"/>
              <p:cNvSpPr>
                <a:spLocks noChangeArrowheads="1"/>
              </p:cNvSpPr>
              <p:nvPr/>
            </p:nvSpPr>
            <p:spPr bwMode="auto">
              <a:xfrm>
                <a:off x="816" y="1968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235" name="Rectangle 19"/>
              <p:cNvSpPr>
                <a:spLocks noChangeArrowheads="1"/>
              </p:cNvSpPr>
              <p:nvPr/>
            </p:nvSpPr>
            <p:spPr bwMode="auto">
              <a:xfrm>
                <a:off x="816" y="1680"/>
                <a:ext cx="2544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</p:grpSp>
        <p:grpSp>
          <p:nvGrpSpPr>
            <p:cNvPr id="4" name="Group 20"/>
            <p:cNvGrpSpPr>
              <a:grpSpLocks/>
            </p:cNvGrpSpPr>
            <p:nvPr/>
          </p:nvGrpSpPr>
          <p:grpSpPr bwMode="auto">
            <a:xfrm>
              <a:off x="960" y="1392"/>
              <a:ext cx="2496" cy="893"/>
              <a:chOff x="960" y="1392"/>
              <a:chExt cx="2496" cy="893"/>
            </a:xfrm>
          </p:grpSpPr>
          <p:grpSp>
            <p:nvGrpSpPr>
              <p:cNvPr id="5" name="Group 21"/>
              <p:cNvGrpSpPr>
                <a:grpSpLocks/>
              </p:cNvGrpSpPr>
              <p:nvPr/>
            </p:nvGrpSpPr>
            <p:grpSpPr bwMode="auto">
              <a:xfrm>
                <a:off x="1056" y="1392"/>
                <a:ext cx="2400" cy="330"/>
                <a:chOff x="1056" y="1392"/>
                <a:chExt cx="2400" cy="330"/>
              </a:xfrm>
            </p:grpSpPr>
            <p:sp>
              <p:nvSpPr>
                <p:cNvPr id="9238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1056" y="1392"/>
                  <a:ext cx="1036" cy="3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2800" dirty="0" smtClean="0">
                      <a:solidFill>
                        <a:srgbClr val="000066"/>
                      </a:solidFill>
                      <a:latin typeface="Tahoma" pitchFamily="34" charset="0"/>
                      <a:cs typeface="Tahoma" pitchFamily="34" charset="0"/>
                    </a:rPr>
                    <a:t>INPUTS</a:t>
                  </a:r>
                  <a:endParaRPr lang="en-US" sz="2800" dirty="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9239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2352" y="1392"/>
                  <a:ext cx="1104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2800">
                      <a:solidFill>
                        <a:srgbClr val="000066"/>
                      </a:solidFill>
                      <a:latin typeface="Tahoma" pitchFamily="34" charset="0"/>
                      <a:cs typeface="Tahoma" pitchFamily="34" charset="0"/>
                    </a:rPr>
                    <a:t>OUTPUT</a:t>
                  </a:r>
                </a:p>
              </p:txBody>
            </p:sp>
          </p:grpSp>
          <p:grpSp>
            <p:nvGrpSpPr>
              <p:cNvPr id="6" name="Group 24"/>
              <p:cNvGrpSpPr>
                <a:grpSpLocks/>
              </p:cNvGrpSpPr>
              <p:nvPr/>
            </p:nvGrpSpPr>
            <p:grpSpPr bwMode="auto">
              <a:xfrm>
                <a:off x="960" y="1680"/>
                <a:ext cx="2064" cy="605"/>
                <a:chOff x="960" y="1680"/>
                <a:chExt cx="2064" cy="605"/>
              </a:xfrm>
            </p:grpSpPr>
            <p:sp>
              <p:nvSpPr>
                <p:cNvPr id="9241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960" y="1689"/>
                  <a:ext cx="288" cy="59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2800">
                      <a:solidFill>
                        <a:srgbClr val="000066"/>
                      </a:solidFill>
                      <a:latin typeface="Tahoma" pitchFamily="34" charset="0"/>
                      <a:cs typeface="Tahoma" pitchFamily="34" charset="0"/>
                    </a:rPr>
                    <a:t>P	</a:t>
                  </a:r>
                </a:p>
              </p:txBody>
            </p:sp>
            <p:sp>
              <p:nvSpPr>
                <p:cNvPr id="9242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1440" y="1680"/>
                  <a:ext cx="288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2800">
                      <a:solidFill>
                        <a:srgbClr val="000066"/>
                      </a:solidFill>
                      <a:latin typeface="Tahoma" pitchFamily="34" charset="0"/>
                      <a:cs typeface="Tahoma" pitchFamily="34" charset="0"/>
                    </a:rPr>
                    <a:t>W</a:t>
                  </a:r>
                </a:p>
              </p:txBody>
            </p:sp>
            <p:sp>
              <p:nvSpPr>
                <p:cNvPr id="9243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1968" y="1680"/>
                  <a:ext cx="288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2800">
                      <a:solidFill>
                        <a:srgbClr val="000066"/>
                      </a:solidFill>
                      <a:latin typeface="Tahoma" pitchFamily="34" charset="0"/>
                      <a:cs typeface="Tahoma" pitchFamily="34" charset="0"/>
                    </a:rPr>
                    <a:t>D</a:t>
                  </a:r>
                </a:p>
              </p:txBody>
            </p:sp>
            <p:sp>
              <p:nvSpPr>
                <p:cNvPr id="9244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2736" y="1680"/>
                  <a:ext cx="288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2800">
                      <a:solidFill>
                        <a:srgbClr val="000066"/>
                      </a:solidFill>
                      <a:latin typeface="Tahoma" pitchFamily="34" charset="0"/>
                      <a:cs typeface="Tahoma" pitchFamily="34" charset="0"/>
                    </a:rPr>
                    <a:t>C</a:t>
                  </a:r>
                </a:p>
              </p:txBody>
            </p:sp>
          </p:grpSp>
        </p:grpSp>
        <p:grpSp>
          <p:nvGrpSpPr>
            <p:cNvPr id="7" name="Group 29"/>
            <p:cNvGrpSpPr>
              <a:grpSpLocks/>
            </p:cNvGrpSpPr>
            <p:nvPr/>
          </p:nvGrpSpPr>
          <p:grpSpPr bwMode="auto">
            <a:xfrm>
              <a:off x="960" y="1968"/>
              <a:ext cx="2016" cy="2256"/>
              <a:chOff x="960" y="1968"/>
              <a:chExt cx="2016" cy="2256"/>
            </a:xfrm>
          </p:grpSpPr>
          <p:sp>
            <p:nvSpPr>
              <p:cNvPr id="9246" name="Text Box 30"/>
              <p:cNvSpPr txBox="1">
                <a:spLocks noChangeArrowheads="1"/>
              </p:cNvSpPr>
              <p:nvPr/>
            </p:nvSpPr>
            <p:spPr bwMode="auto">
              <a:xfrm>
                <a:off x="1968" y="220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47" name="Text Box 31"/>
              <p:cNvSpPr txBox="1">
                <a:spLocks noChangeArrowheads="1"/>
              </p:cNvSpPr>
              <p:nvPr/>
            </p:nvSpPr>
            <p:spPr bwMode="auto">
              <a:xfrm>
                <a:off x="960" y="196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48" name="Text Box 32"/>
              <p:cNvSpPr txBox="1">
                <a:spLocks noChangeArrowheads="1"/>
              </p:cNvSpPr>
              <p:nvPr/>
            </p:nvSpPr>
            <p:spPr bwMode="auto">
              <a:xfrm>
                <a:off x="1440" y="196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49" name="Text Box 33"/>
              <p:cNvSpPr txBox="1">
                <a:spLocks noChangeArrowheads="1"/>
              </p:cNvSpPr>
              <p:nvPr/>
            </p:nvSpPr>
            <p:spPr bwMode="auto">
              <a:xfrm>
                <a:off x="1968" y="196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50" name="Text Box 34"/>
              <p:cNvSpPr txBox="1">
                <a:spLocks noChangeArrowheads="1"/>
              </p:cNvSpPr>
              <p:nvPr/>
            </p:nvSpPr>
            <p:spPr bwMode="auto">
              <a:xfrm>
                <a:off x="2736" y="196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51" name="Text Box 35"/>
              <p:cNvSpPr txBox="1">
                <a:spLocks noChangeArrowheads="1"/>
              </p:cNvSpPr>
              <p:nvPr/>
            </p:nvSpPr>
            <p:spPr bwMode="auto">
              <a:xfrm>
                <a:off x="960" y="220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52" name="Text Box 36"/>
              <p:cNvSpPr txBox="1">
                <a:spLocks noChangeArrowheads="1"/>
              </p:cNvSpPr>
              <p:nvPr/>
            </p:nvSpPr>
            <p:spPr bwMode="auto">
              <a:xfrm>
                <a:off x="1440" y="220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 dirty="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53" name="Text Box 37"/>
              <p:cNvSpPr txBox="1">
                <a:spLocks noChangeArrowheads="1"/>
              </p:cNvSpPr>
              <p:nvPr/>
            </p:nvSpPr>
            <p:spPr bwMode="auto">
              <a:xfrm>
                <a:off x="1968" y="2505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54" name="Text Box 38"/>
              <p:cNvSpPr txBox="1">
                <a:spLocks noChangeArrowheads="1"/>
              </p:cNvSpPr>
              <p:nvPr/>
            </p:nvSpPr>
            <p:spPr bwMode="auto">
              <a:xfrm>
                <a:off x="960" y="2496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55" name="Text Box 39"/>
              <p:cNvSpPr txBox="1">
                <a:spLocks noChangeArrowheads="1"/>
              </p:cNvSpPr>
              <p:nvPr/>
            </p:nvSpPr>
            <p:spPr bwMode="auto">
              <a:xfrm>
                <a:off x="960" y="2793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56" name="Text Box 40"/>
              <p:cNvSpPr txBox="1">
                <a:spLocks noChangeArrowheads="1"/>
              </p:cNvSpPr>
              <p:nvPr/>
            </p:nvSpPr>
            <p:spPr bwMode="auto">
              <a:xfrm>
                <a:off x="1440" y="3072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57" name="Text Box 41"/>
              <p:cNvSpPr txBox="1">
                <a:spLocks noChangeArrowheads="1"/>
              </p:cNvSpPr>
              <p:nvPr/>
            </p:nvSpPr>
            <p:spPr bwMode="auto">
              <a:xfrm>
                <a:off x="1968" y="3081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58" name="Text Box 42"/>
              <p:cNvSpPr txBox="1">
                <a:spLocks noChangeArrowheads="1"/>
              </p:cNvSpPr>
              <p:nvPr/>
            </p:nvSpPr>
            <p:spPr bwMode="auto">
              <a:xfrm>
                <a:off x="1440" y="3321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59" name="Text Box 43"/>
              <p:cNvSpPr txBox="1">
                <a:spLocks noChangeArrowheads="1"/>
              </p:cNvSpPr>
              <p:nvPr/>
            </p:nvSpPr>
            <p:spPr bwMode="auto">
              <a:xfrm>
                <a:off x="1968" y="3609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60" name="Text Box 44"/>
              <p:cNvSpPr txBox="1">
                <a:spLocks noChangeArrowheads="1"/>
              </p:cNvSpPr>
              <p:nvPr/>
            </p:nvSpPr>
            <p:spPr bwMode="auto">
              <a:xfrm>
                <a:off x="2736" y="3897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61" name="Text Box 45"/>
              <p:cNvSpPr txBox="1">
                <a:spLocks noChangeArrowheads="1"/>
              </p:cNvSpPr>
              <p:nvPr/>
            </p:nvSpPr>
            <p:spPr bwMode="auto">
              <a:xfrm>
                <a:off x="2736" y="220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62" name="Text Box 46"/>
              <p:cNvSpPr txBox="1">
                <a:spLocks noChangeArrowheads="1"/>
              </p:cNvSpPr>
              <p:nvPr/>
            </p:nvSpPr>
            <p:spPr bwMode="auto">
              <a:xfrm>
                <a:off x="2736" y="2505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63" name="Text Box 47"/>
              <p:cNvSpPr txBox="1">
                <a:spLocks noChangeArrowheads="1"/>
              </p:cNvSpPr>
              <p:nvPr/>
            </p:nvSpPr>
            <p:spPr bwMode="auto">
              <a:xfrm>
                <a:off x="2736" y="2793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64" name="Text Box 48"/>
              <p:cNvSpPr txBox="1">
                <a:spLocks noChangeArrowheads="1"/>
              </p:cNvSpPr>
              <p:nvPr/>
            </p:nvSpPr>
            <p:spPr bwMode="auto">
              <a:xfrm>
                <a:off x="2736" y="3033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65" name="Text Box 49"/>
              <p:cNvSpPr txBox="1">
                <a:spLocks noChangeArrowheads="1"/>
              </p:cNvSpPr>
              <p:nvPr/>
            </p:nvSpPr>
            <p:spPr bwMode="auto">
              <a:xfrm>
                <a:off x="2736" y="3321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66" name="Text Box 50"/>
              <p:cNvSpPr txBox="1">
                <a:spLocks noChangeArrowheads="1"/>
              </p:cNvSpPr>
              <p:nvPr/>
            </p:nvSpPr>
            <p:spPr bwMode="auto">
              <a:xfrm>
                <a:off x="2736" y="3609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67" name="Text Box 51"/>
              <p:cNvSpPr txBox="1">
                <a:spLocks noChangeArrowheads="1"/>
              </p:cNvSpPr>
              <p:nvPr/>
            </p:nvSpPr>
            <p:spPr bwMode="auto">
              <a:xfrm>
                <a:off x="1968" y="3897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68" name="Text Box 52"/>
              <p:cNvSpPr txBox="1">
                <a:spLocks noChangeArrowheads="1"/>
              </p:cNvSpPr>
              <p:nvPr/>
            </p:nvSpPr>
            <p:spPr bwMode="auto">
              <a:xfrm>
                <a:off x="1440" y="388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69" name="Text Box 53"/>
              <p:cNvSpPr txBox="1">
                <a:spLocks noChangeArrowheads="1"/>
              </p:cNvSpPr>
              <p:nvPr/>
            </p:nvSpPr>
            <p:spPr bwMode="auto">
              <a:xfrm>
                <a:off x="1440" y="3609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70" name="Text Box 54"/>
              <p:cNvSpPr txBox="1">
                <a:spLocks noChangeArrowheads="1"/>
              </p:cNvSpPr>
              <p:nvPr/>
            </p:nvSpPr>
            <p:spPr bwMode="auto">
              <a:xfrm>
                <a:off x="960" y="3897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71" name="Text Box 55"/>
              <p:cNvSpPr txBox="1">
                <a:spLocks noChangeArrowheads="1"/>
              </p:cNvSpPr>
              <p:nvPr/>
            </p:nvSpPr>
            <p:spPr bwMode="auto">
              <a:xfrm>
                <a:off x="960" y="3600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72" name="Text Box 56"/>
              <p:cNvSpPr txBox="1">
                <a:spLocks noChangeArrowheads="1"/>
              </p:cNvSpPr>
              <p:nvPr/>
            </p:nvSpPr>
            <p:spPr bwMode="auto">
              <a:xfrm>
                <a:off x="960" y="3321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73" name="Text Box 57"/>
              <p:cNvSpPr txBox="1">
                <a:spLocks noChangeArrowheads="1"/>
              </p:cNvSpPr>
              <p:nvPr/>
            </p:nvSpPr>
            <p:spPr bwMode="auto">
              <a:xfrm>
                <a:off x="960" y="3033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74" name="Text Box 58"/>
              <p:cNvSpPr txBox="1">
                <a:spLocks noChangeArrowheads="1"/>
              </p:cNvSpPr>
              <p:nvPr/>
            </p:nvSpPr>
            <p:spPr bwMode="auto">
              <a:xfrm>
                <a:off x="1440" y="2496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75" name="Text Box 59"/>
              <p:cNvSpPr txBox="1">
                <a:spLocks noChangeArrowheads="1"/>
              </p:cNvSpPr>
              <p:nvPr/>
            </p:nvSpPr>
            <p:spPr bwMode="auto">
              <a:xfrm>
                <a:off x="1440" y="2793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76" name="Text Box 60"/>
              <p:cNvSpPr txBox="1">
                <a:spLocks noChangeArrowheads="1"/>
              </p:cNvSpPr>
              <p:nvPr/>
            </p:nvSpPr>
            <p:spPr bwMode="auto">
              <a:xfrm>
                <a:off x="1968" y="2784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77" name="Text Box 61"/>
              <p:cNvSpPr txBox="1">
                <a:spLocks noChangeArrowheads="1"/>
              </p:cNvSpPr>
              <p:nvPr/>
            </p:nvSpPr>
            <p:spPr bwMode="auto">
              <a:xfrm>
                <a:off x="1968" y="3321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</p:grpSp>
      </p:grpSp>
      <p:pic>
        <p:nvPicPr>
          <p:cNvPr id="64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1" y="6231030"/>
            <a:ext cx="2764830" cy="374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838200" y="1676400"/>
            <a:ext cx="4191000" cy="4495800"/>
            <a:chOff x="816" y="1392"/>
            <a:chExt cx="2640" cy="2832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816" y="1392"/>
              <a:ext cx="2544" cy="2784"/>
              <a:chOff x="816" y="1392"/>
              <a:chExt cx="2544" cy="2784"/>
            </a:xfrm>
          </p:grpSpPr>
          <p:sp>
            <p:nvSpPr>
              <p:cNvPr id="38916" name="Rectangle 4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2544" cy="278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917" name="Rectangle 5"/>
              <p:cNvSpPr>
                <a:spLocks noChangeArrowheads="1"/>
              </p:cNvSpPr>
              <p:nvPr/>
            </p:nvSpPr>
            <p:spPr bwMode="auto">
              <a:xfrm>
                <a:off x="2352" y="1392"/>
                <a:ext cx="1008" cy="278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918" name="Rectangle 6"/>
              <p:cNvSpPr>
                <a:spLocks noChangeArrowheads="1"/>
              </p:cNvSpPr>
              <p:nvPr/>
            </p:nvSpPr>
            <p:spPr bwMode="auto">
              <a:xfrm>
                <a:off x="1344" y="1680"/>
                <a:ext cx="1008" cy="249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919" name="Rectangle 7"/>
              <p:cNvSpPr>
                <a:spLocks noChangeArrowheads="1"/>
              </p:cNvSpPr>
              <p:nvPr/>
            </p:nvSpPr>
            <p:spPr bwMode="auto">
              <a:xfrm>
                <a:off x="1824" y="1680"/>
                <a:ext cx="528" cy="249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920" name="Rectangle 8"/>
              <p:cNvSpPr>
                <a:spLocks noChangeArrowheads="1"/>
              </p:cNvSpPr>
              <p:nvPr/>
            </p:nvSpPr>
            <p:spPr bwMode="auto">
              <a:xfrm>
                <a:off x="816" y="1680"/>
                <a:ext cx="528" cy="249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921" name="Rectangle 9"/>
              <p:cNvSpPr>
                <a:spLocks noChangeArrowheads="1"/>
              </p:cNvSpPr>
              <p:nvPr/>
            </p:nvSpPr>
            <p:spPr bwMode="auto">
              <a:xfrm>
                <a:off x="816" y="3912"/>
                <a:ext cx="2544" cy="26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922" name="Rectangle 10"/>
              <p:cNvSpPr>
                <a:spLocks noChangeArrowheads="1"/>
              </p:cNvSpPr>
              <p:nvPr/>
            </p:nvSpPr>
            <p:spPr bwMode="auto">
              <a:xfrm>
                <a:off x="816" y="3625"/>
                <a:ext cx="2544" cy="28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923" name="Rectangle 11"/>
              <p:cNvSpPr>
                <a:spLocks noChangeArrowheads="1"/>
              </p:cNvSpPr>
              <p:nvPr/>
            </p:nvSpPr>
            <p:spPr bwMode="auto">
              <a:xfrm>
                <a:off x="816" y="3348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924" name="Rectangle 12"/>
              <p:cNvSpPr>
                <a:spLocks noChangeArrowheads="1"/>
              </p:cNvSpPr>
              <p:nvPr/>
            </p:nvSpPr>
            <p:spPr bwMode="auto">
              <a:xfrm>
                <a:off x="816" y="3072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925" name="Rectangle 13"/>
              <p:cNvSpPr>
                <a:spLocks noChangeArrowheads="1"/>
              </p:cNvSpPr>
              <p:nvPr/>
            </p:nvSpPr>
            <p:spPr bwMode="auto">
              <a:xfrm>
                <a:off x="816" y="2796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926" name="Rectangle 14"/>
              <p:cNvSpPr>
                <a:spLocks noChangeArrowheads="1"/>
              </p:cNvSpPr>
              <p:nvPr/>
            </p:nvSpPr>
            <p:spPr bwMode="auto">
              <a:xfrm>
                <a:off x="816" y="2520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927" name="Rectangle 15"/>
              <p:cNvSpPr>
                <a:spLocks noChangeArrowheads="1"/>
              </p:cNvSpPr>
              <p:nvPr/>
            </p:nvSpPr>
            <p:spPr bwMode="auto">
              <a:xfrm>
                <a:off x="816" y="2244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928" name="Rectangle 16"/>
              <p:cNvSpPr>
                <a:spLocks noChangeArrowheads="1"/>
              </p:cNvSpPr>
              <p:nvPr/>
            </p:nvSpPr>
            <p:spPr bwMode="auto">
              <a:xfrm>
                <a:off x="816" y="1968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929" name="Rectangle 17"/>
              <p:cNvSpPr>
                <a:spLocks noChangeArrowheads="1"/>
              </p:cNvSpPr>
              <p:nvPr/>
            </p:nvSpPr>
            <p:spPr bwMode="auto">
              <a:xfrm>
                <a:off x="816" y="1680"/>
                <a:ext cx="2544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</p:grpSp>
        <p:grpSp>
          <p:nvGrpSpPr>
            <p:cNvPr id="4" name="Group 18"/>
            <p:cNvGrpSpPr>
              <a:grpSpLocks/>
            </p:cNvGrpSpPr>
            <p:nvPr/>
          </p:nvGrpSpPr>
          <p:grpSpPr bwMode="auto">
            <a:xfrm>
              <a:off x="960" y="1392"/>
              <a:ext cx="2496" cy="893"/>
              <a:chOff x="960" y="1392"/>
              <a:chExt cx="2496" cy="893"/>
            </a:xfrm>
          </p:grpSpPr>
          <p:grpSp>
            <p:nvGrpSpPr>
              <p:cNvPr id="5" name="Group 19"/>
              <p:cNvGrpSpPr>
                <a:grpSpLocks/>
              </p:cNvGrpSpPr>
              <p:nvPr/>
            </p:nvGrpSpPr>
            <p:grpSpPr bwMode="auto">
              <a:xfrm>
                <a:off x="1152" y="1392"/>
                <a:ext cx="2304" cy="327"/>
                <a:chOff x="1152" y="1392"/>
                <a:chExt cx="2304" cy="327"/>
              </a:xfrm>
            </p:grpSpPr>
            <p:sp>
              <p:nvSpPr>
                <p:cNvPr id="38932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1152" y="1392"/>
                  <a:ext cx="940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2800" dirty="0">
                      <a:solidFill>
                        <a:srgbClr val="000066"/>
                      </a:solidFill>
                      <a:latin typeface="Tahoma" pitchFamily="34" charset="0"/>
                      <a:cs typeface="Tahoma" pitchFamily="34" charset="0"/>
                    </a:rPr>
                    <a:t>INPUTS</a:t>
                  </a:r>
                </a:p>
              </p:txBody>
            </p:sp>
            <p:sp>
              <p:nvSpPr>
                <p:cNvPr id="38933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2352" y="1392"/>
                  <a:ext cx="1104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2800">
                      <a:solidFill>
                        <a:srgbClr val="000066"/>
                      </a:solidFill>
                      <a:latin typeface="Tahoma" pitchFamily="34" charset="0"/>
                      <a:cs typeface="Tahoma" pitchFamily="34" charset="0"/>
                    </a:rPr>
                    <a:t>OUTPUT</a:t>
                  </a:r>
                </a:p>
              </p:txBody>
            </p:sp>
          </p:grpSp>
          <p:grpSp>
            <p:nvGrpSpPr>
              <p:cNvPr id="6" name="Group 22"/>
              <p:cNvGrpSpPr>
                <a:grpSpLocks/>
              </p:cNvGrpSpPr>
              <p:nvPr/>
            </p:nvGrpSpPr>
            <p:grpSpPr bwMode="auto">
              <a:xfrm>
                <a:off x="960" y="1680"/>
                <a:ext cx="2064" cy="605"/>
                <a:chOff x="960" y="1680"/>
                <a:chExt cx="2064" cy="605"/>
              </a:xfrm>
            </p:grpSpPr>
            <p:sp>
              <p:nvSpPr>
                <p:cNvPr id="38935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960" y="1689"/>
                  <a:ext cx="288" cy="59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2800">
                      <a:solidFill>
                        <a:srgbClr val="000066"/>
                      </a:solidFill>
                      <a:latin typeface="Tahoma" pitchFamily="34" charset="0"/>
                      <a:cs typeface="Tahoma" pitchFamily="34" charset="0"/>
                    </a:rPr>
                    <a:t>P	</a:t>
                  </a:r>
                </a:p>
              </p:txBody>
            </p:sp>
            <p:sp>
              <p:nvSpPr>
                <p:cNvPr id="38936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1440" y="1680"/>
                  <a:ext cx="288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2800">
                      <a:solidFill>
                        <a:srgbClr val="000066"/>
                      </a:solidFill>
                      <a:latin typeface="Tahoma" pitchFamily="34" charset="0"/>
                      <a:cs typeface="Tahoma" pitchFamily="34" charset="0"/>
                    </a:rPr>
                    <a:t>W</a:t>
                  </a:r>
                </a:p>
              </p:txBody>
            </p:sp>
            <p:sp>
              <p:nvSpPr>
                <p:cNvPr id="38937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1968" y="1680"/>
                  <a:ext cx="288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2800">
                      <a:solidFill>
                        <a:srgbClr val="000066"/>
                      </a:solidFill>
                      <a:latin typeface="Tahoma" pitchFamily="34" charset="0"/>
                      <a:cs typeface="Tahoma" pitchFamily="34" charset="0"/>
                    </a:rPr>
                    <a:t>D</a:t>
                  </a:r>
                </a:p>
              </p:txBody>
            </p:sp>
            <p:sp>
              <p:nvSpPr>
                <p:cNvPr id="38938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2736" y="1680"/>
                  <a:ext cx="288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2800">
                      <a:solidFill>
                        <a:srgbClr val="000066"/>
                      </a:solidFill>
                      <a:latin typeface="Tahoma" pitchFamily="34" charset="0"/>
                      <a:cs typeface="Tahoma" pitchFamily="34" charset="0"/>
                    </a:rPr>
                    <a:t>C</a:t>
                  </a:r>
                </a:p>
              </p:txBody>
            </p:sp>
          </p:grpSp>
        </p:grpSp>
        <p:grpSp>
          <p:nvGrpSpPr>
            <p:cNvPr id="7" name="Group 27"/>
            <p:cNvGrpSpPr>
              <a:grpSpLocks/>
            </p:cNvGrpSpPr>
            <p:nvPr/>
          </p:nvGrpSpPr>
          <p:grpSpPr bwMode="auto">
            <a:xfrm>
              <a:off x="960" y="1968"/>
              <a:ext cx="2016" cy="2256"/>
              <a:chOff x="960" y="1968"/>
              <a:chExt cx="2016" cy="2256"/>
            </a:xfrm>
          </p:grpSpPr>
          <p:sp>
            <p:nvSpPr>
              <p:cNvPr id="38940" name="Text Box 28"/>
              <p:cNvSpPr txBox="1">
                <a:spLocks noChangeArrowheads="1"/>
              </p:cNvSpPr>
              <p:nvPr/>
            </p:nvSpPr>
            <p:spPr bwMode="auto">
              <a:xfrm>
                <a:off x="1968" y="220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41" name="Text Box 29"/>
              <p:cNvSpPr txBox="1">
                <a:spLocks noChangeArrowheads="1"/>
              </p:cNvSpPr>
              <p:nvPr/>
            </p:nvSpPr>
            <p:spPr bwMode="auto">
              <a:xfrm>
                <a:off x="960" y="196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42" name="Text Box 30"/>
              <p:cNvSpPr txBox="1">
                <a:spLocks noChangeArrowheads="1"/>
              </p:cNvSpPr>
              <p:nvPr/>
            </p:nvSpPr>
            <p:spPr bwMode="auto">
              <a:xfrm>
                <a:off x="1440" y="196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43" name="Text Box 31"/>
              <p:cNvSpPr txBox="1">
                <a:spLocks noChangeArrowheads="1"/>
              </p:cNvSpPr>
              <p:nvPr/>
            </p:nvSpPr>
            <p:spPr bwMode="auto">
              <a:xfrm>
                <a:off x="1968" y="196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44" name="Text Box 32"/>
              <p:cNvSpPr txBox="1">
                <a:spLocks noChangeArrowheads="1"/>
              </p:cNvSpPr>
              <p:nvPr/>
            </p:nvSpPr>
            <p:spPr bwMode="auto">
              <a:xfrm>
                <a:off x="2736" y="196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45" name="Text Box 33"/>
              <p:cNvSpPr txBox="1">
                <a:spLocks noChangeArrowheads="1"/>
              </p:cNvSpPr>
              <p:nvPr/>
            </p:nvSpPr>
            <p:spPr bwMode="auto">
              <a:xfrm>
                <a:off x="960" y="220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46" name="Text Box 34"/>
              <p:cNvSpPr txBox="1">
                <a:spLocks noChangeArrowheads="1"/>
              </p:cNvSpPr>
              <p:nvPr/>
            </p:nvSpPr>
            <p:spPr bwMode="auto">
              <a:xfrm>
                <a:off x="1440" y="220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47" name="Text Box 35"/>
              <p:cNvSpPr txBox="1">
                <a:spLocks noChangeArrowheads="1"/>
              </p:cNvSpPr>
              <p:nvPr/>
            </p:nvSpPr>
            <p:spPr bwMode="auto">
              <a:xfrm>
                <a:off x="1968" y="2505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48" name="Text Box 36"/>
              <p:cNvSpPr txBox="1">
                <a:spLocks noChangeArrowheads="1"/>
              </p:cNvSpPr>
              <p:nvPr/>
            </p:nvSpPr>
            <p:spPr bwMode="auto">
              <a:xfrm>
                <a:off x="960" y="2496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49" name="Text Box 37"/>
              <p:cNvSpPr txBox="1">
                <a:spLocks noChangeArrowheads="1"/>
              </p:cNvSpPr>
              <p:nvPr/>
            </p:nvSpPr>
            <p:spPr bwMode="auto">
              <a:xfrm>
                <a:off x="960" y="2793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50" name="Text Box 38"/>
              <p:cNvSpPr txBox="1">
                <a:spLocks noChangeArrowheads="1"/>
              </p:cNvSpPr>
              <p:nvPr/>
            </p:nvSpPr>
            <p:spPr bwMode="auto">
              <a:xfrm>
                <a:off x="1440" y="3072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51" name="Text Box 39"/>
              <p:cNvSpPr txBox="1">
                <a:spLocks noChangeArrowheads="1"/>
              </p:cNvSpPr>
              <p:nvPr/>
            </p:nvSpPr>
            <p:spPr bwMode="auto">
              <a:xfrm>
                <a:off x="1968" y="3081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52" name="Text Box 40"/>
              <p:cNvSpPr txBox="1">
                <a:spLocks noChangeArrowheads="1"/>
              </p:cNvSpPr>
              <p:nvPr/>
            </p:nvSpPr>
            <p:spPr bwMode="auto">
              <a:xfrm>
                <a:off x="1440" y="3321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53" name="Text Box 41"/>
              <p:cNvSpPr txBox="1">
                <a:spLocks noChangeArrowheads="1"/>
              </p:cNvSpPr>
              <p:nvPr/>
            </p:nvSpPr>
            <p:spPr bwMode="auto">
              <a:xfrm>
                <a:off x="1968" y="3609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54" name="Text Box 42"/>
              <p:cNvSpPr txBox="1">
                <a:spLocks noChangeArrowheads="1"/>
              </p:cNvSpPr>
              <p:nvPr/>
            </p:nvSpPr>
            <p:spPr bwMode="auto">
              <a:xfrm>
                <a:off x="2736" y="3897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55" name="Text Box 43"/>
              <p:cNvSpPr txBox="1">
                <a:spLocks noChangeArrowheads="1"/>
              </p:cNvSpPr>
              <p:nvPr/>
            </p:nvSpPr>
            <p:spPr bwMode="auto">
              <a:xfrm>
                <a:off x="2736" y="220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56" name="Text Box 44"/>
              <p:cNvSpPr txBox="1">
                <a:spLocks noChangeArrowheads="1"/>
              </p:cNvSpPr>
              <p:nvPr/>
            </p:nvSpPr>
            <p:spPr bwMode="auto">
              <a:xfrm>
                <a:off x="2736" y="2505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57" name="Text Box 45"/>
              <p:cNvSpPr txBox="1">
                <a:spLocks noChangeArrowheads="1"/>
              </p:cNvSpPr>
              <p:nvPr/>
            </p:nvSpPr>
            <p:spPr bwMode="auto">
              <a:xfrm>
                <a:off x="2736" y="2793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58" name="Text Box 46"/>
              <p:cNvSpPr txBox="1">
                <a:spLocks noChangeArrowheads="1"/>
              </p:cNvSpPr>
              <p:nvPr/>
            </p:nvSpPr>
            <p:spPr bwMode="auto">
              <a:xfrm>
                <a:off x="2736" y="3033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59" name="Text Box 47"/>
              <p:cNvSpPr txBox="1">
                <a:spLocks noChangeArrowheads="1"/>
              </p:cNvSpPr>
              <p:nvPr/>
            </p:nvSpPr>
            <p:spPr bwMode="auto">
              <a:xfrm>
                <a:off x="2736" y="3321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60" name="Text Box 48"/>
              <p:cNvSpPr txBox="1">
                <a:spLocks noChangeArrowheads="1"/>
              </p:cNvSpPr>
              <p:nvPr/>
            </p:nvSpPr>
            <p:spPr bwMode="auto">
              <a:xfrm>
                <a:off x="2736" y="3609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61" name="Text Box 49"/>
              <p:cNvSpPr txBox="1">
                <a:spLocks noChangeArrowheads="1"/>
              </p:cNvSpPr>
              <p:nvPr/>
            </p:nvSpPr>
            <p:spPr bwMode="auto">
              <a:xfrm>
                <a:off x="1968" y="3897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62" name="Text Box 50"/>
              <p:cNvSpPr txBox="1">
                <a:spLocks noChangeArrowheads="1"/>
              </p:cNvSpPr>
              <p:nvPr/>
            </p:nvSpPr>
            <p:spPr bwMode="auto">
              <a:xfrm>
                <a:off x="1440" y="388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63" name="Text Box 51"/>
              <p:cNvSpPr txBox="1">
                <a:spLocks noChangeArrowheads="1"/>
              </p:cNvSpPr>
              <p:nvPr/>
            </p:nvSpPr>
            <p:spPr bwMode="auto">
              <a:xfrm>
                <a:off x="1440" y="3609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64" name="Text Box 52"/>
              <p:cNvSpPr txBox="1">
                <a:spLocks noChangeArrowheads="1"/>
              </p:cNvSpPr>
              <p:nvPr/>
            </p:nvSpPr>
            <p:spPr bwMode="auto">
              <a:xfrm>
                <a:off x="960" y="3897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65" name="Text Box 53"/>
              <p:cNvSpPr txBox="1">
                <a:spLocks noChangeArrowheads="1"/>
              </p:cNvSpPr>
              <p:nvPr/>
            </p:nvSpPr>
            <p:spPr bwMode="auto">
              <a:xfrm>
                <a:off x="960" y="3600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66" name="Text Box 54"/>
              <p:cNvSpPr txBox="1">
                <a:spLocks noChangeArrowheads="1"/>
              </p:cNvSpPr>
              <p:nvPr/>
            </p:nvSpPr>
            <p:spPr bwMode="auto">
              <a:xfrm>
                <a:off x="960" y="3321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67" name="Text Box 55"/>
              <p:cNvSpPr txBox="1">
                <a:spLocks noChangeArrowheads="1"/>
              </p:cNvSpPr>
              <p:nvPr/>
            </p:nvSpPr>
            <p:spPr bwMode="auto">
              <a:xfrm>
                <a:off x="960" y="3033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68" name="Text Box 56"/>
              <p:cNvSpPr txBox="1">
                <a:spLocks noChangeArrowheads="1"/>
              </p:cNvSpPr>
              <p:nvPr/>
            </p:nvSpPr>
            <p:spPr bwMode="auto">
              <a:xfrm>
                <a:off x="1440" y="2496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69" name="Text Box 57"/>
              <p:cNvSpPr txBox="1">
                <a:spLocks noChangeArrowheads="1"/>
              </p:cNvSpPr>
              <p:nvPr/>
            </p:nvSpPr>
            <p:spPr bwMode="auto">
              <a:xfrm>
                <a:off x="1440" y="2793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70" name="Text Box 58"/>
              <p:cNvSpPr txBox="1">
                <a:spLocks noChangeArrowheads="1"/>
              </p:cNvSpPr>
              <p:nvPr/>
            </p:nvSpPr>
            <p:spPr bwMode="auto">
              <a:xfrm>
                <a:off x="1968" y="2784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71" name="Text Box 59"/>
              <p:cNvSpPr txBox="1">
                <a:spLocks noChangeArrowheads="1"/>
              </p:cNvSpPr>
              <p:nvPr/>
            </p:nvSpPr>
            <p:spPr bwMode="auto">
              <a:xfrm>
                <a:off x="1968" y="3321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</p:grpSp>
      </p:grpSp>
      <p:sp>
        <p:nvSpPr>
          <p:cNvPr id="38972" name="Rectangle 60"/>
          <p:cNvSpPr>
            <a:spLocks noChangeArrowheads="1"/>
          </p:cNvSpPr>
          <p:nvPr/>
        </p:nvSpPr>
        <p:spPr bwMode="auto">
          <a:xfrm>
            <a:off x="5029200" y="2438400"/>
            <a:ext cx="3429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800" b="1">
                <a:solidFill>
                  <a:srgbClr val="000066"/>
                </a:solidFill>
                <a:latin typeface="Tahoma" pitchFamily="34" charset="0"/>
              </a:rPr>
              <a:t>	C	=</a:t>
            </a:r>
          </a:p>
        </p:txBody>
      </p:sp>
      <p:sp>
        <p:nvSpPr>
          <p:cNvPr id="38974" name="Rectangle 6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Boolean Equation</a:t>
            </a:r>
          </a:p>
        </p:txBody>
      </p:sp>
      <p:sp>
        <p:nvSpPr>
          <p:cNvPr id="38973" name="Rectangle 61"/>
          <p:cNvSpPr>
            <a:spLocks noGrp="1" noChangeArrowheads="1"/>
          </p:cNvSpPr>
          <p:nvPr>
            <p:ph idx="1"/>
          </p:nvPr>
        </p:nvSpPr>
        <p:spPr>
          <a:xfrm>
            <a:off x="4876800" y="2514600"/>
            <a:ext cx="3632200" cy="609600"/>
          </a:xfrm>
        </p:spPr>
        <p:txBody>
          <a:bodyPr/>
          <a:lstStyle/>
          <a:p>
            <a:pPr>
              <a:buFontTx/>
              <a:buNone/>
            </a:pPr>
            <a:r>
              <a:rPr lang="en-US" sz="3400" b="1">
                <a:solidFill>
                  <a:srgbClr val="000066"/>
                </a:solidFill>
              </a:rPr>
              <a:t>	</a:t>
            </a:r>
            <a:r>
              <a:rPr lang="en-US" sz="3400" b="1">
                <a:solidFill>
                  <a:srgbClr val="FF0000"/>
                </a:solidFill>
              </a:rPr>
              <a:t>	     </a:t>
            </a:r>
            <a:r>
              <a:rPr lang="en-US" sz="3400" b="1">
                <a:solidFill>
                  <a:srgbClr val="000066"/>
                </a:solidFill>
              </a:rPr>
              <a:t>PWD </a:t>
            </a:r>
          </a:p>
        </p:txBody>
      </p:sp>
      <p:sp>
        <p:nvSpPr>
          <p:cNvPr id="38975" name="Line 63"/>
          <p:cNvSpPr>
            <a:spLocks noChangeShapeType="1"/>
          </p:cNvSpPr>
          <p:nvPr/>
        </p:nvSpPr>
        <p:spPr bwMode="auto">
          <a:xfrm>
            <a:off x="7239000" y="2514600"/>
            <a:ext cx="3048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76" name="Line 64"/>
          <p:cNvSpPr>
            <a:spLocks noChangeShapeType="1"/>
          </p:cNvSpPr>
          <p:nvPr/>
        </p:nvSpPr>
        <p:spPr bwMode="auto">
          <a:xfrm>
            <a:off x="6477000" y="2514600"/>
            <a:ext cx="3048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77" name="Line 65"/>
          <p:cNvSpPr>
            <a:spLocks noChangeShapeType="1"/>
          </p:cNvSpPr>
          <p:nvPr/>
        </p:nvSpPr>
        <p:spPr bwMode="auto">
          <a:xfrm>
            <a:off x="6705600" y="3352800"/>
            <a:ext cx="3048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78" name="Line 66"/>
          <p:cNvSpPr>
            <a:spLocks noChangeShapeType="1"/>
          </p:cNvSpPr>
          <p:nvPr/>
        </p:nvSpPr>
        <p:spPr bwMode="auto">
          <a:xfrm>
            <a:off x="7010400" y="4117975"/>
            <a:ext cx="3048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79" name="Line 67"/>
          <p:cNvSpPr>
            <a:spLocks noChangeShapeType="1"/>
          </p:cNvSpPr>
          <p:nvPr/>
        </p:nvSpPr>
        <p:spPr bwMode="auto">
          <a:xfrm>
            <a:off x="7467600" y="4879975"/>
            <a:ext cx="3048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80" name="Line 68"/>
          <p:cNvSpPr>
            <a:spLocks noChangeShapeType="1"/>
          </p:cNvSpPr>
          <p:nvPr/>
        </p:nvSpPr>
        <p:spPr bwMode="auto">
          <a:xfrm>
            <a:off x="7467600" y="4117975"/>
            <a:ext cx="3048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81" name="Oval 69"/>
          <p:cNvSpPr>
            <a:spLocks noChangeArrowheads="1"/>
          </p:cNvSpPr>
          <p:nvPr/>
        </p:nvSpPr>
        <p:spPr bwMode="auto">
          <a:xfrm>
            <a:off x="3200400" y="3505200"/>
            <a:ext cx="1752600" cy="3810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82" name="Oval 70"/>
          <p:cNvSpPr>
            <a:spLocks noChangeArrowheads="1"/>
          </p:cNvSpPr>
          <p:nvPr/>
        </p:nvSpPr>
        <p:spPr bwMode="auto">
          <a:xfrm>
            <a:off x="3200400" y="3962400"/>
            <a:ext cx="1752600" cy="3810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83" name="Oval 71"/>
          <p:cNvSpPr>
            <a:spLocks noChangeArrowheads="1"/>
          </p:cNvSpPr>
          <p:nvPr/>
        </p:nvSpPr>
        <p:spPr bwMode="auto">
          <a:xfrm>
            <a:off x="3124200" y="4343400"/>
            <a:ext cx="1752600" cy="3810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84" name="Oval 72"/>
          <p:cNvSpPr>
            <a:spLocks noChangeArrowheads="1"/>
          </p:cNvSpPr>
          <p:nvPr/>
        </p:nvSpPr>
        <p:spPr bwMode="auto">
          <a:xfrm>
            <a:off x="3200400" y="5257800"/>
            <a:ext cx="1752600" cy="3810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85" name="Oval 73"/>
          <p:cNvSpPr>
            <a:spLocks noChangeArrowheads="1"/>
          </p:cNvSpPr>
          <p:nvPr/>
        </p:nvSpPr>
        <p:spPr bwMode="auto">
          <a:xfrm>
            <a:off x="3124200" y="5715000"/>
            <a:ext cx="1752600" cy="3810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86" name="Rectangle 74"/>
          <p:cNvSpPr>
            <a:spLocks noChangeArrowheads="1"/>
          </p:cNvSpPr>
          <p:nvPr/>
        </p:nvSpPr>
        <p:spPr bwMode="auto">
          <a:xfrm>
            <a:off x="5257800" y="3352800"/>
            <a:ext cx="34290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800" b="1">
                <a:solidFill>
                  <a:srgbClr val="000066"/>
                </a:solidFill>
                <a:latin typeface="Tahoma" pitchFamily="34" charset="0"/>
              </a:rPr>
              <a:t>	   + PWD </a:t>
            </a:r>
          </a:p>
        </p:txBody>
      </p:sp>
      <p:sp>
        <p:nvSpPr>
          <p:cNvPr id="38987" name="Rectangle 75"/>
          <p:cNvSpPr>
            <a:spLocks noChangeArrowheads="1"/>
          </p:cNvSpPr>
          <p:nvPr/>
        </p:nvSpPr>
        <p:spPr bwMode="auto">
          <a:xfrm>
            <a:off x="5105400" y="4041775"/>
            <a:ext cx="34290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800" b="1">
                <a:solidFill>
                  <a:srgbClr val="000066"/>
                </a:solidFill>
                <a:latin typeface="Tahoma" pitchFamily="34" charset="0"/>
              </a:rPr>
              <a:t>		+ PWD</a:t>
            </a:r>
          </a:p>
        </p:txBody>
      </p:sp>
      <p:sp>
        <p:nvSpPr>
          <p:cNvPr id="38988" name="Rectangle 76"/>
          <p:cNvSpPr>
            <a:spLocks noChangeArrowheads="1"/>
          </p:cNvSpPr>
          <p:nvPr/>
        </p:nvSpPr>
        <p:spPr bwMode="auto">
          <a:xfrm>
            <a:off x="5105400" y="4879975"/>
            <a:ext cx="34290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800" b="1">
                <a:solidFill>
                  <a:srgbClr val="000066"/>
                </a:solidFill>
                <a:latin typeface="Tahoma" pitchFamily="34" charset="0"/>
              </a:rPr>
              <a:t>		+ PWD</a:t>
            </a:r>
          </a:p>
        </p:txBody>
      </p:sp>
      <p:sp>
        <p:nvSpPr>
          <p:cNvPr id="38989" name="Rectangle 77"/>
          <p:cNvSpPr>
            <a:spLocks noChangeArrowheads="1"/>
          </p:cNvSpPr>
          <p:nvPr/>
        </p:nvSpPr>
        <p:spPr bwMode="auto">
          <a:xfrm>
            <a:off x="5105400" y="5565775"/>
            <a:ext cx="34290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800" b="1">
                <a:solidFill>
                  <a:srgbClr val="000066"/>
                </a:solidFill>
                <a:latin typeface="Tahoma" pitchFamily="34" charset="0"/>
              </a:rPr>
              <a:t>		+ PWD</a:t>
            </a:r>
          </a:p>
        </p:txBody>
      </p:sp>
      <p:sp>
        <p:nvSpPr>
          <p:cNvPr id="38990" name="Oval 78"/>
          <p:cNvSpPr>
            <a:spLocks noChangeArrowheads="1"/>
          </p:cNvSpPr>
          <p:nvPr/>
        </p:nvSpPr>
        <p:spPr bwMode="auto">
          <a:xfrm>
            <a:off x="914400" y="3505200"/>
            <a:ext cx="627063" cy="3810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91" name="Oval 79"/>
          <p:cNvSpPr>
            <a:spLocks noChangeArrowheads="1"/>
          </p:cNvSpPr>
          <p:nvPr/>
        </p:nvSpPr>
        <p:spPr bwMode="auto">
          <a:xfrm>
            <a:off x="990600" y="3962400"/>
            <a:ext cx="627063" cy="3810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92" name="Oval 80"/>
          <p:cNvSpPr>
            <a:spLocks noChangeArrowheads="1"/>
          </p:cNvSpPr>
          <p:nvPr/>
        </p:nvSpPr>
        <p:spPr bwMode="auto">
          <a:xfrm>
            <a:off x="2514600" y="4419600"/>
            <a:ext cx="627063" cy="3810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93" name="Oval 81"/>
          <p:cNvSpPr>
            <a:spLocks noChangeArrowheads="1"/>
          </p:cNvSpPr>
          <p:nvPr/>
        </p:nvSpPr>
        <p:spPr bwMode="auto">
          <a:xfrm>
            <a:off x="2514600" y="3505200"/>
            <a:ext cx="627063" cy="3810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94" name="Oval 82"/>
          <p:cNvSpPr>
            <a:spLocks noChangeArrowheads="1"/>
          </p:cNvSpPr>
          <p:nvPr/>
        </p:nvSpPr>
        <p:spPr bwMode="auto">
          <a:xfrm>
            <a:off x="2514600" y="5257800"/>
            <a:ext cx="627063" cy="3810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95" name="Oval 83"/>
          <p:cNvSpPr>
            <a:spLocks noChangeArrowheads="1"/>
          </p:cNvSpPr>
          <p:nvPr/>
        </p:nvSpPr>
        <p:spPr bwMode="auto">
          <a:xfrm>
            <a:off x="1676400" y="4419600"/>
            <a:ext cx="627063" cy="3810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96" name="Line 84"/>
          <p:cNvSpPr>
            <a:spLocks noChangeShapeType="1"/>
          </p:cNvSpPr>
          <p:nvPr/>
        </p:nvSpPr>
        <p:spPr bwMode="auto">
          <a:xfrm>
            <a:off x="3276600" y="2549525"/>
            <a:ext cx="1600200" cy="4572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97" name="Line 85"/>
          <p:cNvSpPr>
            <a:spLocks noChangeShapeType="1"/>
          </p:cNvSpPr>
          <p:nvPr/>
        </p:nvSpPr>
        <p:spPr bwMode="auto">
          <a:xfrm flipH="1">
            <a:off x="3276600" y="2566988"/>
            <a:ext cx="1600200" cy="4572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98" name="Line 86"/>
          <p:cNvSpPr>
            <a:spLocks noChangeShapeType="1"/>
          </p:cNvSpPr>
          <p:nvPr/>
        </p:nvSpPr>
        <p:spPr bwMode="auto">
          <a:xfrm>
            <a:off x="3276600" y="3030538"/>
            <a:ext cx="1600200" cy="4572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99" name="Line 87"/>
          <p:cNvSpPr>
            <a:spLocks noChangeShapeType="1"/>
          </p:cNvSpPr>
          <p:nvPr/>
        </p:nvSpPr>
        <p:spPr bwMode="auto">
          <a:xfrm flipH="1">
            <a:off x="3276600" y="3048000"/>
            <a:ext cx="1600200" cy="4572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000" name="Line 88"/>
          <p:cNvSpPr>
            <a:spLocks noChangeShapeType="1"/>
          </p:cNvSpPr>
          <p:nvPr/>
        </p:nvSpPr>
        <p:spPr bwMode="auto">
          <a:xfrm>
            <a:off x="838200" y="2819400"/>
            <a:ext cx="24384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001" name="Line 89"/>
          <p:cNvSpPr>
            <a:spLocks noChangeShapeType="1"/>
          </p:cNvSpPr>
          <p:nvPr/>
        </p:nvSpPr>
        <p:spPr bwMode="auto">
          <a:xfrm>
            <a:off x="838200" y="3259138"/>
            <a:ext cx="24384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002" name="Oval 90"/>
          <p:cNvSpPr>
            <a:spLocks noChangeArrowheads="1"/>
          </p:cNvSpPr>
          <p:nvPr/>
        </p:nvSpPr>
        <p:spPr bwMode="auto">
          <a:xfrm>
            <a:off x="3200400" y="1600200"/>
            <a:ext cx="1752600" cy="9906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003" name="Line 91"/>
          <p:cNvSpPr>
            <a:spLocks noChangeShapeType="1"/>
          </p:cNvSpPr>
          <p:nvPr/>
        </p:nvSpPr>
        <p:spPr bwMode="auto">
          <a:xfrm>
            <a:off x="3276600" y="4783138"/>
            <a:ext cx="1600200" cy="4572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004" name="Line 92"/>
          <p:cNvSpPr>
            <a:spLocks noChangeShapeType="1"/>
          </p:cNvSpPr>
          <p:nvPr/>
        </p:nvSpPr>
        <p:spPr bwMode="auto">
          <a:xfrm flipH="1">
            <a:off x="3276600" y="4800600"/>
            <a:ext cx="1600200" cy="4572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005" name="Line 93"/>
          <p:cNvSpPr>
            <a:spLocks noChangeShapeType="1"/>
          </p:cNvSpPr>
          <p:nvPr/>
        </p:nvSpPr>
        <p:spPr bwMode="auto">
          <a:xfrm>
            <a:off x="838200" y="5011738"/>
            <a:ext cx="24384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006" name="Text Box 94"/>
          <p:cNvSpPr txBox="1">
            <a:spLocks noChangeArrowheads="1"/>
          </p:cNvSpPr>
          <p:nvPr/>
        </p:nvSpPr>
        <p:spPr bwMode="auto">
          <a:xfrm>
            <a:off x="5257800" y="1524000"/>
            <a:ext cx="3124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Outputs with a value of “ONE” are kept</a:t>
            </a:r>
          </a:p>
        </p:txBody>
      </p:sp>
      <p:pic>
        <p:nvPicPr>
          <p:cNvPr id="96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900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00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7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899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9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899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9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90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90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90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90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00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89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9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389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9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90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90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90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90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00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389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8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5" dur="500"/>
                                        <p:tgtEl>
                                          <p:spTgt spid="389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9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89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89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89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89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7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7" dur="500"/>
                                        <p:tgtEl>
                                          <p:spTgt spid="389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9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89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89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89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89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7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9" dur="500"/>
                                        <p:tgtEl>
                                          <p:spTgt spid="389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8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8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7" dur="500"/>
                                        <p:tgtEl>
                                          <p:spTgt spid="389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9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89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89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89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89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7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9" dur="500"/>
                                        <p:tgtEl>
                                          <p:spTgt spid="389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8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8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7" dur="500"/>
                                        <p:tgtEl>
                                          <p:spTgt spid="3899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9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389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89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89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389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7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9" dur="500"/>
                                        <p:tgtEl>
                                          <p:spTgt spid="389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9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500"/>
                            </p:stCondLst>
                            <p:childTnLst>
                              <p:par>
                                <p:cTn id="121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389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389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389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389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8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1" dur="500"/>
                                        <p:tgtEl>
                                          <p:spTgt spid="3900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00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500"/>
                            </p:stCondLst>
                            <p:childTnLst>
                              <p:par>
                                <p:cTn id="1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5" dur="500"/>
                                        <p:tgtEl>
                                          <p:spTgt spid="390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00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1000"/>
                            </p:stCondLst>
                            <p:childTnLst>
                              <p:par>
                                <p:cTn id="137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390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390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390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390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00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47" dur="500"/>
                                        <p:tgtEl>
                                          <p:spTgt spid="3898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8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500"/>
                            </p:stCondLst>
                            <p:childTnLst>
                              <p:par>
                                <p:cTn id="1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8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5" dur="500"/>
                                        <p:tgtEl>
                                          <p:spTgt spid="3899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9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500"/>
                            </p:stCondLst>
                            <p:childTnLst>
                              <p:par>
                                <p:cTn id="157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389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389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389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389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7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7" dur="500"/>
                                        <p:tgtEl>
                                          <p:spTgt spid="3898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8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500"/>
                            </p:stCondLst>
                            <p:childTnLst>
                              <p:par>
                                <p:cTn id="1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8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72" grpId="0" autoUpdateAnimBg="0"/>
      <p:bldP spid="38973" grpId="0" build="p" autoUpdateAnimBg="0" advAuto="0"/>
      <p:bldP spid="38975" grpId="0" animBg="1"/>
      <p:bldP spid="38976" grpId="0" animBg="1"/>
      <p:bldP spid="38977" grpId="0" animBg="1"/>
      <p:bldP spid="38978" grpId="0" animBg="1"/>
      <p:bldP spid="38979" grpId="0" animBg="1"/>
      <p:bldP spid="38980" grpId="0" animBg="1"/>
      <p:bldP spid="38981" grpId="0" animBg="1"/>
      <p:bldP spid="38982" grpId="0" animBg="1"/>
      <p:bldP spid="38983" grpId="0" animBg="1"/>
      <p:bldP spid="38984" grpId="0" animBg="1"/>
      <p:bldP spid="38985" grpId="0" animBg="1"/>
      <p:bldP spid="38986" grpId="0" autoUpdateAnimBg="0"/>
      <p:bldP spid="38987" grpId="0" autoUpdateAnimBg="0"/>
      <p:bldP spid="38988" grpId="0" autoUpdateAnimBg="0"/>
      <p:bldP spid="38989" grpId="0" autoUpdateAnimBg="0"/>
      <p:bldP spid="38990" grpId="0" animBg="1"/>
      <p:bldP spid="38991" grpId="0" animBg="1"/>
      <p:bldP spid="38992" grpId="0" animBg="1"/>
      <p:bldP spid="38993" grpId="0" animBg="1"/>
      <p:bldP spid="38994" grpId="0" animBg="1"/>
      <p:bldP spid="38995" grpId="0" animBg="1"/>
      <p:bldP spid="38996" grpId="0" animBg="1"/>
      <p:bldP spid="38997" grpId="0" animBg="1"/>
      <p:bldP spid="38998" grpId="0" animBg="1"/>
      <p:bldP spid="38999" grpId="0" animBg="1"/>
      <p:bldP spid="39000" grpId="0" animBg="1"/>
      <p:bldP spid="39001" grpId="0" animBg="1"/>
      <p:bldP spid="39002" grpId="0" animBg="1"/>
      <p:bldP spid="39003" grpId="0" animBg="1"/>
      <p:bldP spid="39004" grpId="0" animBg="1"/>
      <p:bldP spid="3900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743200" y="3848100"/>
            <a:ext cx="5502275" cy="1714500"/>
            <a:chOff x="1728" y="2640"/>
            <a:chExt cx="3466" cy="1080"/>
          </a:xfrm>
        </p:grpSpPr>
        <p:sp>
          <p:nvSpPr>
            <p:cNvPr id="48131" name="Rectangle 3"/>
            <p:cNvSpPr>
              <a:spLocks noChangeArrowheads="1"/>
            </p:cNvSpPr>
            <p:nvPr/>
          </p:nvSpPr>
          <p:spPr bwMode="auto">
            <a:xfrm>
              <a:off x="1728" y="2640"/>
              <a:ext cx="3466" cy="106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48132" name="Rectangle 4"/>
            <p:cNvSpPr>
              <a:spLocks noChangeArrowheads="1"/>
            </p:cNvSpPr>
            <p:nvPr/>
          </p:nvSpPr>
          <p:spPr bwMode="auto">
            <a:xfrm>
              <a:off x="3470" y="2652"/>
              <a:ext cx="1724" cy="106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48133" name="Rectangle 5"/>
            <p:cNvSpPr>
              <a:spLocks noChangeArrowheads="1"/>
            </p:cNvSpPr>
            <p:nvPr/>
          </p:nvSpPr>
          <p:spPr bwMode="auto">
            <a:xfrm>
              <a:off x="4340" y="2652"/>
              <a:ext cx="854" cy="106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48134" name="Rectangle 6"/>
            <p:cNvSpPr>
              <a:spLocks noChangeArrowheads="1"/>
            </p:cNvSpPr>
            <p:nvPr/>
          </p:nvSpPr>
          <p:spPr bwMode="auto">
            <a:xfrm>
              <a:off x="2599" y="2652"/>
              <a:ext cx="867" cy="106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48135" name="Rectangle 7"/>
            <p:cNvSpPr>
              <a:spLocks noChangeArrowheads="1"/>
            </p:cNvSpPr>
            <p:nvPr/>
          </p:nvSpPr>
          <p:spPr bwMode="auto">
            <a:xfrm>
              <a:off x="1728" y="2640"/>
              <a:ext cx="3466" cy="539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48136" name="Rectangle 8"/>
          <p:cNvSpPr>
            <a:spLocks noChangeArrowheads="1"/>
          </p:cNvSpPr>
          <p:nvPr/>
        </p:nvSpPr>
        <p:spPr bwMode="auto">
          <a:xfrm>
            <a:off x="4724400" y="3048000"/>
            <a:ext cx="7620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W</a:t>
            </a:r>
          </a:p>
        </p:txBody>
      </p:sp>
      <p:sp>
        <p:nvSpPr>
          <p:cNvPr id="48137" name="Rectangle 9"/>
          <p:cNvSpPr>
            <a:spLocks noGrp="1" noChangeArrowheads="1"/>
          </p:cNvSpPr>
          <p:nvPr>
            <p:ph type="title"/>
          </p:nvPr>
        </p:nvSpPr>
        <p:spPr>
          <a:xfrm>
            <a:off x="1562100" y="152400"/>
            <a:ext cx="7239000" cy="762000"/>
          </a:xfrm>
        </p:spPr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Karnaugh</a:t>
            </a:r>
            <a:r>
              <a:rPr lang="en-US" dirty="0">
                <a:solidFill>
                  <a:schemeClr val="bg1"/>
                </a:solidFill>
              </a:rPr>
              <a:t> Maps (K-maps)</a:t>
            </a:r>
          </a:p>
        </p:txBody>
      </p:sp>
      <p:sp>
        <p:nvSpPr>
          <p:cNvPr id="48138" name="Rectangle 10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399463" cy="685800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sz="2800" b="1" dirty="0">
                <a:solidFill>
                  <a:srgbClr val="000066"/>
                </a:solidFill>
              </a:rPr>
              <a:t>C = PWD+ PWD+ PWD + PWD + PWD </a:t>
            </a:r>
          </a:p>
        </p:txBody>
      </p:sp>
      <p:sp>
        <p:nvSpPr>
          <p:cNvPr id="48139" name="Line 11"/>
          <p:cNvSpPr>
            <a:spLocks noChangeShapeType="1"/>
          </p:cNvSpPr>
          <p:nvPr/>
        </p:nvSpPr>
        <p:spPr bwMode="auto">
          <a:xfrm>
            <a:off x="1295400" y="1447800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0" name="Line 12"/>
          <p:cNvSpPr>
            <a:spLocks noChangeShapeType="1"/>
          </p:cNvSpPr>
          <p:nvPr/>
        </p:nvSpPr>
        <p:spPr bwMode="auto">
          <a:xfrm>
            <a:off x="1828800" y="1447800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1" name="Line 13"/>
          <p:cNvSpPr>
            <a:spLocks noChangeShapeType="1"/>
          </p:cNvSpPr>
          <p:nvPr/>
        </p:nvSpPr>
        <p:spPr bwMode="auto">
          <a:xfrm>
            <a:off x="2514600" y="1447800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2" name="Line 14"/>
          <p:cNvSpPr>
            <a:spLocks noChangeShapeType="1"/>
          </p:cNvSpPr>
          <p:nvPr/>
        </p:nvSpPr>
        <p:spPr bwMode="auto">
          <a:xfrm>
            <a:off x="4419600" y="1447800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3" name="Line 15"/>
          <p:cNvSpPr>
            <a:spLocks noChangeShapeType="1"/>
          </p:cNvSpPr>
          <p:nvPr/>
        </p:nvSpPr>
        <p:spPr bwMode="auto">
          <a:xfrm>
            <a:off x="4114800" y="1447800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4" name="Line 16"/>
          <p:cNvSpPr>
            <a:spLocks noChangeShapeType="1"/>
          </p:cNvSpPr>
          <p:nvPr/>
        </p:nvSpPr>
        <p:spPr bwMode="auto">
          <a:xfrm>
            <a:off x="5791200" y="1447800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5" name="Oval 17"/>
          <p:cNvSpPr>
            <a:spLocks noChangeArrowheads="1"/>
          </p:cNvSpPr>
          <p:nvPr/>
        </p:nvSpPr>
        <p:spPr bwMode="auto">
          <a:xfrm>
            <a:off x="1143000" y="1219200"/>
            <a:ext cx="1143000" cy="7620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46" name="Oval 18"/>
          <p:cNvSpPr>
            <a:spLocks noChangeArrowheads="1"/>
          </p:cNvSpPr>
          <p:nvPr/>
        </p:nvSpPr>
        <p:spPr bwMode="auto">
          <a:xfrm>
            <a:off x="2286000" y="1219200"/>
            <a:ext cx="1219200" cy="8382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47" name="Oval 19"/>
          <p:cNvSpPr>
            <a:spLocks noChangeArrowheads="1"/>
          </p:cNvSpPr>
          <p:nvPr/>
        </p:nvSpPr>
        <p:spPr bwMode="auto">
          <a:xfrm>
            <a:off x="3657600" y="1219200"/>
            <a:ext cx="1143000" cy="8382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48" name="Oval 20"/>
          <p:cNvSpPr>
            <a:spLocks noChangeArrowheads="1"/>
          </p:cNvSpPr>
          <p:nvPr/>
        </p:nvSpPr>
        <p:spPr bwMode="auto">
          <a:xfrm>
            <a:off x="5105400" y="1295400"/>
            <a:ext cx="1066800" cy="6858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49" name="Oval 21"/>
          <p:cNvSpPr>
            <a:spLocks noChangeArrowheads="1"/>
          </p:cNvSpPr>
          <p:nvPr/>
        </p:nvSpPr>
        <p:spPr bwMode="auto">
          <a:xfrm>
            <a:off x="6477000" y="1295400"/>
            <a:ext cx="1066800" cy="6858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50" name="Rectangle 22"/>
          <p:cNvSpPr>
            <a:spLocks noChangeArrowheads="1"/>
          </p:cNvSpPr>
          <p:nvPr/>
        </p:nvSpPr>
        <p:spPr bwMode="auto">
          <a:xfrm>
            <a:off x="2819400" y="30480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P</a:t>
            </a:r>
          </a:p>
        </p:txBody>
      </p:sp>
      <p:sp>
        <p:nvSpPr>
          <p:cNvPr id="48151" name="Rectangle 23"/>
          <p:cNvSpPr>
            <a:spLocks noChangeArrowheads="1"/>
          </p:cNvSpPr>
          <p:nvPr/>
        </p:nvSpPr>
        <p:spPr bwMode="auto">
          <a:xfrm>
            <a:off x="4191000" y="30480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P</a:t>
            </a:r>
          </a:p>
        </p:txBody>
      </p:sp>
      <p:sp>
        <p:nvSpPr>
          <p:cNvPr id="48152" name="Rectangle 24"/>
          <p:cNvSpPr>
            <a:spLocks noChangeArrowheads="1"/>
          </p:cNvSpPr>
          <p:nvPr/>
        </p:nvSpPr>
        <p:spPr bwMode="auto">
          <a:xfrm>
            <a:off x="6934200" y="30480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P</a:t>
            </a:r>
          </a:p>
        </p:txBody>
      </p:sp>
      <p:sp>
        <p:nvSpPr>
          <p:cNvPr id="48153" name="Rectangle 25"/>
          <p:cNvSpPr>
            <a:spLocks noChangeArrowheads="1"/>
          </p:cNvSpPr>
          <p:nvPr/>
        </p:nvSpPr>
        <p:spPr bwMode="auto">
          <a:xfrm>
            <a:off x="5562600" y="30480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P</a:t>
            </a:r>
          </a:p>
        </p:txBody>
      </p:sp>
      <p:sp>
        <p:nvSpPr>
          <p:cNvPr id="48154" name="Rectangle 26"/>
          <p:cNvSpPr>
            <a:spLocks noChangeArrowheads="1"/>
          </p:cNvSpPr>
          <p:nvPr/>
        </p:nvSpPr>
        <p:spPr bwMode="auto">
          <a:xfrm>
            <a:off x="3352800" y="3048000"/>
            <a:ext cx="8382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W</a:t>
            </a:r>
          </a:p>
        </p:txBody>
      </p:sp>
      <p:sp>
        <p:nvSpPr>
          <p:cNvPr id="48155" name="Rectangle 27"/>
          <p:cNvSpPr>
            <a:spLocks noChangeArrowheads="1"/>
          </p:cNvSpPr>
          <p:nvPr/>
        </p:nvSpPr>
        <p:spPr bwMode="auto">
          <a:xfrm>
            <a:off x="6172200" y="3048000"/>
            <a:ext cx="7620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W</a:t>
            </a:r>
          </a:p>
        </p:txBody>
      </p:sp>
      <p:sp>
        <p:nvSpPr>
          <p:cNvPr id="48156" name="Rectangle 28"/>
          <p:cNvSpPr>
            <a:spLocks noChangeArrowheads="1"/>
          </p:cNvSpPr>
          <p:nvPr/>
        </p:nvSpPr>
        <p:spPr bwMode="auto">
          <a:xfrm>
            <a:off x="7467600" y="3048000"/>
            <a:ext cx="7620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W</a:t>
            </a:r>
          </a:p>
        </p:txBody>
      </p:sp>
      <p:sp>
        <p:nvSpPr>
          <p:cNvPr id="48157" name="Rectangle 29"/>
          <p:cNvSpPr>
            <a:spLocks noChangeArrowheads="1"/>
          </p:cNvSpPr>
          <p:nvPr/>
        </p:nvSpPr>
        <p:spPr bwMode="auto">
          <a:xfrm>
            <a:off x="2057400" y="3916363"/>
            <a:ext cx="6858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D</a:t>
            </a:r>
          </a:p>
        </p:txBody>
      </p:sp>
      <p:sp>
        <p:nvSpPr>
          <p:cNvPr id="48158" name="Rectangle 30"/>
          <p:cNvSpPr>
            <a:spLocks noChangeArrowheads="1"/>
          </p:cNvSpPr>
          <p:nvPr/>
        </p:nvSpPr>
        <p:spPr bwMode="auto">
          <a:xfrm>
            <a:off x="2057400" y="4754563"/>
            <a:ext cx="6858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D</a:t>
            </a:r>
          </a:p>
        </p:txBody>
      </p:sp>
      <p:sp>
        <p:nvSpPr>
          <p:cNvPr id="48159" name="Line 31"/>
          <p:cNvSpPr>
            <a:spLocks noChangeShapeType="1"/>
          </p:cNvSpPr>
          <p:nvPr/>
        </p:nvSpPr>
        <p:spPr bwMode="auto">
          <a:xfrm>
            <a:off x="2227263" y="3962400"/>
            <a:ext cx="3048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  <a:cs typeface="Tahoma" pitchFamily="34" charset="0"/>
            </a:endParaRPr>
          </a:p>
        </p:txBody>
      </p:sp>
      <p:sp>
        <p:nvSpPr>
          <p:cNvPr id="48160" name="Rectangle 32"/>
          <p:cNvSpPr>
            <a:spLocks noChangeArrowheads="1"/>
          </p:cNvSpPr>
          <p:nvPr/>
        </p:nvSpPr>
        <p:spPr bwMode="auto">
          <a:xfrm>
            <a:off x="4495800" y="4724400"/>
            <a:ext cx="6858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1</a:t>
            </a:r>
          </a:p>
        </p:txBody>
      </p:sp>
      <p:sp>
        <p:nvSpPr>
          <p:cNvPr id="48161" name="Rectangle 33"/>
          <p:cNvSpPr>
            <a:spLocks noChangeArrowheads="1"/>
          </p:cNvSpPr>
          <p:nvPr/>
        </p:nvSpPr>
        <p:spPr bwMode="auto">
          <a:xfrm>
            <a:off x="5867400" y="3900488"/>
            <a:ext cx="68580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1</a:t>
            </a:r>
          </a:p>
        </p:txBody>
      </p:sp>
      <p:sp>
        <p:nvSpPr>
          <p:cNvPr id="48162" name="Rectangle 34"/>
          <p:cNvSpPr>
            <a:spLocks noChangeArrowheads="1"/>
          </p:cNvSpPr>
          <p:nvPr/>
        </p:nvSpPr>
        <p:spPr bwMode="auto">
          <a:xfrm>
            <a:off x="5867400" y="4724400"/>
            <a:ext cx="6858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1</a:t>
            </a:r>
          </a:p>
        </p:txBody>
      </p:sp>
      <p:sp>
        <p:nvSpPr>
          <p:cNvPr id="48163" name="Rectangle 35"/>
          <p:cNvSpPr>
            <a:spLocks noChangeArrowheads="1"/>
          </p:cNvSpPr>
          <p:nvPr/>
        </p:nvSpPr>
        <p:spPr bwMode="auto">
          <a:xfrm>
            <a:off x="7239000" y="3886200"/>
            <a:ext cx="6858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1</a:t>
            </a:r>
          </a:p>
        </p:txBody>
      </p:sp>
      <p:sp>
        <p:nvSpPr>
          <p:cNvPr id="48164" name="Rectangle 36"/>
          <p:cNvSpPr>
            <a:spLocks noChangeArrowheads="1"/>
          </p:cNvSpPr>
          <p:nvPr/>
        </p:nvSpPr>
        <p:spPr bwMode="auto">
          <a:xfrm>
            <a:off x="4495800" y="3886200"/>
            <a:ext cx="6858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1</a:t>
            </a:r>
          </a:p>
        </p:txBody>
      </p:sp>
      <p:sp>
        <p:nvSpPr>
          <p:cNvPr id="48165" name="Oval 37"/>
          <p:cNvSpPr>
            <a:spLocks noChangeArrowheads="1"/>
          </p:cNvSpPr>
          <p:nvPr/>
        </p:nvSpPr>
        <p:spPr bwMode="auto">
          <a:xfrm>
            <a:off x="4191000" y="3886200"/>
            <a:ext cx="2590800" cy="16764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Tahoma" pitchFamily="34" charset="0"/>
              <a:cs typeface="Tahoma" pitchFamily="34" charset="0"/>
            </a:endParaRPr>
          </a:p>
        </p:txBody>
      </p:sp>
      <p:sp>
        <p:nvSpPr>
          <p:cNvPr id="48166" name="Oval 38"/>
          <p:cNvSpPr>
            <a:spLocks noChangeArrowheads="1"/>
          </p:cNvSpPr>
          <p:nvPr/>
        </p:nvSpPr>
        <p:spPr bwMode="auto">
          <a:xfrm>
            <a:off x="5638800" y="3962400"/>
            <a:ext cx="2590800" cy="6858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  <a:cs typeface="Tahoma" pitchFamily="34" charset="0"/>
            </a:endParaRPr>
          </a:p>
        </p:txBody>
      </p:sp>
      <p:sp>
        <p:nvSpPr>
          <p:cNvPr id="48167" name="Rectangle 39"/>
          <p:cNvSpPr>
            <a:spLocks noChangeArrowheads="1"/>
          </p:cNvSpPr>
          <p:nvPr/>
        </p:nvSpPr>
        <p:spPr bwMode="auto">
          <a:xfrm>
            <a:off x="1008063" y="5257800"/>
            <a:ext cx="8153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/>
            <a:r>
              <a:rPr lang="en-US" sz="2800" b="1" dirty="0">
                <a:solidFill>
                  <a:srgbClr val="000066"/>
                </a:solidFill>
                <a:latin typeface="Tahoma" pitchFamily="34" charset="0"/>
              </a:rPr>
              <a:t>                                                   _</a:t>
            </a:r>
          </a:p>
          <a:p>
            <a:pPr marL="342900" indent="-342900" algn="ctr"/>
            <a:r>
              <a:rPr lang="en-US" sz="2800" b="1" dirty="0">
                <a:solidFill>
                  <a:srgbClr val="000066"/>
                </a:solidFill>
                <a:latin typeface="Tahoma" pitchFamily="34" charset="0"/>
              </a:rPr>
              <a:t>Why can’t you switch PW and PW?</a:t>
            </a:r>
          </a:p>
        </p:txBody>
      </p:sp>
      <p:sp>
        <p:nvSpPr>
          <p:cNvPr id="48168" name="Oval 40"/>
          <p:cNvSpPr>
            <a:spLocks noChangeArrowheads="1"/>
          </p:cNvSpPr>
          <p:nvPr/>
        </p:nvSpPr>
        <p:spPr bwMode="auto">
          <a:xfrm>
            <a:off x="4173538" y="3962400"/>
            <a:ext cx="3962400" cy="685800"/>
          </a:xfrm>
          <a:prstGeom prst="ellipse">
            <a:avLst/>
          </a:prstGeom>
          <a:noFill/>
          <a:ln w="76200">
            <a:solidFill>
              <a:srgbClr val="0066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  <a:cs typeface="Tahoma" pitchFamily="34" charset="0"/>
            </a:endParaRPr>
          </a:p>
        </p:txBody>
      </p:sp>
      <p:sp>
        <p:nvSpPr>
          <p:cNvPr id="48169" name="Line 41"/>
          <p:cNvSpPr>
            <a:spLocks noChangeShapeType="1"/>
          </p:cNvSpPr>
          <p:nvPr/>
        </p:nvSpPr>
        <p:spPr bwMode="auto">
          <a:xfrm>
            <a:off x="4114800" y="3868738"/>
            <a:ext cx="4114800" cy="855662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  <a:cs typeface="Tahoma" pitchFamily="34" charset="0"/>
            </a:endParaRPr>
          </a:p>
        </p:txBody>
      </p:sp>
      <p:sp>
        <p:nvSpPr>
          <p:cNvPr id="48170" name="Line 42"/>
          <p:cNvSpPr>
            <a:spLocks noChangeShapeType="1"/>
          </p:cNvSpPr>
          <p:nvPr/>
        </p:nvSpPr>
        <p:spPr bwMode="auto">
          <a:xfrm flipH="1">
            <a:off x="4114800" y="3886200"/>
            <a:ext cx="4114800" cy="8382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  <a:cs typeface="Tahoma" pitchFamily="34" charset="0"/>
            </a:endParaRPr>
          </a:p>
        </p:txBody>
      </p:sp>
      <p:sp>
        <p:nvSpPr>
          <p:cNvPr id="48171" name="Rectangle 43"/>
          <p:cNvSpPr>
            <a:spLocks noChangeArrowheads="1"/>
          </p:cNvSpPr>
          <p:nvPr/>
        </p:nvSpPr>
        <p:spPr bwMode="auto">
          <a:xfrm>
            <a:off x="1524000" y="3916363"/>
            <a:ext cx="6858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0</a:t>
            </a:r>
          </a:p>
        </p:txBody>
      </p:sp>
      <p:sp>
        <p:nvSpPr>
          <p:cNvPr id="48172" name="Rectangle 44"/>
          <p:cNvSpPr>
            <a:spLocks noChangeArrowheads="1"/>
          </p:cNvSpPr>
          <p:nvPr/>
        </p:nvSpPr>
        <p:spPr bwMode="auto">
          <a:xfrm>
            <a:off x="1524000" y="47244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1</a:t>
            </a:r>
          </a:p>
        </p:txBody>
      </p:sp>
      <p:sp>
        <p:nvSpPr>
          <p:cNvPr id="48173" name="Rectangle 45"/>
          <p:cNvSpPr>
            <a:spLocks noChangeArrowheads="1"/>
          </p:cNvSpPr>
          <p:nvPr/>
        </p:nvSpPr>
        <p:spPr bwMode="auto">
          <a:xfrm>
            <a:off x="1295400" y="5638800"/>
            <a:ext cx="7772400" cy="838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74" name="Rectangle 46"/>
          <p:cNvSpPr>
            <a:spLocks noChangeArrowheads="1"/>
          </p:cNvSpPr>
          <p:nvPr/>
        </p:nvSpPr>
        <p:spPr bwMode="auto">
          <a:xfrm>
            <a:off x="1333500" y="5638800"/>
            <a:ext cx="8153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/>
            <a:r>
              <a:rPr lang="en-US" sz="2800" b="1" dirty="0">
                <a:solidFill>
                  <a:srgbClr val="006699"/>
                </a:solidFill>
                <a:latin typeface="Tahoma" pitchFamily="34" charset="0"/>
              </a:rPr>
              <a:t>Why can’t you loop the three </a:t>
            </a:r>
          </a:p>
          <a:p>
            <a:pPr marL="342900" indent="-342900" algn="ctr"/>
            <a:r>
              <a:rPr lang="en-US" sz="2800" b="1" dirty="0">
                <a:solidFill>
                  <a:srgbClr val="006699"/>
                </a:solidFill>
                <a:latin typeface="Tahoma" pitchFamily="34" charset="0"/>
              </a:rPr>
              <a:t>adjacent 1s in the top row together?</a:t>
            </a:r>
          </a:p>
        </p:txBody>
      </p:sp>
      <p:sp>
        <p:nvSpPr>
          <p:cNvPr id="48175" name="Rectangle 47"/>
          <p:cNvSpPr>
            <a:spLocks noChangeArrowheads="1"/>
          </p:cNvSpPr>
          <p:nvPr/>
        </p:nvSpPr>
        <p:spPr bwMode="auto">
          <a:xfrm>
            <a:off x="3581400" y="2438400"/>
            <a:ext cx="25908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  <a:cs typeface="Tahoma" pitchFamily="34" charset="0"/>
            </a:endParaRPr>
          </a:p>
        </p:txBody>
      </p:sp>
      <p:sp>
        <p:nvSpPr>
          <p:cNvPr id="48176" name="Rectangle 48"/>
          <p:cNvSpPr>
            <a:spLocks noChangeArrowheads="1"/>
          </p:cNvSpPr>
          <p:nvPr/>
        </p:nvSpPr>
        <p:spPr bwMode="auto">
          <a:xfrm>
            <a:off x="3733800" y="2362200"/>
            <a:ext cx="25908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  <a:cs typeface="Tahoma" pitchFamily="34" charset="0"/>
            </a:endParaRPr>
          </a:p>
        </p:txBody>
      </p:sp>
      <p:sp>
        <p:nvSpPr>
          <p:cNvPr id="48177" name="Rectangle 49"/>
          <p:cNvSpPr>
            <a:spLocks noChangeArrowheads="1"/>
          </p:cNvSpPr>
          <p:nvPr/>
        </p:nvSpPr>
        <p:spPr bwMode="auto">
          <a:xfrm>
            <a:off x="3733800" y="2362200"/>
            <a:ext cx="25908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  <a:cs typeface="Tahoma" pitchFamily="34" charset="0"/>
            </a:endParaRPr>
          </a:p>
        </p:txBody>
      </p:sp>
      <p:sp>
        <p:nvSpPr>
          <p:cNvPr id="48178" name="Rectangle 50"/>
          <p:cNvSpPr>
            <a:spLocks noChangeArrowheads="1"/>
          </p:cNvSpPr>
          <p:nvPr/>
        </p:nvSpPr>
        <p:spPr bwMode="auto">
          <a:xfrm>
            <a:off x="228600" y="220980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5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PWD</a:t>
            </a:r>
          </a:p>
        </p:txBody>
      </p:sp>
      <p:sp>
        <p:nvSpPr>
          <p:cNvPr id="48179" name="Rectangle 51"/>
          <p:cNvSpPr>
            <a:spLocks noChangeArrowheads="1"/>
          </p:cNvSpPr>
          <p:nvPr/>
        </p:nvSpPr>
        <p:spPr bwMode="auto">
          <a:xfrm>
            <a:off x="228600" y="220980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5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PWD</a:t>
            </a:r>
          </a:p>
        </p:txBody>
      </p:sp>
      <p:sp>
        <p:nvSpPr>
          <p:cNvPr id="48180" name="Rectangle 52"/>
          <p:cNvSpPr>
            <a:spLocks noChangeArrowheads="1"/>
          </p:cNvSpPr>
          <p:nvPr/>
        </p:nvSpPr>
        <p:spPr bwMode="auto">
          <a:xfrm>
            <a:off x="228600" y="220980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5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PWD</a:t>
            </a:r>
          </a:p>
        </p:txBody>
      </p:sp>
      <p:sp>
        <p:nvSpPr>
          <p:cNvPr id="48181" name="Line 53"/>
          <p:cNvSpPr>
            <a:spLocks noChangeShapeType="1"/>
          </p:cNvSpPr>
          <p:nvPr/>
        </p:nvSpPr>
        <p:spPr bwMode="auto">
          <a:xfrm>
            <a:off x="2989263" y="3124200"/>
            <a:ext cx="3048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  <a:cs typeface="Tahoma" pitchFamily="34" charset="0"/>
            </a:endParaRPr>
          </a:p>
        </p:txBody>
      </p:sp>
      <p:sp>
        <p:nvSpPr>
          <p:cNvPr id="48182" name="Line 54"/>
          <p:cNvSpPr>
            <a:spLocks noChangeShapeType="1"/>
          </p:cNvSpPr>
          <p:nvPr/>
        </p:nvSpPr>
        <p:spPr bwMode="auto">
          <a:xfrm>
            <a:off x="3581400" y="3124200"/>
            <a:ext cx="3048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  <a:cs typeface="Tahoma" pitchFamily="34" charset="0"/>
            </a:endParaRPr>
          </a:p>
        </p:txBody>
      </p:sp>
      <p:sp>
        <p:nvSpPr>
          <p:cNvPr id="48183" name="Line 55"/>
          <p:cNvSpPr>
            <a:spLocks noChangeShapeType="1"/>
          </p:cNvSpPr>
          <p:nvPr/>
        </p:nvSpPr>
        <p:spPr bwMode="auto">
          <a:xfrm>
            <a:off x="4378325" y="3124200"/>
            <a:ext cx="3048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  <a:cs typeface="Tahoma" pitchFamily="34" charset="0"/>
            </a:endParaRPr>
          </a:p>
        </p:txBody>
      </p:sp>
      <p:sp>
        <p:nvSpPr>
          <p:cNvPr id="48184" name="Line 56"/>
          <p:cNvSpPr>
            <a:spLocks noChangeShapeType="1"/>
          </p:cNvSpPr>
          <p:nvPr/>
        </p:nvSpPr>
        <p:spPr bwMode="auto">
          <a:xfrm>
            <a:off x="7696200" y="3124200"/>
            <a:ext cx="3048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  <a:cs typeface="Tahoma" pitchFamily="34" charset="0"/>
            </a:endParaRPr>
          </a:p>
        </p:txBody>
      </p:sp>
      <p:sp>
        <p:nvSpPr>
          <p:cNvPr id="48185" name="Rectangle 57"/>
          <p:cNvSpPr>
            <a:spLocks noChangeArrowheads="1"/>
          </p:cNvSpPr>
          <p:nvPr/>
        </p:nvSpPr>
        <p:spPr bwMode="auto">
          <a:xfrm>
            <a:off x="3581400" y="2362200"/>
            <a:ext cx="25908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  <a:cs typeface="Tahoma" pitchFamily="34" charset="0"/>
            </a:endParaRPr>
          </a:p>
        </p:txBody>
      </p:sp>
      <p:sp>
        <p:nvSpPr>
          <p:cNvPr id="48186" name="Rectangle 58"/>
          <p:cNvSpPr>
            <a:spLocks noChangeArrowheads="1"/>
          </p:cNvSpPr>
          <p:nvPr/>
        </p:nvSpPr>
        <p:spPr bwMode="auto">
          <a:xfrm>
            <a:off x="2819400" y="22860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0</a:t>
            </a:r>
          </a:p>
        </p:txBody>
      </p:sp>
      <p:sp>
        <p:nvSpPr>
          <p:cNvPr id="48187" name="Rectangle 59"/>
          <p:cNvSpPr>
            <a:spLocks noChangeArrowheads="1"/>
          </p:cNvSpPr>
          <p:nvPr/>
        </p:nvSpPr>
        <p:spPr bwMode="auto">
          <a:xfrm>
            <a:off x="4191000" y="22860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0</a:t>
            </a:r>
          </a:p>
        </p:txBody>
      </p:sp>
      <p:sp>
        <p:nvSpPr>
          <p:cNvPr id="48188" name="Rectangle 60"/>
          <p:cNvSpPr>
            <a:spLocks noChangeArrowheads="1"/>
          </p:cNvSpPr>
          <p:nvPr/>
        </p:nvSpPr>
        <p:spPr bwMode="auto">
          <a:xfrm>
            <a:off x="4724400" y="22860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1</a:t>
            </a:r>
          </a:p>
        </p:txBody>
      </p:sp>
      <p:sp>
        <p:nvSpPr>
          <p:cNvPr id="48189" name="Rectangle 61"/>
          <p:cNvSpPr>
            <a:spLocks noChangeArrowheads="1"/>
          </p:cNvSpPr>
          <p:nvPr/>
        </p:nvSpPr>
        <p:spPr bwMode="auto">
          <a:xfrm>
            <a:off x="5562600" y="22860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1</a:t>
            </a:r>
          </a:p>
        </p:txBody>
      </p:sp>
      <p:sp>
        <p:nvSpPr>
          <p:cNvPr id="48190" name="Rectangle 62"/>
          <p:cNvSpPr>
            <a:spLocks noChangeArrowheads="1"/>
          </p:cNvSpPr>
          <p:nvPr/>
        </p:nvSpPr>
        <p:spPr bwMode="auto">
          <a:xfrm>
            <a:off x="6172200" y="22860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1</a:t>
            </a:r>
          </a:p>
        </p:txBody>
      </p:sp>
      <p:sp>
        <p:nvSpPr>
          <p:cNvPr id="48191" name="Rectangle 63"/>
          <p:cNvSpPr>
            <a:spLocks noChangeArrowheads="1"/>
          </p:cNvSpPr>
          <p:nvPr/>
        </p:nvSpPr>
        <p:spPr bwMode="auto">
          <a:xfrm>
            <a:off x="6858000" y="22860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1</a:t>
            </a:r>
          </a:p>
        </p:txBody>
      </p:sp>
      <p:sp>
        <p:nvSpPr>
          <p:cNvPr id="48192" name="Rectangle 64"/>
          <p:cNvSpPr>
            <a:spLocks noChangeArrowheads="1"/>
          </p:cNvSpPr>
          <p:nvPr/>
        </p:nvSpPr>
        <p:spPr bwMode="auto">
          <a:xfrm>
            <a:off x="7467600" y="22860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0</a:t>
            </a:r>
          </a:p>
        </p:txBody>
      </p:sp>
      <p:sp>
        <p:nvSpPr>
          <p:cNvPr id="48193" name="Rectangle 65"/>
          <p:cNvSpPr>
            <a:spLocks noChangeArrowheads="1"/>
          </p:cNvSpPr>
          <p:nvPr/>
        </p:nvSpPr>
        <p:spPr bwMode="auto">
          <a:xfrm>
            <a:off x="3352800" y="22860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0</a:t>
            </a:r>
          </a:p>
        </p:txBody>
      </p:sp>
      <p:sp>
        <p:nvSpPr>
          <p:cNvPr id="48194" name="Rectangle 66"/>
          <p:cNvSpPr>
            <a:spLocks noChangeArrowheads="1"/>
          </p:cNvSpPr>
          <p:nvPr/>
        </p:nvSpPr>
        <p:spPr bwMode="auto">
          <a:xfrm>
            <a:off x="3048000" y="39624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0</a:t>
            </a:r>
          </a:p>
        </p:txBody>
      </p:sp>
      <p:sp>
        <p:nvSpPr>
          <p:cNvPr id="48195" name="Rectangle 67"/>
          <p:cNvSpPr>
            <a:spLocks noChangeArrowheads="1"/>
          </p:cNvSpPr>
          <p:nvPr/>
        </p:nvSpPr>
        <p:spPr bwMode="auto">
          <a:xfrm>
            <a:off x="3048000" y="48006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0</a:t>
            </a:r>
          </a:p>
        </p:txBody>
      </p:sp>
      <p:sp>
        <p:nvSpPr>
          <p:cNvPr id="48196" name="Rectangle 68"/>
          <p:cNvSpPr>
            <a:spLocks noChangeArrowheads="1"/>
          </p:cNvSpPr>
          <p:nvPr/>
        </p:nvSpPr>
        <p:spPr bwMode="auto">
          <a:xfrm>
            <a:off x="7239000" y="48006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0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" y="6119019"/>
            <a:ext cx="161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8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8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8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8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5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8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8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8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8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5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8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8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8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8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5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8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8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8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8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5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500"/>
                            </p:stCondLst>
                            <p:childTnLst>
                              <p:par>
                                <p:cTn id="42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8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8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8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8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5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500"/>
                            </p:stCondLst>
                            <p:childTnLst>
                              <p:par>
                                <p:cTn id="52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8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8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8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8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3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0"/>
                            </p:stCondLst>
                            <p:childTnLst>
                              <p:par>
                                <p:cTn id="59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8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8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8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8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5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500"/>
                            </p:stCondLst>
                            <p:childTnLst>
                              <p:par>
                                <p:cTn id="66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8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8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8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8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5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600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6500"/>
                            </p:stCondLst>
                            <p:childTnLst>
                              <p:par>
                                <p:cTn id="76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8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8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8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8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5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700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7500"/>
                            </p:stCondLst>
                            <p:childTnLst>
                              <p:par>
                                <p:cTn id="86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8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8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8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48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5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8000"/>
                            </p:stCondLst>
                            <p:childTnLst>
                              <p:par>
                                <p:cTn id="9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8500"/>
                            </p:stCondLst>
                            <p:childTnLst>
                              <p:par>
                                <p:cTn id="96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8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8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8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48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8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9000"/>
                            </p:stCondLst>
                            <p:childTnLst>
                              <p:par>
                                <p:cTn id="103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48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48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48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48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8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9500"/>
                            </p:stCondLst>
                            <p:childTnLst>
                              <p:par>
                                <p:cTn id="110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8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48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48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8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8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7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48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48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48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48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8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0500"/>
                            </p:stCondLst>
                            <p:childTnLst>
                              <p:par>
                                <p:cTn id="124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48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48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48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48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5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48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48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48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48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8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500"/>
                            </p:stCondLst>
                            <p:childTnLst>
                              <p:par>
                                <p:cTn id="139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48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48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48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481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9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1000"/>
                            </p:stCondLst>
                            <p:childTnLst>
                              <p:par>
                                <p:cTn id="146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48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48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48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48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8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1500"/>
                            </p:stCondLst>
                            <p:childTnLst>
                              <p:par>
                                <p:cTn id="153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48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48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48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48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8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2000"/>
                            </p:stCondLst>
                            <p:childTnLst>
                              <p:par>
                                <p:cTn id="160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48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48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48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48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8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2500"/>
                            </p:stCondLst>
                            <p:childTnLst>
                              <p:par>
                                <p:cTn id="167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48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48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48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48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9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3000"/>
                            </p:stCondLst>
                            <p:childTnLst>
                              <p:par>
                                <p:cTn id="174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48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48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48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48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9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3500"/>
                            </p:stCondLst>
                            <p:childTnLst>
                              <p:par>
                                <p:cTn id="181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48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48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481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481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9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8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48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48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500" fill="hold"/>
                                        <p:tgtEl>
                                          <p:spTgt spid="48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48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7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4500"/>
                            </p:stCondLst>
                            <p:childTnLst>
                              <p:par>
                                <p:cTn id="195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48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48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48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48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7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5" dur="500"/>
                                        <p:tgtEl>
                                          <p:spTgt spid="481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0" dur="500"/>
                                        <p:tgtEl>
                                          <p:spTgt spid="481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4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>
                            <p:stCondLst>
                              <p:cond delay="500"/>
                            </p:stCondLst>
                            <p:childTnLst>
                              <p:par>
                                <p:cTn id="2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4" dur="500"/>
                                        <p:tgtEl>
                                          <p:spTgt spid="48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9" dur="500"/>
                                        <p:tgtEl>
                                          <p:spTgt spid="481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4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500"/>
                            </p:stCondLst>
                            <p:childTnLst>
                              <p:par>
                                <p:cTn id="2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3" dur="500"/>
                                        <p:tgtEl>
                                          <p:spTgt spid="48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8" dur="500"/>
                                        <p:tgtEl>
                                          <p:spTgt spid="481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4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9" fill="hold">
                            <p:stCondLst>
                              <p:cond delay="500"/>
                            </p:stCondLst>
                            <p:childTnLst>
                              <p:par>
                                <p:cTn id="2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2" dur="500"/>
                                        <p:tgtEl>
                                          <p:spTgt spid="48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7" dur="500"/>
                                        <p:tgtEl>
                                          <p:spTgt spid="481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4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>
                            <p:stCondLst>
                              <p:cond delay="500"/>
                            </p:stCondLst>
                            <p:childTnLst>
                              <p:par>
                                <p:cTn id="23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1" dur="500"/>
                                        <p:tgtEl>
                                          <p:spTgt spid="48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6" dur="500"/>
                                        <p:tgtEl>
                                          <p:spTgt spid="481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4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>
                            <p:stCondLst>
                              <p:cond delay="500"/>
                            </p:stCondLst>
                            <p:childTnLst>
                              <p:par>
                                <p:cTn id="24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0" dur="500"/>
                                        <p:tgtEl>
                                          <p:spTgt spid="48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5" dur="500" fill="hold"/>
                                        <p:tgtEl>
                                          <p:spTgt spid="4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500" fill="hold"/>
                                        <p:tgtEl>
                                          <p:spTgt spid="4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500" fill="hold"/>
                                        <p:tgtEl>
                                          <p:spTgt spid="4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500" fill="hold"/>
                                        <p:tgtEl>
                                          <p:spTgt spid="4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9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59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1" dur="500" fill="hold"/>
                                        <p:tgtEl>
                                          <p:spTgt spid="48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500" fill="hold"/>
                                        <p:tgtEl>
                                          <p:spTgt spid="48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 fill="hold"/>
                                        <p:tgtEl>
                                          <p:spTgt spid="4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500" fill="hold"/>
                                        <p:tgtEl>
                                          <p:spTgt spid="4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9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65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7" dur="500" fill="hold"/>
                                        <p:tgtEl>
                                          <p:spTgt spid="4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500" fill="hold"/>
                                        <p:tgtEl>
                                          <p:spTgt spid="4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500" fill="hold"/>
                                        <p:tgtEl>
                                          <p:spTgt spid="4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500" fill="hold"/>
                                        <p:tgtEl>
                                          <p:spTgt spid="4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9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5" dur="500"/>
                                        <p:tgtEl>
                                          <p:spTgt spid="481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6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>
                      <p:stCondLst>
                        <p:cond delay="indefinite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0" dur="500"/>
                                        <p:tgtEl>
                                          <p:spTgt spid="481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6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9" dur="500"/>
                                        <p:tgtEl>
                                          <p:spTgt spid="48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0" fill="hold">
                            <p:stCondLst>
                              <p:cond delay="500"/>
                            </p:stCondLst>
                            <p:childTnLst>
                              <p:par>
                                <p:cTn id="29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93" dur="500"/>
                                        <p:tgtEl>
                                          <p:spTgt spid="48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4" fill="hold">
                            <p:stCondLst>
                              <p:cond delay="1000"/>
                            </p:stCondLst>
                            <p:childTnLst>
                              <p:par>
                                <p:cTn id="29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7" dur="500"/>
                                        <p:tgtEl>
                                          <p:spTgt spid="48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1" dur="500"/>
                                        <p:tgtEl>
                                          <p:spTgt spid="48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6" grpId="0" autoUpdateAnimBg="0"/>
      <p:bldP spid="48145" grpId="0" animBg="1"/>
      <p:bldP spid="48146" grpId="0" animBg="1"/>
      <p:bldP spid="48147" grpId="0" animBg="1"/>
      <p:bldP spid="48148" grpId="0" animBg="1"/>
      <p:bldP spid="48149" grpId="0" animBg="1"/>
      <p:bldP spid="48150" grpId="0" autoUpdateAnimBg="0"/>
      <p:bldP spid="48151" grpId="0" autoUpdateAnimBg="0"/>
      <p:bldP spid="48152" grpId="0" autoUpdateAnimBg="0"/>
      <p:bldP spid="48153" grpId="0" autoUpdateAnimBg="0"/>
      <p:bldP spid="48154" grpId="0" autoUpdateAnimBg="0"/>
      <p:bldP spid="48155" grpId="0" autoUpdateAnimBg="0"/>
      <p:bldP spid="48156" grpId="0" autoUpdateAnimBg="0"/>
      <p:bldP spid="48157" grpId="0" autoUpdateAnimBg="0"/>
      <p:bldP spid="48158" grpId="0" autoUpdateAnimBg="0"/>
      <p:bldP spid="48159" grpId="0" animBg="1"/>
      <p:bldP spid="48160" grpId="0" autoUpdateAnimBg="0"/>
      <p:bldP spid="48161" grpId="0" autoUpdateAnimBg="0"/>
      <p:bldP spid="48162" grpId="0" autoUpdateAnimBg="0"/>
      <p:bldP spid="48163" grpId="0" autoUpdateAnimBg="0"/>
      <p:bldP spid="48164" grpId="0" autoUpdateAnimBg="0"/>
      <p:bldP spid="48165" grpId="0" animBg="1"/>
      <p:bldP spid="48166" grpId="0" animBg="1"/>
      <p:bldP spid="48167" grpId="0" autoUpdateAnimBg="0"/>
      <p:bldP spid="48168" grpId="0" animBg="1"/>
      <p:bldP spid="48169" grpId="0" animBg="1"/>
      <p:bldP spid="48170" grpId="0" animBg="1"/>
      <p:bldP spid="48171" grpId="0" autoUpdateAnimBg="0"/>
      <p:bldP spid="48172" grpId="0" autoUpdateAnimBg="0"/>
      <p:bldP spid="48173" grpId="0" animBg="1"/>
      <p:bldP spid="48174" grpId="0" autoUpdateAnimBg="0"/>
      <p:bldP spid="48175" grpId="0" animBg="1"/>
      <p:bldP spid="48176" grpId="0" animBg="1"/>
      <p:bldP spid="48177" grpId="0" animBg="1"/>
      <p:bldP spid="48178" grpId="0" autoUpdateAnimBg="0"/>
      <p:bldP spid="48179" grpId="0" autoUpdateAnimBg="0"/>
      <p:bldP spid="48180" grpId="0" autoUpdateAnimBg="0"/>
      <p:bldP spid="48181" grpId="0" animBg="1"/>
      <p:bldP spid="48182" grpId="0" animBg="1"/>
      <p:bldP spid="48183" grpId="0" animBg="1"/>
      <p:bldP spid="48184" grpId="0" animBg="1"/>
      <p:bldP spid="48185" grpId="0" animBg="1"/>
      <p:bldP spid="48186" grpId="0" autoUpdateAnimBg="0"/>
      <p:bldP spid="48187" grpId="0" autoUpdateAnimBg="0"/>
      <p:bldP spid="48188" grpId="0" autoUpdateAnimBg="0"/>
      <p:bldP spid="48189" grpId="0" autoUpdateAnimBg="0"/>
      <p:bldP spid="48190" grpId="0" autoUpdateAnimBg="0"/>
      <p:bldP spid="48191" grpId="0" autoUpdateAnimBg="0"/>
      <p:bldP spid="48192" grpId="0" autoUpdateAnimBg="0"/>
      <p:bldP spid="48193" grpId="0" autoUpdateAnimBg="0"/>
      <p:bldP spid="48194" grpId="0" autoUpdateAnimBg="0"/>
      <p:bldP spid="48195" grpId="0" autoUpdateAnimBg="0"/>
      <p:bldP spid="48196" grpId="0" autoUpdateAnimBg="0"/>
    </p:bldLst>
  </p:timing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YU Schools Maste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468</TotalTime>
  <Words>1185</Words>
  <Application>Microsoft Office PowerPoint</Application>
  <PresentationFormat>On-screen Show (4:3)</PresentationFormat>
  <Paragraphs>521</Paragraphs>
  <Slides>28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1" baseType="lpstr">
      <vt:lpstr>1_Default Design</vt:lpstr>
      <vt:lpstr>NYU Schools Master Template</vt:lpstr>
      <vt:lpstr>Bitmap Image</vt:lpstr>
      <vt:lpstr>PowerPoint Presentation</vt:lpstr>
      <vt:lpstr>Overview</vt:lpstr>
      <vt:lpstr>Objectives</vt:lpstr>
      <vt:lpstr>Logic Functions</vt:lpstr>
      <vt:lpstr>Logic Functions</vt:lpstr>
      <vt:lpstr>Sample Problem</vt:lpstr>
      <vt:lpstr>Truth Table</vt:lpstr>
      <vt:lpstr>Boolean Equation</vt:lpstr>
      <vt:lpstr>Karnaugh Maps (K-maps)</vt:lpstr>
      <vt:lpstr>Karnaugh Maps (K-maps)</vt:lpstr>
      <vt:lpstr>Simplified Boolean Equation</vt:lpstr>
      <vt:lpstr>Simplified Boolean Equation</vt:lpstr>
      <vt:lpstr>Combinational Logic Circuit</vt:lpstr>
      <vt:lpstr>Integrated Circuits (ICs)</vt:lpstr>
      <vt:lpstr>IC Identification </vt:lpstr>
      <vt:lpstr>Materials for Lab</vt:lpstr>
      <vt:lpstr>Problem Statement</vt:lpstr>
      <vt:lpstr>Problem Statement</vt:lpstr>
      <vt:lpstr>Procedure</vt:lpstr>
      <vt:lpstr>Procedure</vt:lpstr>
      <vt:lpstr>Procedure</vt:lpstr>
      <vt:lpstr>Procedure</vt:lpstr>
      <vt:lpstr>Procedure</vt:lpstr>
      <vt:lpstr>Procedure</vt:lpstr>
      <vt:lpstr>Procedure</vt:lpstr>
      <vt:lpstr>Assignment: Report</vt:lpstr>
      <vt:lpstr>Assignment: Presentation</vt:lpstr>
      <vt:lpstr>Closing</vt:lpstr>
    </vt:vector>
  </TitlesOfParts>
  <Company>Hot Chilli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Management in Freshman Engineering</dc:title>
  <dc:creator>L.Mexhitaj</dc:creator>
  <cp:lastModifiedBy>EG</cp:lastModifiedBy>
  <cp:revision>106</cp:revision>
  <dcterms:created xsi:type="dcterms:W3CDTF">2002-02-21T04:34:32Z</dcterms:created>
  <dcterms:modified xsi:type="dcterms:W3CDTF">2014-07-03T15:45:40Z</dcterms:modified>
</cp:coreProperties>
</file>