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275" r:id="rId3"/>
    <p:sldId id="276" r:id="rId4"/>
    <p:sldId id="287" r:id="rId5"/>
    <p:sldId id="288" r:id="rId6"/>
    <p:sldId id="290" r:id="rId7"/>
    <p:sldId id="283" r:id="rId8"/>
    <p:sldId id="293" r:id="rId9"/>
    <p:sldId id="294" r:id="rId10"/>
    <p:sldId id="295" r:id="rId11"/>
    <p:sldId id="296" r:id="rId12"/>
    <p:sldId id="297" r:id="rId13"/>
    <p:sldId id="298" r:id="rId14"/>
    <p:sldId id="291" r:id="rId15"/>
    <p:sldId id="286" r:id="rId16"/>
    <p:sldId id="292" r:id="rId17"/>
    <p:sldId id="299" r:id="rId18"/>
    <p:sldId id="300" r:id="rId19"/>
    <p:sldId id="307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9" r:id="rId28"/>
    <p:sldId id="284" r:id="rId2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0" autoAdjust="0"/>
    <p:restoredTop sz="94660"/>
  </p:normalViewPr>
  <p:slideViewPr>
    <p:cSldViewPr snapToGrid="0" snapToObjects="1">
      <p:cViewPr>
        <p:scale>
          <a:sx n="71" d="100"/>
          <a:sy n="71" d="100"/>
        </p:scale>
        <p:origin x="-1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A0F6AAF-3C66-40E7-A642-E4D2E02EB2F0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0067D8F-80C4-42AD-9A4C-B45FD8124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60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0D26BA6-8C78-40AB-8E2F-DF5A60CA2872}" type="datetimeFigureOut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1517B40-FA92-4E57-9726-DD057D2BC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5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6250BD-7371-4F63-BB19-D3BF8A481C16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0431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159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556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7789-4717-4BFE-80F1-701467E30CC1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525F-8B05-4848-9F2A-F59A92A8F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8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03BA-0D1B-4034-9358-B3A5AF257723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07D5-2F1A-4028-8F26-BE9BC9046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98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830E-D133-4E62-A5A5-0417F985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542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7F91042-B2FD-46DC-A1F3-37B17014D7AA}" type="datetime1">
              <a:rPr lang="en-US" altLang="en-US"/>
              <a:pPr>
                <a:defRPr/>
              </a:pPr>
              <a:t>1/25/2015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CD0028E-E14C-4703-8CB3-972CAA50E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1" r:id="rId3"/>
    <p:sldLayoutId id="2147483742" r:id="rId4"/>
    <p:sldLayoutId id="2147483745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148" name="Picture 2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144838"/>
            <a:ext cx="113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87700"/>
            <a:ext cx="11144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30563"/>
            <a:ext cx="11144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Karnaugh Maps (K-maps) </a:t>
            </a:r>
          </a:p>
        </p:txBody>
      </p:sp>
      <p:sp>
        <p:nvSpPr>
          <p:cNvPr id="121" name="Line 4"/>
          <p:cNvSpPr>
            <a:spLocks noChangeShapeType="1"/>
          </p:cNvSpPr>
          <p:nvPr/>
        </p:nvSpPr>
        <p:spPr bwMode="auto">
          <a:xfrm>
            <a:off x="1601788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2" name="Line 5"/>
          <p:cNvSpPr>
            <a:spLocks noChangeShapeType="1"/>
          </p:cNvSpPr>
          <p:nvPr/>
        </p:nvSpPr>
        <p:spPr bwMode="auto">
          <a:xfrm>
            <a:off x="21939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3" name="Line 6"/>
          <p:cNvSpPr>
            <a:spLocks noChangeShapeType="1"/>
          </p:cNvSpPr>
          <p:nvPr/>
        </p:nvSpPr>
        <p:spPr bwMode="auto">
          <a:xfrm>
            <a:off x="28035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4" name="Line 7"/>
          <p:cNvSpPr>
            <a:spLocks noChangeShapeType="1"/>
          </p:cNvSpPr>
          <p:nvPr/>
        </p:nvSpPr>
        <p:spPr bwMode="auto">
          <a:xfrm>
            <a:off x="3790950" y="81597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5" name="Line 8"/>
          <p:cNvSpPr>
            <a:spLocks noChangeShapeType="1"/>
          </p:cNvSpPr>
          <p:nvPr/>
        </p:nvSpPr>
        <p:spPr bwMode="auto">
          <a:xfrm>
            <a:off x="4171950" y="81597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26" name="Line 9"/>
          <p:cNvSpPr>
            <a:spLocks noChangeShapeType="1"/>
          </p:cNvSpPr>
          <p:nvPr/>
        </p:nvSpPr>
        <p:spPr bwMode="auto">
          <a:xfrm>
            <a:off x="5089525" y="822325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MS PGothic" panose="020B0600070205080204" pitchFamily="34" charset="-128"/>
            </a:endParaRPr>
          </a:p>
        </p:txBody>
      </p:sp>
      <p:grpSp>
        <p:nvGrpSpPr>
          <p:cNvPr id="16393" name="Group 10"/>
          <p:cNvGrpSpPr>
            <a:grpSpLocks/>
          </p:cNvGrpSpPr>
          <p:nvPr/>
        </p:nvGrpSpPr>
        <p:grpSpPr bwMode="auto">
          <a:xfrm>
            <a:off x="746125" y="1127125"/>
            <a:ext cx="6721475" cy="3276600"/>
            <a:chOff x="960" y="1680"/>
            <a:chExt cx="4234" cy="2064"/>
          </a:xfrm>
        </p:grpSpPr>
        <p:grpSp>
          <p:nvGrpSpPr>
            <p:cNvPr id="16399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161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2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3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4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165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j-lt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12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3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3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3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3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4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4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4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5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15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  <p:sp>
          <p:nvSpPr>
            <p:cNvPr id="15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5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0</a:t>
              </a:r>
            </a:p>
          </p:txBody>
        </p:sp>
        <p:sp>
          <p:nvSpPr>
            <p:cNvPr id="16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MS PGothic" panose="020B0600070205080204" pitchFamily="34" charset="-128"/>
                </a:rPr>
                <a:t>1</a:t>
              </a:r>
            </a:p>
          </p:txBody>
        </p:sp>
      </p:grpSp>
      <p:sp>
        <p:nvSpPr>
          <p:cNvPr id="166" name="Text Box 49"/>
          <p:cNvSpPr txBox="1">
            <a:spLocks noChangeArrowheads="1"/>
          </p:cNvSpPr>
          <p:nvPr/>
        </p:nvSpPr>
        <p:spPr bwMode="auto">
          <a:xfrm>
            <a:off x="400050" y="4494213"/>
            <a:ext cx="8001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 u="sng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NOTE:</a:t>
            </a:r>
            <a:r>
              <a:rPr lang="en-US" sz="1600" b="1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Circle</a:t>
            </a:r>
            <a:r>
              <a:rPr lang="en-US" sz="16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neighboring ONES in powers of 2.  Try to find the greatest amount of “neighbors.”  </a:t>
            </a:r>
            <a:r>
              <a:rPr lang="en-US" sz="16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Only overlap circles as a last resort! </a:t>
            </a:r>
          </a:p>
        </p:txBody>
      </p:sp>
      <p:sp>
        <p:nvSpPr>
          <p:cNvPr id="167" name="Rectangle 50"/>
          <p:cNvSpPr>
            <a:spLocks noChangeArrowheads="1"/>
          </p:cNvSpPr>
          <p:nvPr/>
        </p:nvSpPr>
        <p:spPr bwMode="auto">
          <a:xfrm>
            <a:off x="2270125" y="28035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8" name="Rectangle 51"/>
          <p:cNvSpPr>
            <a:spLocks noChangeArrowheads="1"/>
          </p:cNvSpPr>
          <p:nvPr/>
        </p:nvSpPr>
        <p:spPr bwMode="auto">
          <a:xfrm>
            <a:off x="2270125" y="36417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9" name="Rectangle 52"/>
          <p:cNvSpPr>
            <a:spLocks noChangeArrowheads="1"/>
          </p:cNvSpPr>
          <p:nvPr/>
        </p:nvSpPr>
        <p:spPr bwMode="auto">
          <a:xfrm>
            <a:off x="6461125" y="3641725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16398" name="Rectangle 3"/>
          <p:cNvSpPr>
            <a:spLocks noChangeArrowheads="1"/>
          </p:cNvSpPr>
          <p:nvPr/>
        </p:nvSpPr>
        <p:spPr bwMode="auto">
          <a:xfrm>
            <a:off x="974725" y="8366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66"/>
                </a:solidFill>
              </a:rPr>
              <a:t>C = PWD+ PWD+ PWD + PWD + PWD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3638" y="514350"/>
            <a:ext cx="4367212" cy="4316413"/>
            <a:chOff x="-4388" y="-96"/>
            <a:chExt cx="3668" cy="3625"/>
          </a:xfrm>
        </p:grpSpPr>
        <p:sp>
          <p:nvSpPr>
            <p:cNvPr id="17491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17492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17504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1" y="2279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7" y="3061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17507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8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_</a:t>
              </a:r>
            </a:p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17494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T0" fmla="*/ 119 w 21600"/>
                <a:gd name="T1" fmla="*/ 9 h 21600"/>
                <a:gd name="T2" fmla="*/ 65 w 21600"/>
                <a:gd name="T3" fmla="*/ 18 h 21600"/>
                <a:gd name="T4" fmla="*/ 12 w 21600"/>
                <a:gd name="T5" fmla="*/ 9 h 21600"/>
                <a:gd name="T6" fmla="*/ 6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729 w 21600"/>
                <a:gd name="T13" fmla="*/ 3738 h 21600"/>
                <a:gd name="T14" fmla="*/ 17871 w 21600"/>
                <a:gd name="T15" fmla="*/ 178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5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17496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17500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5" y="2519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1" y="3301"/>
                <a:ext cx="628" cy="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54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1</a:t>
                </a:r>
              </a:p>
            </p:txBody>
          </p:sp>
          <p:sp>
            <p:nvSpPr>
              <p:cNvPr id="17503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</a:t>
              </a:r>
            </a:p>
            <a:p>
              <a:pPr>
                <a:defRPr/>
              </a:pPr>
              <a:r>
                <a:rPr lang="en-US" sz="405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05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</p:grpSp>
      <p:sp>
        <p:nvSpPr>
          <p:cNvPr id="17411" name="Rectangle 21"/>
          <p:cNvSpPr>
            <a:spLocks noChangeArrowheads="1"/>
          </p:cNvSpPr>
          <p:nvPr/>
        </p:nvSpPr>
        <p:spPr bwMode="auto">
          <a:xfrm>
            <a:off x="7943850" y="1079500"/>
            <a:ext cx="7938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7412" name="Rectangle 22"/>
          <p:cNvSpPr>
            <a:spLocks noChangeArrowheads="1"/>
          </p:cNvSpPr>
          <p:nvPr/>
        </p:nvSpPr>
        <p:spPr bwMode="auto">
          <a:xfrm>
            <a:off x="9621838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7413" name="Rectangle 23"/>
          <p:cNvSpPr>
            <a:spLocks noChangeArrowheads="1"/>
          </p:cNvSpPr>
          <p:nvPr/>
        </p:nvSpPr>
        <p:spPr bwMode="auto">
          <a:xfrm>
            <a:off x="10158413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50270" name="Rectangle 94"/>
          <p:cNvSpPr>
            <a:spLocks noGrp="1" noChangeArrowheads="1"/>
          </p:cNvSpPr>
          <p:nvPr>
            <p:ph idx="1"/>
          </p:nvPr>
        </p:nvSpPr>
        <p:spPr>
          <a:xfrm>
            <a:off x="6888163" y="2657475"/>
            <a:ext cx="1485900" cy="514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50" b="1" dirty="0">
                <a:solidFill>
                  <a:srgbClr val="000066"/>
                </a:solidFill>
                <a:ea typeface="MS PGothic" panose="020B0600070205080204" pitchFamily="34" charset="-128"/>
              </a:rPr>
              <a:t>C =	</a:t>
            </a:r>
          </a:p>
        </p:txBody>
      </p:sp>
      <p:sp>
        <p:nvSpPr>
          <p:cNvPr id="17415" name="Line 25"/>
          <p:cNvSpPr>
            <a:spLocks noChangeShapeType="1"/>
          </p:cNvSpPr>
          <p:nvPr/>
        </p:nvSpPr>
        <p:spPr bwMode="auto">
          <a:xfrm>
            <a:off x="2027238" y="3622675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226300" y="2200275"/>
            <a:ext cx="12001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  </a:t>
            </a:r>
            <a:r>
              <a:rPr lang="en-US" sz="180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</a:t>
            </a:r>
            <a:r>
              <a:rPr lang="en-US" sz="7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</a:t>
            </a:r>
            <a:endParaRPr lang="en-US" sz="2850" b="1" dirty="0">
              <a:solidFill>
                <a:srgbClr val="000066"/>
              </a:solidFill>
              <a:latin typeface="Tahoma" pitchFamily="34" charset="0"/>
              <a:ea typeface="MS PGothic" panose="020B0600070205080204" pitchFamily="34" charset="-128"/>
            </a:endParaRPr>
          </a:p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714750" y="1085850"/>
            <a:ext cx="4572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771900" y="4000500"/>
            <a:ext cx="457200" cy="6858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257800" y="108585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514850" y="1085850"/>
            <a:ext cx="457200" cy="685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115050" y="1143000"/>
            <a:ext cx="457200" cy="6858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514850" y="4000500"/>
            <a:ext cx="457200" cy="6858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Text Box 35"/>
          <p:cNvSpPr txBox="1">
            <a:spLocks noChangeArrowheads="1"/>
          </p:cNvSpPr>
          <p:nvPr/>
        </p:nvSpPr>
        <p:spPr bwMode="auto">
          <a:xfrm>
            <a:off x="6629400" y="1085850"/>
            <a:ext cx="1257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66"/>
                </a:solidFill>
                <a:latin typeface="Times New Roman" panose="02020603050405020304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114550" y="1028700"/>
            <a:ext cx="4603750" cy="3795713"/>
            <a:chOff x="1296" y="1248"/>
            <a:chExt cx="4965" cy="4222"/>
          </a:xfrm>
        </p:grpSpPr>
        <p:sp>
          <p:nvSpPr>
            <p:cNvPr id="17489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4005" cy="422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7490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400300" y="2165350"/>
            <a:ext cx="3943350" cy="2349500"/>
            <a:chOff x="1344" y="2202"/>
            <a:chExt cx="3312" cy="1974"/>
          </a:xfrm>
        </p:grpSpPr>
        <p:sp>
          <p:nvSpPr>
            <p:cNvPr id="17475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7476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17477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747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1747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1748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 sz="180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5" y="2179"/>
                    <a:ext cx="628" cy="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54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2941"/>
                    <a:ext cx="628" cy="7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54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48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8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endParaRPr lang="en-US" altLang="en-US" sz="1800">
                      <a:latin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1748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24"/>
                  <a:chOff x="3504" y="1290"/>
                  <a:chExt cx="1268" cy="1924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      _</a:t>
                    </a:r>
                  </a:p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   _ _</a:t>
                    </a:r>
                  </a:p>
                  <a:p>
                    <a:pPr>
                      <a:defRPr/>
                    </a:pPr>
                    <a:r>
                      <a:rPr lang="en-US" sz="405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MS PGothic" panose="020B0600070205080204" pitchFamily="34" charset="-128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17481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T0" fmla="*/ 119 w 21600"/>
                    <a:gd name="T1" fmla="*/ 1 h 21600"/>
                    <a:gd name="T2" fmla="*/ 65 w 21600"/>
                    <a:gd name="T3" fmla="*/ 2 h 21600"/>
                    <a:gd name="T4" fmla="*/ 12 w 21600"/>
                    <a:gd name="T5" fmla="*/ 1 h 21600"/>
                    <a:gd name="T6" fmla="*/ 65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729 w 21600"/>
                    <a:gd name="T13" fmla="*/ 3713 h 21600"/>
                    <a:gd name="T14" fmla="*/ 17871 w 21600"/>
                    <a:gd name="T15" fmla="*/ 178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426" name="Group 54"/>
          <p:cNvGrpSpPr>
            <a:grpSpLocks/>
          </p:cNvGrpSpPr>
          <p:nvPr/>
        </p:nvGrpSpPr>
        <p:grpSpPr bwMode="auto">
          <a:xfrm>
            <a:off x="1485900" y="1028700"/>
            <a:ext cx="1943100" cy="3114675"/>
            <a:chOff x="768" y="1248"/>
            <a:chExt cx="1632" cy="2616"/>
          </a:xfrm>
        </p:grpSpPr>
        <p:grpSp>
          <p:nvGrpSpPr>
            <p:cNvPr id="17460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616"/>
              <a:chOff x="768" y="1248"/>
              <a:chExt cx="1632" cy="2616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  <p:sp>
            <p:nvSpPr>
              <p:cNvPr id="1747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</p:grpSp>
        <p:sp>
          <p:nvSpPr>
            <p:cNvPr id="17461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7" name="Group 70"/>
          <p:cNvGrpSpPr>
            <a:grpSpLocks/>
          </p:cNvGrpSpPr>
          <p:nvPr/>
        </p:nvGrpSpPr>
        <p:grpSpPr bwMode="auto">
          <a:xfrm>
            <a:off x="2400300" y="1543050"/>
            <a:ext cx="1093788" cy="2622550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1" y="1297"/>
              <a:ext cx="90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1" y="1297"/>
              <a:ext cx="905" cy="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1" y="1297"/>
              <a:ext cx="0" cy="218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1" y="1297"/>
              <a:ext cx="5" cy="21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9" y="1884"/>
              <a:ext cx="272" cy="5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2" cy="5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9" y="2430"/>
              <a:ext cx="272" cy="516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9" y="2976"/>
              <a:ext cx="272" cy="513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2" cy="51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1" y="1297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9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9"/>
              <a:ext cx="17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3" y="1309"/>
              <a:ext cx="19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3" y="1290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3" y="1837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3" y="2382"/>
              <a:ext cx="899" cy="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3" y="2928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3" y="3473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428" name="Group 91"/>
          <p:cNvGrpSpPr>
            <a:grpSpLocks/>
          </p:cNvGrpSpPr>
          <p:nvPr/>
        </p:nvGrpSpPr>
        <p:grpSpPr bwMode="auto">
          <a:xfrm>
            <a:off x="2411413" y="2114550"/>
            <a:ext cx="1131887" cy="1979613"/>
            <a:chOff x="1545" y="2352"/>
            <a:chExt cx="951" cy="1662"/>
          </a:xfrm>
        </p:grpSpPr>
        <p:sp>
          <p:nvSpPr>
            <p:cNvPr id="1743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3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6972300" y="2819400"/>
            <a:ext cx="12001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   </a:t>
            </a:r>
            <a:r>
              <a:rPr lang="en-US" sz="180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  </a:t>
            </a: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_</a:t>
            </a:r>
          </a:p>
          <a:p>
            <a:pPr marL="257175" indent="-257175"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257800" y="274320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257800" y="3657600"/>
            <a:ext cx="457200" cy="685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2400300" y="16002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971800" y="16002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97180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17435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Simplified Boolean Equation</a:t>
            </a:r>
          </a:p>
        </p:txBody>
      </p:sp>
      <p:sp>
        <p:nvSpPr>
          <p:cNvPr id="104" name="Line 32"/>
          <p:cNvSpPr>
            <a:spLocks noChangeShapeType="1"/>
          </p:cNvSpPr>
          <p:nvPr/>
        </p:nvSpPr>
        <p:spPr bwMode="auto">
          <a:xfrm flipH="1">
            <a:off x="6170613" y="4081463"/>
            <a:ext cx="495300" cy="744537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29"/>
          <p:cNvSpPr>
            <a:spLocks noChangeShapeType="1"/>
          </p:cNvSpPr>
          <p:nvPr/>
        </p:nvSpPr>
        <p:spPr bwMode="auto">
          <a:xfrm flipH="1">
            <a:off x="5330825" y="4040188"/>
            <a:ext cx="471488" cy="7429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0" grpId="0" build="p" autoUpdateAnimBg="0" advAuto="0"/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1" grpId="0" build="p" autoUpdateAnimBg="0" advAuto="0"/>
      <p:bldP spid="50272" grpId="0" animBg="1"/>
      <p:bldP spid="50273" grpId="0" animBg="1"/>
      <p:bldP spid="104" grpId="0" animBg="1"/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52"/>
          <p:cNvSpPr>
            <a:spLocks noChangeArrowheads="1"/>
          </p:cNvSpPr>
          <p:nvPr/>
        </p:nvSpPr>
        <p:spPr bwMode="auto">
          <a:xfrm>
            <a:off x="4572000" y="1812925"/>
            <a:ext cx="13033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    _</a:t>
            </a:r>
          </a:p>
          <a:p>
            <a:pPr>
              <a:defRPr/>
            </a:pP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772400" y="1079500"/>
            <a:ext cx="7938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9450388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986963" y="1079500"/>
            <a:ext cx="7937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18438" name="Group 5"/>
          <p:cNvGrpSpPr>
            <a:grpSpLocks/>
          </p:cNvGrpSpPr>
          <p:nvPr/>
        </p:nvGrpSpPr>
        <p:grpSpPr bwMode="auto">
          <a:xfrm>
            <a:off x="2228850" y="1543050"/>
            <a:ext cx="1093788" cy="2622550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1" y="1297"/>
              <a:ext cx="90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1" y="1297"/>
              <a:ext cx="905" cy="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1" y="1297"/>
              <a:ext cx="0" cy="218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1" y="1297"/>
              <a:ext cx="5" cy="218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38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397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1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1" y="1297"/>
              <a:ext cx="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7"/>
              <a:ext cx="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9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9"/>
              <a:ext cx="17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3" y="1309"/>
              <a:ext cx="19" cy="218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3" y="1290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3" y="1837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3" y="2382"/>
              <a:ext cx="899" cy="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3" y="2928"/>
              <a:ext cx="899" cy="1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3" y="3473"/>
              <a:ext cx="899" cy="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18439" name="Group 26"/>
          <p:cNvGrpSpPr>
            <a:grpSpLocks/>
          </p:cNvGrpSpPr>
          <p:nvPr/>
        </p:nvGrpSpPr>
        <p:grpSpPr bwMode="auto">
          <a:xfrm>
            <a:off x="2239963" y="2114550"/>
            <a:ext cx="1131887" cy="1979613"/>
            <a:chOff x="1545" y="2352"/>
            <a:chExt cx="951" cy="1662"/>
          </a:xfrm>
        </p:grpSpPr>
        <p:sp>
          <p:nvSpPr>
            <p:cNvPr id="18512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513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51231" name="Rectangle 31"/>
          <p:cNvSpPr>
            <a:spLocks noGrp="1" noChangeArrowheads="1"/>
          </p:cNvSpPr>
          <p:nvPr>
            <p:ph idx="1"/>
          </p:nvPr>
        </p:nvSpPr>
        <p:spPr>
          <a:xfrm>
            <a:off x="4457700" y="4171950"/>
            <a:ext cx="3829050" cy="514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50" b="1">
                <a:solidFill>
                  <a:srgbClr val="FF3300"/>
                </a:solidFill>
                <a:ea typeface="MS PGothic" panose="020B0600070205080204" pitchFamily="34" charset="-128"/>
              </a:rPr>
              <a:t>C = W + PD	</a:t>
            </a:r>
          </a:p>
        </p:txBody>
      </p:sp>
      <p:sp>
        <p:nvSpPr>
          <p:cNvPr id="18441" name="Line 30"/>
          <p:cNvSpPr>
            <a:spLocks noChangeShapeType="1"/>
          </p:cNvSpPr>
          <p:nvPr/>
        </p:nvSpPr>
        <p:spPr bwMode="auto">
          <a:xfrm>
            <a:off x="1855788" y="3622675"/>
            <a:ext cx="22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2" name="Group 32"/>
          <p:cNvGrpSpPr>
            <a:grpSpLocks/>
          </p:cNvGrpSpPr>
          <p:nvPr/>
        </p:nvGrpSpPr>
        <p:grpSpPr bwMode="auto">
          <a:xfrm>
            <a:off x="1314450" y="1028700"/>
            <a:ext cx="1943100" cy="3114675"/>
            <a:chOff x="768" y="1248"/>
            <a:chExt cx="1632" cy="2616"/>
          </a:xfrm>
        </p:grpSpPr>
        <p:grpSp>
          <p:nvGrpSpPr>
            <p:cNvPr id="18497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616"/>
              <a:chOff x="768" y="1248"/>
              <a:chExt cx="1632" cy="2616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  <p:sp>
            <p:nvSpPr>
              <p:cNvPr id="18508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9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15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MS PGothic" panose="020B0600070205080204" pitchFamily="34" charset="-128"/>
                  </a:rPr>
                  <a:t>D</a:t>
                </a:r>
              </a:p>
            </p:txBody>
          </p:sp>
        </p:grpSp>
        <p:sp>
          <p:nvSpPr>
            <p:cNvPr id="18498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657600" y="971550"/>
            <a:ext cx="405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Opposite values in circles cancel out</a:t>
            </a:r>
          </a:p>
        </p:txBody>
      </p:sp>
      <p:grpSp>
        <p:nvGrpSpPr>
          <p:cNvPr id="18444" name="Group 49"/>
          <p:cNvGrpSpPr>
            <a:grpSpLocks/>
          </p:cNvGrpSpPr>
          <p:nvPr/>
        </p:nvGrpSpPr>
        <p:grpSpPr bwMode="auto">
          <a:xfrm>
            <a:off x="3771900" y="1268413"/>
            <a:ext cx="3886200" cy="1625600"/>
            <a:chOff x="2496" y="1248"/>
            <a:chExt cx="3264" cy="1366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76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6"/>
              <a:ext cx="72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297"/>
              <a:ext cx="1095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_    </a:t>
              </a:r>
            </a:p>
            <a:p>
              <a:pPr>
                <a:defRPr/>
              </a:pPr>
              <a:r>
                <a:rPr lang="en-US" sz="21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= W</a:t>
              </a:r>
            </a:p>
          </p:txBody>
        </p:sp>
        <p:sp>
          <p:nvSpPr>
            <p:cNvPr id="18469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1849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18491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18488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18485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81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3</a:t>
              </a:r>
            </a:p>
          </p:txBody>
        </p:sp>
        <p:sp>
          <p:nvSpPr>
            <p:cNvPr id="18482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Step 1</a:t>
              </a:r>
            </a:p>
          </p:txBody>
        </p:sp>
        <p:sp>
          <p:nvSpPr>
            <p:cNvPr id="18483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2</a:t>
              </a:r>
            </a:p>
          </p:txBody>
        </p:sp>
        <p:sp>
          <p:nvSpPr>
            <p:cNvPr id="18484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4</a:t>
              </a:r>
            </a:p>
          </p:txBody>
        </p:sp>
      </p:grpSp>
      <p:sp>
        <p:nvSpPr>
          <p:cNvPr id="18445" name="Line 83"/>
          <p:cNvSpPr>
            <a:spLocks noChangeShapeType="1"/>
          </p:cNvSpPr>
          <p:nvPr/>
        </p:nvSpPr>
        <p:spPr bwMode="auto">
          <a:xfrm flipV="1">
            <a:off x="3371850" y="2343150"/>
            <a:ext cx="914400" cy="342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84"/>
          <p:cNvSpPr>
            <a:spLocks noChangeShapeType="1"/>
          </p:cNvSpPr>
          <p:nvPr/>
        </p:nvSpPr>
        <p:spPr bwMode="auto">
          <a:xfrm flipV="1">
            <a:off x="2743200" y="3429000"/>
            <a:ext cx="2114550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85"/>
          <p:cNvSpPr>
            <a:spLocks noChangeShapeType="1"/>
          </p:cNvSpPr>
          <p:nvPr/>
        </p:nvSpPr>
        <p:spPr bwMode="auto">
          <a:xfrm>
            <a:off x="6400800" y="42291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8" name="Group 86"/>
          <p:cNvGrpSpPr>
            <a:grpSpLocks/>
          </p:cNvGrpSpPr>
          <p:nvPr/>
        </p:nvGrpSpPr>
        <p:grpSpPr bwMode="auto">
          <a:xfrm>
            <a:off x="4343400" y="2743200"/>
            <a:ext cx="3314700" cy="13716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860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  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912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   _ _</a:t>
              </a:r>
            </a:p>
            <a:p>
              <a:pPr>
                <a:defRPr/>
              </a:pPr>
              <a:r>
                <a:rPr 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    </a:t>
              </a:r>
              <a:r>
                <a:rPr lang="en-US" sz="180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  </a:t>
              </a: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_</a:t>
              </a:r>
            </a:p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= PD</a:t>
              </a:r>
            </a:p>
          </p:txBody>
        </p:sp>
        <p:sp>
          <p:nvSpPr>
            <p:cNvPr id="18456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Step 1</a:t>
              </a:r>
            </a:p>
          </p:txBody>
        </p:sp>
        <p:sp>
          <p:nvSpPr>
            <p:cNvPr id="18459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800350" y="34861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2286000" y="15430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800350" y="1543051"/>
            <a:ext cx="514350" cy="70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975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ea typeface="MS PGothic" panose="020B0600070205080204" pitchFamily="34" charset="-128"/>
              </a:rPr>
              <a:t>0</a:t>
            </a:r>
            <a:endParaRPr lang="en-US" sz="18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MS PGothic" panose="020B0600070205080204" pitchFamily="34" charset="-128"/>
            </a:endParaRPr>
          </a:p>
        </p:txBody>
      </p:sp>
      <p:sp>
        <p:nvSpPr>
          <p:cNvPr id="18452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Simplified Boolean 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43050" y="1485900"/>
            <a:ext cx="56673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70038" y="2686050"/>
            <a:ext cx="457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70038" y="3200400"/>
            <a:ext cx="457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2027238" y="1771650"/>
            <a:ext cx="1943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027238" y="2971800"/>
            <a:ext cx="1028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70125" y="3257550"/>
            <a:ext cx="544513" cy="457200"/>
            <a:chOff x="1355" y="2784"/>
            <a:chExt cx="458" cy="384"/>
          </a:xfrm>
        </p:grpSpPr>
        <p:sp>
          <p:nvSpPr>
            <p:cNvPr id="19517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9518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27238" y="3486150"/>
            <a:ext cx="1028700" cy="0"/>
            <a:chOff x="1152" y="2976"/>
            <a:chExt cx="864" cy="0"/>
          </a:xfrm>
        </p:grpSpPr>
        <p:sp>
          <p:nvSpPr>
            <p:cNvPr id="19515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6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55938" y="2971800"/>
            <a:ext cx="0" cy="514350"/>
            <a:chOff x="2016" y="2544"/>
            <a:chExt cx="0" cy="432"/>
          </a:xfrm>
        </p:grpSpPr>
        <p:sp>
          <p:nvSpPr>
            <p:cNvPr id="19513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3227388" y="2971800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055938" y="3143250"/>
            <a:ext cx="914400" cy="171450"/>
            <a:chOff x="2016" y="2688"/>
            <a:chExt cx="768" cy="144"/>
          </a:xfrm>
        </p:grpSpPr>
        <p:sp>
          <p:nvSpPr>
            <p:cNvPr id="1951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970338" y="1771650"/>
            <a:ext cx="0" cy="1485900"/>
            <a:chOff x="2784" y="1536"/>
            <a:chExt cx="0" cy="1248"/>
          </a:xfrm>
        </p:grpSpPr>
        <p:sp>
          <p:nvSpPr>
            <p:cNvPr id="19508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970338" y="2514600"/>
            <a:ext cx="971550" cy="228600"/>
            <a:chOff x="2784" y="2160"/>
            <a:chExt cx="816" cy="192"/>
          </a:xfrm>
        </p:grpSpPr>
        <p:sp>
          <p:nvSpPr>
            <p:cNvPr id="19505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4141788" y="2400300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770188" y="3143250"/>
            <a:ext cx="457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_</a:t>
            </a:r>
          </a:p>
          <a:p>
            <a:pPr marL="257175" indent="-257175">
              <a:defRPr/>
            </a:pPr>
            <a:r>
              <a:rPr lang="en-US" sz="2850" b="1">
                <a:solidFill>
                  <a:srgbClr val="FF9900"/>
                </a:solidFill>
                <a:latin typeface="Tahoma" pitchFamily="34" charset="0"/>
                <a:ea typeface="MS PGothic" panose="020B0600070205080204" pitchFamily="34" charset="-128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798888" y="2743200"/>
            <a:ext cx="7461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9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 </a:t>
            </a: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_</a:t>
            </a:r>
          </a:p>
          <a:p>
            <a:pPr>
              <a:defRPr/>
            </a:pPr>
            <a:r>
              <a:rPr lang="en-US" sz="315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PD</a:t>
            </a:r>
          </a:p>
        </p:txBody>
      </p:sp>
      <p:grpSp>
        <p:nvGrpSpPr>
          <p:cNvPr id="19473" name="Group 32"/>
          <p:cNvGrpSpPr>
            <a:grpSpLocks/>
          </p:cNvGrpSpPr>
          <p:nvPr/>
        </p:nvGrpSpPr>
        <p:grpSpPr bwMode="auto">
          <a:xfrm>
            <a:off x="5216525" y="2135188"/>
            <a:ext cx="1782763" cy="1412875"/>
            <a:chOff x="3840" y="1296"/>
            <a:chExt cx="1498" cy="1186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lnSpc>
                  <a:spcPct val="50000"/>
                </a:lnSpc>
                <a:defRPr/>
              </a:pPr>
              <a:endParaRPr lang="en-US" sz="2850" b="1">
                <a:solidFill>
                  <a:srgbClr val="006699"/>
                </a:solidFill>
                <a:latin typeface="Tahoma" pitchFamily="34" charset="0"/>
                <a:ea typeface="MS PGothic" panose="020B0600070205080204" pitchFamily="34" charset="-128"/>
              </a:endParaRPr>
            </a:p>
            <a:p>
              <a:pPr marL="257175" indent="-257175">
                <a:defRPr/>
              </a:pPr>
              <a:r>
                <a:rPr lang="en-US" sz="2850" b="1">
                  <a:solidFill>
                    <a:srgbClr val="000066"/>
                  </a:solidFill>
                  <a:latin typeface="Tahoma" pitchFamily="34" charset="0"/>
                  <a:ea typeface="MS PGothic" panose="020B0600070205080204" pitchFamily="34" charset="-128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006699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503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5856288" y="2365375"/>
            <a:ext cx="571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15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199188" y="2960688"/>
            <a:ext cx="40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defRPr/>
            </a:pPr>
            <a:r>
              <a:rPr lang="en-US" sz="2850" b="1">
                <a:solidFill>
                  <a:srgbClr val="FF3300"/>
                </a:solidFill>
                <a:latin typeface="Tahoma" pitchFamily="34" charset="0"/>
                <a:ea typeface="MS PGothic" panose="020B0600070205080204" pitchFamily="34" charset="-128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484938" y="2970213"/>
            <a:ext cx="514350" cy="5715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98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856288" y="2971800"/>
            <a:ext cx="1143000" cy="577850"/>
            <a:chOff x="4800" y="3504"/>
            <a:chExt cx="960" cy="485"/>
          </a:xfrm>
        </p:grpSpPr>
        <p:grpSp>
          <p:nvGrpSpPr>
            <p:cNvPr id="1949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257175" indent="-257175">
                  <a:defRPr/>
                </a:pPr>
                <a:r>
                  <a:rPr lang="en-US" sz="2850" b="1">
                    <a:solidFill>
                      <a:srgbClr val="FF3300"/>
                    </a:solidFill>
                    <a:latin typeface="Tahoma" pitchFamily="34" charset="0"/>
                    <a:ea typeface="MS PGothic" panose="020B0600070205080204" pitchFamily="34" charset="-128"/>
                  </a:rPr>
                  <a:t>P</a:t>
                </a:r>
              </a:p>
            </p:txBody>
          </p:sp>
          <p:grpSp>
            <p:nvGrpSpPr>
              <p:cNvPr id="19494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57175" indent="-257175">
                    <a:defRPr/>
                  </a:pPr>
                  <a:r>
                    <a:rPr lang="en-US" sz="2850" b="1">
                      <a:solidFill>
                        <a:srgbClr val="FF3300"/>
                      </a:solidFill>
                      <a:latin typeface="Tahoma" pitchFamily="34" charset="0"/>
                      <a:ea typeface="MS PGothic" panose="020B0600070205080204" pitchFamily="34" charset="-128"/>
                    </a:rPr>
                    <a:t>D</a:t>
                  </a:r>
                </a:p>
              </p:txBody>
            </p:sp>
            <p:sp>
              <p:nvSpPr>
                <p:cNvPr id="19496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5856288" y="2363788"/>
            <a:ext cx="1143000" cy="1184275"/>
            <a:chOff x="5376" y="2448"/>
            <a:chExt cx="960" cy="994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33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89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5856288" y="2363788"/>
            <a:ext cx="1143000" cy="1184275"/>
            <a:chOff x="5904" y="835"/>
            <a:chExt cx="960" cy="994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57175" indent="-257175">
                <a:defRPr/>
              </a:pPr>
              <a:r>
                <a:rPr lang="en-US" sz="2850" b="1">
                  <a:solidFill>
                    <a:srgbClr val="FF9900"/>
                  </a:solidFill>
                  <a:latin typeface="Tahoma" pitchFamily="34" charset="0"/>
                  <a:ea typeface="MS PGothic" panose="020B0600070205080204" pitchFamily="34" charset="-128"/>
                </a:rPr>
                <a:t>D</a:t>
              </a:r>
            </a:p>
          </p:txBody>
        </p:sp>
        <p:sp>
          <p:nvSpPr>
            <p:cNvPr id="19484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15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+</a:t>
              </a:r>
            </a:p>
          </p:txBody>
        </p:sp>
      </p:grpSp>
      <p:sp>
        <p:nvSpPr>
          <p:cNvPr id="19480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Combinational Logic Circuit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Integrated Circuits (ICs)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Used for implementation of combinational logic circuits </a:t>
            </a:r>
          </a:p>
          <a:p>
            <a:pPr marL="9144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TTL family (transistor </a:t>
            </a:r>
            <a:r>
              <a:rPr lang="en-US" altLang="en-US" dirty="0" err="1" smtClean="0">
                <a:solidFill>
                  <a:srgbClr val="000066"/>
                </a:solidFill>
                <a:latin typeface="Tahoma" panose="020B0604030504040204" pitchFamily="34" charset="0"/>
              </a:rPr>
              <a:t>transistor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 logic)</a:t>
            </a:r>
          </a:p>
        </p:txBody>
      </p:sp>
      <p:pic>
        <p:nvPicPr>
          <p:cNvPr id="20484" name="Picture 4" descr="10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2667000" y="2719388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IC Identification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507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673225"/>
            <a:ext cx="87598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Materials for Lab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Computer equipped with LabVIEW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NI-ELVIS II+ Prototyping Board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DIP Switch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Hook-up 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Problem Statement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76250" y="749300"/>
            <a:ext cx="821055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 farmer has 2 barns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3 items: fox, hen, corn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Items can be in any barn, in any combination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Concerns: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Protect hen from fox</a:t>
            </a:r>
          </a:p>
          <a:p>
            <a:pPr marL="13160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Protect corn from hen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alarm system using digital electronics.  Alarm sounds when: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Fox and hen are in same barn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Hen and corn are in same barn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Problem Statement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476250" y="804863"/>
            <a:ext cx="82105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combination logic circuit for alarm system: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least amount of gates and input variables (cost effectiveness)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Logical circuit output connected to LED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LED “on” indicates alarm activation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LED “off” indicates no problem (alarm off)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Fox, hen and corn must be in barn 1 or barn 2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Presence in barn 1 = 1 </a:t>
            </a:r>
          </a:p>
          <a:p>
            <a:pPr marL="1371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Presence in barn 2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Truth Table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Determine input and output variable (s)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How many combinations are there?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Complete truth table on a sheet of paper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Boolean Expression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Gather all combinations that produce a 1 for output</a:t>
            </a: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699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a Boolean expression from these smaller expressions (independent conditions)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K-Map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a K-Map table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Only have one variable change state at a time between adjacent boxes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the Boolean expression to fill in the 1’s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Simplified Boolean Expression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K-Map to circle groups of 1’s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1’s may only be circled in powers of 2, starting from largest possible combination and working downward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Write new simplified expression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Logic Circuit Diagram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new simplified Boolean expression to design a logic circuit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Have TA check/initial work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  <a:endParaRPr lang="en-US" altLang="en-US" sz="180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381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LabVIEW Simulation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Create logic circuit in LabVIEW based on theoretical work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Front panel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3 control switches represent input variables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0066"/>
                </a:solidFill>
                <a:latin typeface="Tahoma" panose="020B0604030504040204" pitchFamily="34" charset="0"/>
              </a:rPr>
              <a:t>1 Boolean indicator shows output</a:t>
            </a: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HINT:  some LabVIEW comparison functions are: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LabVIEW Simulation</a:t>
            </a:r>
            <a:endParaRPr lang="en-US" altLang="en-US" sz="18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3429000" y="4046538"/>
            <a:ext cx="4348163" cy="1093787"/>
            <a:chOff x="2208" y="3486"/>
            <a:chExt cx="3128" cy="831"/>
          </a:xfrm>
        </p:grpSpPr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6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7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2208" y="3486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8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486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280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NOT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3448" y="3995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AND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760" y="3989"/>
              <a:ext cx="576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MS PGothic" panose="020B0600070205080204" pitchFamily="34" charset="-128"/>
                </a:rPr>
                <a:t>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Procedure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962275" y="1079500"/>
            <a:ext cx="5954713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NI-ELVIS Prototyping Board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Do NOT electrically connect anything until TA has reviewed your work</a:t>
            </a:r>
            <a:endParaRPr lang="en-US" altLang="en-US" sz="1800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Connect +5V and ground to the DIP switch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Use created logic circuit and IC chip diagram to wire actual circuit on the prototyping board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Be sure to connect each of the ICs to “Ground” and “+5V” (circuit power)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Connect final output to an LED.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**VCC is an acronym: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800" dirty="0" smtClean="0">
                <a:solidFill>
                  <a:srgbClr val="000066"/>
                </a:solidFill>
                <a:latin typeface="Tahoma" panose="020B0604030504040204" pitchFamily="34" charset="0"/>
              </a:rPr>
              <a:t>**Voltage at the Common Collector (+5V)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 smtClean="0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1150" y="1212850"/>
            <a:ext cx="23622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Truth Table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K-Map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Simplified Boolean Expression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Logic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LabVIEW Simulation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3300"/>
                </a:solidFill>
                <a:cs typeface="Arial" panose="020B0604020202020204" pitchFamily="34" charset="0"/>
              </a:rPr>
              <a:t>NI-ELVIS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 rot="5400000" flipH="1" flipV="1">
            <a:off x="939800" y="2900363"/>
            <a:ext cx="3687763" cy="46037"/>
          </a:xfrm>
          <a:prstGeom prst="homePlate">
            <a:avLst>
              <a:gd name="adj" fmla="val 110885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Individual Report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Scan in data and lab notes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Original tables and work should be legible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screenshots of LabVIEW front and back panels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9302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Professional-looking tables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screen shots of your programs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Photo of functioning LED assembly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Explain steps taken to complete lab</a:t>
            </a:r>
          </a:p>
          <a:p>
            <a:pPr marL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Be prepared to provide walk-through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Include lab data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Refer to “Creating PowerPoint Presentations”  found in Online Manual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MS PGothic" panose="020B0600070205080204" pitchFamily="34" charset="-128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Understand logic gates and digital logic circuits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combinational logic circuit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Activate under specific conditions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 with LabVIEW </a:t>
            </a:r>
          </a:p>
          <a:p>
            <a:pPr marL="9144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Test using NI-ELVIS prototyping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Logic Functions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784225" y="1076325"/>
            <a:ext cx="7986713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AND - “All or nothing operator”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high (1) only when ALL inputs are high (1)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OR gate - “Any or all operator”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high (1) when at least ONE input is high (1)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NOT operator – “Inverter”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Output always opposite of input</a:t>
            </a:r>
          </a:p>
          <a:p>
            <a:pPr marL="914400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Only one input and one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smtClean="0"/>
              <a:t>Logic Functions</a:t>
            </a:r>
            <a:endParaRPr lang="en-US" altLang="en-US" sz="2400" b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3" name="Rectangle 3"/>
          <p:cNvSpPr txBox="1">
            <a:spLocks noChangeArrowheads="1"/>
          </p:cNvSpPr>
          <p:nvPr/>
        </p:nvSpPr>
        <p:spPr bwMode="auto">
          <a:xfrm>
            <a:off x="528638" y="911225"/>
            <a:ext cx="48847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365125" y="817563"/>
          <a:ext cx="8393113" cy="4219811"/>
        </p:xfrm>
        <a:graphic>
          <a:graphicData uri="http://schemas.openxmlformats.org/drawingml/2006/table">
            <a:tbl>
              <a:tblPr/>
              <a:tblGrid>
                <a:gridCol w="1998663"/>
                <a:gridCol w="2198687"/>
                <a:gridCol w="2097088"/>
                <a:gridCol w="525462"/>
                <a:gridCol w="523875"/>
                <a:gridCol w="1049338"/>
              </a:tblGrid>
              <a:tr h="36570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Logic Function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Logic Symbol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Boolean Expression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Inputs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Output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65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AND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• B = 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OR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+ B = Y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04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1110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NOT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28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Sample Problem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801688" y="820738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ATM machine has three options: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Print statement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Withdraw money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Deposit money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ATM machine will charge $1.00 to: 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Withdraw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Print out statement with no transactions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charge for:</a:t>
            </a:r>
          </a:p>
          <a:p>
            <a:pPr marL="9144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Deposits without withdrawal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Competition Rules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4852988" y="1003300"/>
            <a:ext cx="38528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A truth table displays all possible input / output combinations.</a:t>
            </a:r>
          </a:p>
          <a:p>
            <a:pPr>
              <a:spcBef>
                <a:spcPts val="600"/>
              </a:spcBef>
            </a:pP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b="1" dirty="0">
                <a:solidFill>
                  <a:srgbClr val="000066"/>
                </a:solidFill>
                <a:latin typeface="Tahoma" panose="020B0604030504040204" pitchFamily="34" charset="0"/>
              </a:rPr>
              <a:t>INPUT	  OUTPUT</a:t>
            </a: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P = Print	  C = Charge</a:t>
            </a: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W = Withdraw</a:t>
            </a: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D = Deposit</a:t>
            </a:r>
          </a:p>
          <a:p>
            <a:pPr>
              <a:spcBef>
                <a:spcPts val="600"/>
              </a:spcBef>
            </a:pPr>
            <a:endParaRPr lang="en-US" altLang="en-US" sz="2000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000" dirty="0">
                <a:solidFill>
                  <a:srgbClr val="000066"/>
                </a:solidFill>
                <a:latin typeface="Tahoma" panose="020B0604030504040204" pitchFamily="34" charset="0"/>
              </a:rPr>
              <a:t>0 = “do not”	  0 = $0.00</a:t>
            </a:r>
          </a:p>
          <a:p>
            <a:pPr>
              <a:spcBef>
                <a:spcPts val="600"/>
              </a:spcBef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1 = “do”	  </a:t>
            </a:r>
            <a:r>
              <a:rPr lang="en-US" altLang="en-US" sz="2000" smtClean="0">
                <a:solidFill>
                  <a:srgbClr val="000066"/>
                </a:solidFill>
                <a:latin typeface="Tahoma" panose="020B0604030504040204" pitchFamily="34" charset="0"/>
              </a:rPr>
              <a:t>      1 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= $1.00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76250" y="1041400"/>
            <a:ext cx="3657600" cy="3898900"/>
            <a:chOff x="816" y="1392"/>
            <a:chExt cx="2640" cy="2841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13360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1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2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3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4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5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6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7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8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69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0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1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2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3373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endParaRPr lang="en-US" altLang="en-US" sz="20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3318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903"/>
              <a:chOff x="960" y="1392"/>
              <a:chExt cx="2496" cy="903"/>
            </a:xfrm>
          </p:grpSpPr>
          <p:grpSp>
            <p:nvGrpSpPr>
              <p:cNvPr id="13352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6"/>
                <a:chOff x="1056" y="1392"/>
                <a:chExt cx="2400" cy="336"/>
              </a:xfrm>
            </p:grpSpPr>
            <p:sp>
              <p:nvSpPr>
                <p:cNvPr id="1335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INPUTS</a:t>
                  </a:r>
                </a:p>
              </p:txBody>
            </p:sp>
            <p:sp>
              <p:nvSpPr>
                <p:cNvPr id="133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13353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15"/>
                <a:chOff x="960" y="1680"/>
                <a:chExt cx="2064" cy="615"/>
              </a:xfrm>
            </p:grpSpPr>
            <p:sp>
              <p:nvSpPr>
                <p:cNvPr id="1335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P	</a:t>
                  </a:r>
                </a:p>
              </p:txBody>
            </p:sp>
            <p:sp>
              <p:nvSpPr>
                <p:cNvPr id="1335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W</a:t>
                  </a:r>
                </a:p>
              </p:txBody>
            </p:sp>
            <p:sp>
              <p:nvSpPr>
                <p:cNvPr id="1335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D</a:t>
                  </a:r>
                </a:p>
              </p:txBody>
            </p:sp>
            <p:sp>
              <p:nvSpPr>
                <p:cNvPr id="1335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13319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65"/>
              <a:chOff x="960" y="1968"/>
              <a:chExt cx="2016" cy="2265"/>
            </a:xfrm>
          </p:grpSpPr>
          <p:sp>
            <p:nvSpPr>
              <p:cNvPr id="13320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21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2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3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4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5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6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7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8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29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0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1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2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3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4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5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36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7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8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39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3340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1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2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3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4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5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6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7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8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49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50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3351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71650" y="1257300"/>
            <a:ext cx="3143250" cy="3398838"/>
            <a:chOff x="816" y="1392"/>
            <a:chExt cx="2640" cy="2854"/>
          </a:xfrm>
        </p:grpSpPr>
        <p:grpSp>
          <p:nvGrpSpPr>
            <p:cNvPr id="14374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14417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18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19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0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1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2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3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4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5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6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7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8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29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430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1800"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4375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917"/>
              <a:chOff x="960" y="1392"/>
              <a:chExt cx="2496" cy="917"/>
            </a:xfrm>
          </p:grpSpPr>
          <p:grpSp>
            <p:nvGrpSpPr>
              <p:cNvPr id="14409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49"/>
                <a:chOff x="1152" y="1392"/>
                <a:chExt cx="2304" cy="349"/>
              </a:xfrm>
            </p:grpSpPr>
            <p:sp>
              <p:nvSpPr>
                <p:cNvPr id="1441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INPUTS</a:t>
                  </a:r>
                </a:p>
              </p:txBody>
            </p:sp>
            <p:sp>
              <p:nvSpPr>
                <p:cNvPr id="1441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14410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29"/>
                <a:chOff x="960" y="1680"/>
                <a:chExt cx="2064" cy="629"/>
              </a:xfrm>
            </p:grpSpPr>
            <p:sp>
              <p:nvSpPr>
                <p:cNvPr id="144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P	</a:t>
                  </a:r>
                </a:p>
              </p:txBody>
            </p:sp>
            <p:sp>
              <p:nvSpPr>
                <p:cNvPr id="144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W</a:t>
                  </a:r>
                </a:p>
              </p:txBody>
            </p:sp>
            <p:sp>
              <p:nvSpPr>
                <p:cNvPr id="144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D</a:t>
                  </a:r>
                </a:p>
              </p:txBody>
            </p:sp>
            <p:sp>
              <p:nvSpPr>
                <p:cNvPr id="144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100">
                      <a:solidFill>
                        <a:srgbClr val="000066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14376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78"/>
              <a:chOff x="960" y="1968"/>
              <a:chExt cx="2016" cy="2278"/>
            </a:xfrm>
          </p:grpSpPr>
          <p:sp>
            <p:nvSpPr>
              <p:cNvPr id="14377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78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79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0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1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2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3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4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5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6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7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8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89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0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1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2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3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4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5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6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0</a:t>
                </a:r>
              </a:p>
            </p:txBody>
          </p:sp>
          <p:sp>
            <p:nvSpPr>
              <p:cNvPr id="14397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8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399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0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1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2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3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4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5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6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7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  <p:sp>
            <p:nvSpPr>
              <p:cNvPr id="14408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100">
                    <a:solidFill>
                      <a:srgbClr val="000066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4914900" y="1828800"/>
            <a:ext cx="2571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idx="1"/>
          </p:nvPr>
        </p:nvSpPr>
        <p:spPr>
          <a:xfrm>
            <a:off x="5495925" y="1876425"/>
            <a:ext cx="2724150" cy="457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550" b="1" dirty="0">
                <a:solidFill>
                  <a:srgbClr val="000066"/>
                </a:solidFill>
                <a:ea typeface="MS PGothic" panose="020B0600070205080204" pitchFamily="34" charset="-128"/>
              </a:rPr>
              <a:t>	</a:t>
            </a:r>
            <a:r>
              <a:rPr lang="en-US" sz="2550" b="1" dirty="0">
                <a:solidFill>
                  <a:srgbClr val="FF0000"/>
                </a:solidFill>
                <a:ea typeface="MS PGothic" panose="020B0600070205080204" pitchFamily="34" charset="-128"/>
              </a:rPr>
              <a:t>	     </a:t>
            </a:r>
            <a:r>
              <a:rPr lang="en-US" sz="2550" b="1" dirty="0">
                <a:solidFill>
                  <a:srgbClr val="000066"/>
                </a:solidFill>
                <a:ea typeface="MS PGothic" panose="020B0600070205080204" pitchFamily="34" charset="-128"/>
              </a:rPr>
              <a:t>PWD 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035800" y="19288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64300" y="19288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464300" y="25590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761163" y="30972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104063" y="3684588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104063" y="3097213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636963" y="2628900"/>
            <a:ext cx="112395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636963" y="2971800"/>
            <a:ext cx="112395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613150" y="3300413"/>
            <a:ext cx="11477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625850" y="3943350"/>
            <a:ext cx="11350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613150" y="4286250"/>
            <a:ext cx="1147763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407025" y="2508250"/>
            <a:ext cx="2571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526088" y="3076575"/>
            <a:ext cx="2571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526088" y="3662363"/>
            <a:ext cx="2571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526088" y="4189413"/>
            <a:ext cx="25717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sz="2850" b="1" dirty="0">
                <a:solidFill>
                  <a:srgbClr val="000066"/>
                </a:solidFill>
                <a:latin typeface="Tahoma" pitchFamily="34" charset="0"/>
                <a:ea typeface="MS PGothic" panose="020B0600070205080204" pitchFamily="34" charset="-128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1862138" y="263683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1860550" y="299878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3060700" y="3340100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3028950" y="2628900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3073400" y="3951288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2444750" y="3330575"/>
            <a:ext cx="469900" cy="2857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600450" y="1912938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600450" y="1925638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600450" y="227330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600450" y="228600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1771650" y="211455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1771650" y="244475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543300" y="1200150"/>
            <a:ext cx="1314450" cy="7429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600450" y="358775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600450" y="3600450"/>
            <a:ext cx="1200150" cy="342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1771650" y="37592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086350" y="1143000"/>
            <a:ext cx="2343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Outputs with a value of “ONE” are kept</a:t>
            </a:r>
          </a:p>
        </p:txBody>
      </p:sp>
      <p:sp>
        <p:nvSpPr>
          <p:cNvPr id="14373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Boolean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200400" y="2886075"/>
            <a:ext cx="4127500" cy="1285875"/>
            <a:chOff x="1728" y="2640"/>
            <a:chExt cx="3466" cy="1080"/>
          </a:xfrm>
        </p:grpSpPr>
        <p:sp>
          <p:nvSpPr>
            <p:cNvPr id="15424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5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6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7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28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68630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1485900" y="1028700"/>
            <a:ext cx="6299200" cy="51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2100" b="1" smtClean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>
            <a:off x="211455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12"/>
          <p:cNvSpPr>
            <a:spLocks noChangeShapeType="1"/>
          </p:cNvSpPr>
          <p:nvPr/>
        </p:nvSpPr>
        <p:spPr bwMode="auto">
          <a:xfrm>
            <a:off x="251460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>
            <a:off x="292735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4200525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5"/>
          <p:cNvSpPr>
            <a:spLocks noChangeShapeType="1"/>
          </p:cNvSpPr>
          <p:nvPr/>
        </p:nvSpPr>
        <p:spPr bwMode="auto">
          <a:xfrm>
            <a:off x="3971925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5143500" y="1085850"/>
            <a:ext cx="171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2039938" y="906463"/>
            <a:ext cx="646112" cy="5715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857500" y="914400"/>
            <a:ext cx="688975" cy="6286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729038" y="914400"/>
            <a:ext cx="738187" cy="6286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4691063" y="930275"/>
            <a:ext cx="676275" cy="612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5572125" y="923925"/>
            <a:ext cx="657225" cy="612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32575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2862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3436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314950" y="22860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657600" y="2286000"/>
            <a:ext cx="6286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577215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743700" y="228600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686050" y="293687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686050" y="356552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813050" y="297180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514850" y="354330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543550" y="2925763"/>
            <a:ext cx="514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543550" y="354330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6572250" y="291465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514850" y="2914650"/>
            <a:ext cx="514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286250" y="2914650"/>
            <a:ext cx="1943100" cy="12573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372100" y="2971800"/>
            <a:ext cx="1943100" cy="51435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898650" y="3943350"/>
            <a:ext cx="61150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100" b="1">
                <a:solidFill>
                  <a:srgbClr val="000066"/>
                </a:solidFill>
                <a:latin typeface="Tahoma" panose="020B0604030504040204" pitchFamily="34" charset="0"/>
              </a:rPr>
              <a:t>                                                   _</a:t>
            </a:r>
          </a:p>
          <a:p>
            <a:pPr algn="ctr"/>
            <a:r>
              <a:rPr lang="en-US" altLang="en-US" sz="2100" b="1">
                <a:solidFill>
                  <a:srgbClr val="000066"/>
                </a:solidFill>
                <a:latin typeface="Tahoma" panose="020B0604030504040204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273550" y="2971800"/>
            <a:ext cx="2971800" cy="51435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229100" y="2901950"/>
            <a:ext cx="3086100" cy="6413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229100" y="2914650"/>
            <a:ext cx="3086100" cy="6286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2286000" y="2936875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2286000" y="35433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2114550" y="4229100"/>
            <a:ext cx="5829300" cy="628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2143125" y="4229100"/>
            <a:ext cx="61150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57175" indent="-2571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100" b="1">
                <a:solidFill>
                  <a:srgbClr val="006699"/>
                </a:solidFill>
                <a:latin typeface="Tahoma" panose="020B0604030504040204" pitchFamily="34" charset="0"/>
              </a:rPr>
              <a:t>Why can’t you loop the three </a:t>
            </a:r>
          </a:p>
          <a:p>
            <a:pPr algn="ctr"/>
            <a:r>
              <a:rPr lang="en-US" altLang="en-US" sz="2100" b="1">
                <a:solidFill>
                  <a:srgbClr val="006699"/>
                </a:solidFill>
                <a:latin typeface="Tahoma" panose="020B0604030504040204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829050" y="182880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9433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9433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1314450" y="1657350"/>
            <a:ext cx="6858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33845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8290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427538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6915150" y="2343150"/>
            <a:ext cx="228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829050" y="1771650"/>
            <a:ext cx="1943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+mj-lt"/>
              <a:ea typeface="MS PGothic" panose="020B0600070205080204" pitchFamily="34" charset="-128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32575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2862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6863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3149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577215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2865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67437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657600" y="17145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429000" y="297180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42900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6572250" y="3600450"/>
            <a:ext cx="514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5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MS PGothic" panose="020B0600070205080204" pitchFamily="34" charset="-128"/>
                <a:cs typeface="Tahoma" pitchFamily="34" charset="0"/>
              </a:rPr>
              <a:t>0</a:t>
            </a:r>
          </a:p>
        </p:txBody>
      </p:sp>
      <p:sp>
        <p:nvSpPr>
          <p:cNvPr id="15423" name="Text Placeholder 2"/>
          <p:cNvSpPr txBox="1">
            <a:spLocks/>
          </p:cNvSpPr>
          <p:nvPr/>
        </p:nvSpPr>
        <p:spPr bwMode="auto">
          <a:xfrm>
            <a:off x="2270125" y="228600"/>
            <a:ext cx="66468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Karnaugh Maps (K-maps)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5891</TotalTime>
  <Words>1208</Words>
  <Application>Microsoft Office PowerPoint</Application>
  <PresentationFormat>On-screen Show (16:9)</PresentationFormat>
  <Paragraphs>499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NYU Schools Master Template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matthew</cp:lastModifiedBy>
  <cp:revision>58</cp:revision>
  <dcterms:created xsi:type="dcterms:W3CDTF">2013-09-03T13:03:01Z</dcterms:created>
  <dcterms:modified xsi:type="dcterms:W3CDTF">2015-01-25T19:29:34Z</dcterms:modified>
</cp:coreProperties>
</file>