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74" r:id="rId2"/>
    <p:sldId id="275" r:id="rId3"/>
    <p:sldId id="276" r:id="rId4"/>
    <p:sldId id="287" r:id="rId5"/>
    <p:sldId id="288" r:id="rId6"/>
    <p:sldId id="290" r:id="rId7"/>
    <p:sldId id="283" r:id="rId8"/>
    <p:sldId id="293" r:id="rId9"/>
    <p:sldId id="294" r:id="rId10"/>
    <p:sldId id="295" r:id="rId11"/>
    <p:sldId id="296" r:id="rId12"/>
    <p:sldId id="297" r:id="rId13"/>
    <p:sldId id="298" r:id="rId14"/>
    <p:sldId id="291" r:id="rId15"/>
    <p:sldId id="286" r:id="rId16"/>
    <p:sldId id="292" r:id="rId17"/>
    <p:sldId id="299" r:id="rId18"/>
    <p:sldId id="300" r:id="rId19"/>
    <p:sldId id="307" r:id="rId20"/>
    <p:sldId id="301" r:id="rId21"/>
    <p:sldId id="302" r:id="rId22"/>
    <p:sldId id="303" r:id="rId23"/>
    <p:sldId id="304" r:id="rId24"/>
    <p:sldId id="305" r:id="rId25"/>
    <p:sldId id="306" r:id="rId26"/>
    <p:sldId id="308" r:id="rId27"/>
    <p:sldId id="309" r:id="rId28"/>
    <p:sldId id="284" r:id="rId29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20" autoAdjust="0"/>
    <p:restoredTop sz="94660"/>
  </p:normalViewPr>
  <p:slideViewPr>
    <p:cSldViewPr snapToGrid="0" snapToObjects="1">
      <p:cViewPr>
        <p:scale>
          <a:sx n="71" d="100"/>
          <a:sy n="71" d="100"/>
        </p:scale>
        <p:origin x="-132" y="-4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9A0F6AAF-3C66-40E7-A642-E4D2E02EB2F0}" type="datetimeFigureOut">
              <a:rPr lang="en-US" altLang="en-US"/>
              <a:pPr>
                <a:defRPr/>
              </a:pPr>
              <a:t>2/18/2015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A0067D8F-80C4-42AD-9A4C-B45FD81246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6065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0D26BA6-8C78-40AB-8E2F-DF5A60CA2872}" type="datetimeFigureOut">
              <a:rPr lang="en-US" altLang="en-US"/>
              <a:pPr>
                <a:defRPr/>
              </a:pPr>
              <a:t>2/18/2015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1517B40-FA92-4E57-9726-DD057D2BC6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6588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E6250BD-7371-4F63-BB19-D3BF8A481C16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704316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159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5567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F7789-4717-4BFE-80F1-701467E30CC1}" type="datetime1">
              <a:rPr lang="en-US" altLang="en-US"/>
              <a:pPr>
                <a:defRPr/>
              </a:pPr>
              <a:t>2/18/2015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4525F-8B05-4848-9F2A-F59A92A8F2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87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903BA-0D1B-4034-9358-B3A5AF257723}" type="datetime1">
              <a:rPr lang="en-US" altLang="en-US"/>
              <a:pPr>
                <a:defRPr/>
              </a:pPr>
              <a:t>2/18/2015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D07D5-2F1A-4028-8F26-BE9BC9046A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498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B830E-D133-4E62-A5A5-0417F985C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5423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07F91042-B2FD-46DC-A1F3-37B17014D7AA}" type="datetime1">
              <a:rPr lang="en-US" altLang="en-US"/>
              <a:pPr>
                <a:defRPr/>
              </a:pPr>
              <a:t>2/18/2015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8CD0028E-E14C-4703-8CB3-972CAA50E9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1" r:id="rId3"/>
    <p:sldLayoutId id="2147483742" r:id="rId4"/>
    <p:sldLayoutId id="2147483745" r:id="rId5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s://manual.eg.poly.edu/index.php/File:Lab_logic_1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manual.eg.poly.edu/index.php/File:Lab_logic_7.jpg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manual.eg.poly.edu/index.php/File:Lab_logic_4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Digital Logic Circuits</a:t>
            </a: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6148" name="Picture 2" descr="Image:lab_logic_1.jpg">
            <a:hlinkClick r:id="rId2" tooltip="Image:lab_logic_1.jpg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3" y="3144838"/>
            <a:ext cx="11334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" descr="Image:lab_logic_4.jpg">
            <a:hlinkClick r:id="rId4" tooltip="Image:lab_logic_4.jpg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187700"/>
            <a:ext cx="111442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Image:lab_logic_7.jpg">
            <a:hlinkClick r:id="rId6" tooltip="Image:lab_logic_7.jpg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230563"/>
            <a:ext cx="111442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2"/>
          <p:cNvSpPr txBox="1">
            <a:spLocks/>
          </p:cNvSpPr>
          <p:nvPr/>
        </p:nvSpPr>
        <p:spPr bwMode="auto">
          <a:xfrm>
            <a:off x="2270125" y="228600"/>
            <a:ext cx="6646863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Karnaugh Maps (K-maps) </a:t>
            </a:r>
          </a:p>
        </p:txBody>
      </p:sp>
      <p:sp>
        <p:nvSpPr>
          <p:cNvPr id="121" name="Line 4"/>
          <p:cNvSpPr>
            <a:spLocks noChangeShapeType="1"/>
          </p:cNvSpPr>
          <p:nvPr/>
        </p:nvSpPr>
        <p:spPr bwMode="auto">
          <a:xfrm>
            <a:off x="1601788" y="822325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  <a:ea typeface="MS PGothic" panose="020B0600070205080204" pitchFamily="34" charset="-128"/>
            </a:endParaRPr>
          </a:p>
        </p:txBody>
      </p:sp>
      <p:sp>
        <p:nvSpPr>
          <p:cNvPr id="122" name="Line 5"/>
          <p:cNvSpPr>
            <a:spLocks noChangeShapeType="1"/>
          </p:cNvSpPr>
          <p:nvPr/>
        </p:nvSpPr>
        <p:spPr bwMode="auto">
          <a:xfrm>
            <a:off x="2193925" y="822325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  <a:ea typeface="MS PGothic" panose="020B0600070205080204" pitchFamily="34" charset="-128"/>
            </a:endParaRPr>
          </a:p>
        </p:txBody>
      </p:sp>
      <p:sp>
        <p:nvSpPr>
          <p:cNvPr id="123" name="Line 6"/>
          <p:cNvSpPr>
            <a:spLocks noChangeShapeType="1"/>
          </p:cNvSpPr>
          <p:nvPr/>
        </p:nvSpPr>
        <p:spPr bwMode="auto">
          <a:xfrm>
            <a:off x="2803525" y="822325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  <a:ea typeface="MS PGothic" panose="020B0600070205080204" pitchFamily="34" charset="-128"/>
            </a:endParaRPr>
          </a:p>
        </p:txBody>
      </p:sp>
      <p:sp>
        <p:nvSpPr>
          <p:cNvPr id="124" name="Line 7"/>
          <p:cNvSpPr>
            <a:spLocks noChangeShapeType="1"/>
          </p:cNvSpPr>
          <p:nvPr/>
        </p:nvSpPr>
        <p:spPr bwMode="auto">
          <a:xfrm>
            <a:off x="3790950" y="815975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  <a:ea typeface="MS PGothic" panose="020B0600070205080204" pitchFamily="34" charset="-128"/>
            </a:endParaRPr>
          </a:p>
        </p:txBody>
      </p:sp>
      <p:sp>
        <p:nvSpPr>
          <p:cNvPr id="125" name="Line 8"/>
          <p:cNvSpPr>
            <a:spLocks noChangeShapeType="1"/>
          </p:cNvSpPr>
          <p:nvPr/>
        </p:nvSpPr>
        <p:spPr bwMode="auto">
          <a:xfrm>
            <a:off x="4171950" y="815975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  <a:ea typeface="MS PGothic" panose="020B0600070205080204" pitchFamily="34" charset="-128"/>
            </a:endParaRPr>
          </a:p>
        </p:txBody>
      </p:sp>
      <p:sp>
        <p:nvSpPr>
          <p:cNvPr id="126" name="Line 9"/>
          <p:cNvSpPr>
            <a:spLocks noChangeShapeType="1"/>
          </p:cNvSpPr>
          <p:nvPr/>
        </p:nvSpPr>
        <p:spPr bwMode="auto">
          <a:xfrm>
            <a:off x="5089525" y="822325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  <a:ea typeface="MS PGothic" panose="020B0600070205080204" pitchFamily="34" charset="-128"/>
            </a:endParaRPr>
          </a:p>
        </p:txBody>
      </p:sp>
      <p:grpSp>
        <p:nvGrpSpPr>
          <p:cNvPr id="16393" name="Group 10"/>
          <p:cNvGrpSpPr>
            <a:grpSpLocks/>
          </p:cNvGrpSpPr>
          <p:nvPr/>
        </p:nvGrpSpPr>
        <p:grpSpPr bwMode="auto">
          <a:xfrm>
            <a:off x="746125" y="1127125"/>
            <a:ext cx="6721475" cy="3276600"/>
            <a:chOff x="960" y="1680"/>
            <a:chExt cx="4234" cy="2064"/>
          </a:xfrm>
        </p:grpSpPr>
        <p:grpSp>
          <p:nvGrpSpPr>
            <p:cNvPr id="16399" name="Group 11"/>
            <p:cNvGrpSpPr>
              <a:grpSpLocks/>
            </p:cNvGrpSpPr>
            <p:nvPr/>
          </p:nvGrpSpPr>
          <p:grpSpPr bwMode="auto">
            <a:xfrm>
              <a:off x="1728" y="2664"/>
              <a:ext cx="3466" cy="1080"/>
              <a:chOff x="1728" y="2640"/>
              <a:chExt cx="3466" cy="1080"/>
            </a:xfrm>
          </p:grpSpPr>
          <p:sp>
            <p:nvSpPr>
              <p:cNvPr id="161" name="Rectangle 12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j-lt"/>
                  <a:ea typeface="MS PGothic" panose="020B0600070205080204" pitchFamily="34" charset="-128"/>
                </a:endParaRPr>
              </a:p>
            </p:txBody>
          </p:sp>
          <p:sp>
            <p:nvSpPr>
              <p:cNvPr id="162" name="Rectangle 13"/>
              <p:cNvSpPr>
                <a:spLocks noChangeArrowheads="1"/>
              </p:cNvSpPr>
              <p:nvPr/>
            </p:nvSpPr>
            <p:spPr bwMode="auto">
              <a:xfrm>
                <a:off x="3470" y="2652"/>
                <a:ext cx="172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j-lt"/>
                  <a:ea typeface="MS PGothic" panose="020B0600070205080204" pitchFamily="34" charset="-128"/>
                </a:endParaRPr>
              </a:p>
            </p:txBody>
          </p:sp>
          <p:sp>
            <p:nvSpPr>
              <p:cNvPr id="163" name="Rectangle 14"/>
              <p:cNvSpPr>
                <a:spLocks noChangeArrowheads="1"/>
              </p:cNvSpPr>
              <p:nvPr/>
            </p:nvSpPr>
            <p:spPr bwMode="auto">
              <a:xfrm>
                <a:off x="4340" y="2652"/>
                <a:ext cx="85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j-lt"/>
                  <a:ea typeface="MS PGothic" panose="020B0600070205080204" pitchFamily="34" charset="-128"/>
                </a:endParaRPr>
              </a:p>
            </p:txBody>
          </p:sp>
          <p:sp>
            <p:nvSpPr>
              <p:cNvPr id="164" name="Rectangle 15"/>
              <p:cNvSpPr>
                <a:spLocks noChangeArrowheads="1"/>
              </p:cNvSpPr>
              <p:nvPr/>
            </p:nvSpPr>
            <p:spPr bwMode="auto">
              <a:xfrm>
                <a:off x="2599" y="2652"/>
                <a:ext cx="867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j-lt"/>
                  <a:ea typeface="MS PGothic" panose="020B0600070205080204" pitchFamily="34" charset="-128"/>
                </a:endParaRPr>
              </a:p>
            </p:txBody>
          </p:sp>
          <p:sp>
            <p:nvSpPr>
              <p:cNvPr id="165" name="Rectangle 16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53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j-lt"/>
                  <a:ea typeface="MS PGothic" panose="020B0600070205080204" pitchFamily="34" charset="-128"/>
                </a:endParaRPr>
              </a:p>
            </p:txBody>
          </p:sp>
        </p:grpSp>
        <p:sp>
          <p:nvSpPr>
            <p:cNvPr id="129" name="Rectangle 17"/>
            <p:cNvSpPr>
              <a:spLocks noChangeArrowheads="1"/>
            </p:cNvSpPr>
            <p:nvPr/>
          </p:nvSpPr>
          <p:spPr bwMode="auto">
            <a:xfrm>
              <a:off x="2976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130" name="Rectangle 18"/>
            <p:cNvSpPr>
              <a:spLocks noChangeArrowheads="1"/>
            </p:cNvSpPr>
            <p:nvPr/>
          </p:nvSpPr>
          <p:spPr bwMode="auto">
            <a:xfrm>
              <a:off x="1776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P</a:t>
              </a:r>
            </a:p>
          </p:txBody>
        </p:sp>
        <p:sp>
          <p:nvSpPr>
            <p:cNvPr id="131" name="Rectangle 19"/>
            <p:cNvSpPr>
              <a:spLocks noChangeArrowheads="1"/>
            </p:cNvSpPr>
            <p:nvPr/>
          </p:nvSpPr>
          <p:spPr bwMode="auto">
            <a:xfrm>
              <a:off x="2640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P</a:t>
              </a:r>
            </a:p>
          </p:txBody>
        </p:sp>
        <p:sp>
          <p:nvSpPr>
            <p:cNvPr id="132" name="Rectangle 20"/>
            <p:cNvSpPr>
              <a:spLocks noChangeArrowheads="1"/>
            </p:cNvSpPr>
            <p:nvPr/>
          </p:nvSpPr>
          <p:spPr bwMode="auto">
            <a:xfrm>
              <a:off x="4368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P</a:t>
              </a:r>
            </a:p>
          </p:txBody>
        </p:sp>
        <p:sp>
          <p:nvSpPr>
            <p:cNvPr id="133" name="Rectangle 21"/>
            <p:cNvSpPr>
              <a:spLocks noChangeArrowheads="1"/>
            </p:cNvSpPr>
            <p:nvPr/>
          </p:nvSpPr>
          <p:spPr bwMode="auto">
            <a:xfrm>
              <a:off x="3504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P</a:t>
              </a:r>
            </a:p>
          </p:txBody>
        </p:sp>
        <p:sp>
          <p:nvSpPr>
            <p:cNvPr id="134" name="Rectangle 22"/>
            <p:cNvSpPr>
              <a:spLocks noChangeArrowheads="1"/>
            </p:cNvSpPr>
            <p:nvPr/>
          </p:nvSpPr>
          <p:spPr bwMode="auto">
            <a:xfrm>
              <a:off x="2112" y="2160"/>
              <a:ext cx="528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135" name="Rectangle 23"/>
            <p:cNvSpPr>
              <a:spLocks noChangeArrowheads="1"/>
            </p:cNvSpPr>
            <p:nvPr/>
          </p:nvSpPr>
          <p:spPr bwMode="auto">
            <a:xfrm>
              <a:off x="3888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136" name="Rectangle 24"/>
            <p:cNvSpPr>
              <a:spLocks noChangeArrowheads="1"/>
            </p:cNvSpPr>
            <p:nvPr/>
          </p:nvSpPr>
          <p:spPr bwMode="auto">
            <a:xfrm>
              <a:off x="4704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137" name="Rectangle 25"/>
            <p:cNvSpPr>
              <a:spLocks noChangeArrowheads="1"/>
            </p:cNvSpPr>
            <p:nvPr/>
          </p:nvSpPr>
          <p:spPr bwMode="auto">
            <a:xfrm>
              <a:off x="1296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D</a:t>
              </a:r>
            </a:p>
          </p:txBody>
        </p:sp>
        <p:sp>
          <p:nvSpPr>
            <p:cNvPr id="138" name="Line 26"/>
            <p:cNvSpPr>
              <a:spLocks noChangeShapeType="1"/>
            </p:cNvSpPr>
            <p:nvPr/>
          </p:nvSpPr>
          <p:spPr bwMode="auto">
            <a:xfrm>
              <a:off x="1883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j-lt"/>
                <a:ea typeface="MS PGothic" panose="020B0600070205080204" pitchFamily="34" charset="-128"/>
              </a:endParaRPr>
            </a:p>
          </p:txBody>
        </p:sp>
        <p:sp>
          <p:nvSpPr>
            <p:cNvPr id="139" name="Line 27"/>
            <p:cNvSpPr>
              <a:spLocks noChangeShapeType="1"/>
            </p:cNvSpPr>
            <p:nvPr/>
          </p:nvSpPr>
          <p:spPr bwMode="auto">
            <a:xfrm>
              <a:off x="2256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j-lt"/>
                <a:ea typeface="MS PGothic" panose="020B0600070205080204" pitchFamily="34" charset="-128"/>
              </a:endParaRPr>
            </a:p>
          </p:txBody>
        </p:sp>
        <p:sp>
          <p:nvSpPr>
            <p:cNvPr id="140" name="Line 28"/>
            <p:cNvSpPr>
              <a:spLocks noChangeShapeType="1"/>
            </p:cNvSpPr>
            <p:nvPr/>
          </p:nvSpPr>
          <p:spPr bwMode="auto">
            <a:xfrm>
              <a:off x="275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j-lt"/>
                <a:ea typeface="MS PGothic" panose="020B0600070205080204" pitchFamily="34" charset="-128"/>
              </a:endParaRPr>
            </a:p>
          </p:txBody>
        </p:sp>
        <p:sp>
          <p:nvSpPr>
            <p:cNvPr id="141" name="Line 29"/>
            <p:cNvSpPr>
              <a:spLocks noChangeShapeType="1"/>
            </p:cNvSpPr>
            <p:nvPr/>
          </p:nvSpPr>
          <p:spPr bwMode="auto">
            <a:xfrm>
              <a:off x="484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j-lt"/>
                <a:ea typeface="MS PGothic" panose="020B0600070205080204" pitchFamily="34" charset="-128"/>
              </a:endParaRPr>
            </a:p>
          </p:txBody>
        </p:sp>
        <p:sp>
          <p:nvSpPr>
            <p:cNvPr id="142" name="Rectangle 30"/>
            <p:cNvSpPr>
              <a:spLocks noChangeArrowheads="1"/>
            </p:cNvSpPr>
            <p:nvPr/>
          </p:nvSpPr>
          <p:spPr bwMode="auto">
            <a:xfrm>
              <a:off x="1296" y="3235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D</a:t>
              </a:r>
            </a:p>
          </p:txBody>
        </p:sp>
        <p:sp>
          <p:nvSpPr>
            <p:cNvPr id="143" name="Line 31"/>
            <p:cNvSpPr>
              <a:spLocks noChangeShapeType="1"/>
            </p:cNvSpPr>
            <p:nvPr/>
          </p:nvSpPr>
          <p:spPr bwMode="auto">
            <a:xfrm>
              <a:off x="1403" y="273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j-lt"/>
                <a:ea typeface="MS PGothic" panose="020B0600070205080204" pitchFamily="34" charset="-128"/>
              </a:endParaRPr>
            </a:p>
          </p:txBody>
        </p:sp>
        <p:sp>
          <p:nvSpPr>
            <p:cNvPr id="144" name="Rectangle 32"/>
            <p:cNvSpPr>
              <a:spLocks noChangeArrowheads="1"/>
            </p:cNvSpPr>
            <p:nvPr/>
          </p:nvSpPr>
          <p:spPr bwMode="auto">
            <a:xfrm>
              <a:off x="2832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45" name="Rectangle 33"/>
            <p:cNvSpPr>
              <a:spLocks noChangeArrowheads="1"/>
            </p:cNvSpPr>
            <p:nvPr/>
          </p:nvSpPr>
          <p:spPr bwMode="auto">
            <a:xfrm>
              <a:off x="3696" y="2697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46" name="Rectangle 34"/>
            <p:cNvSpPr>
              <a:spLocks noChangeArrowheads="1"/>
            </p:cNvSpPr>
            <p:nvPr/>
          </p:nvSpPr>
          <p:spPr bwMode="auto">
            <a:xfrm>
              <a:off x="3696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47" name="Rectangle 35"/>
            <p:cNvSpPr>
              <a:spLocks noChangeArrowheads="1"/>
            </p:cNvSpPr>
            <p:nvPr/>
          </p:nvSpPr>
          <p:spPr bwMode="auto">
            <a:xfrm>
              <a:off x="4560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48" name="Rectangle 36"/>
            <p:cNvSpPr>
              <a:spLocks noChangeArrowheads="1"/>
            </p:cNvSpPr>
            <p:nvPr/>
          </p:nvSpPr>
          <p:spPr bwMode="auto">
            <a:xfrm>
              <a:off x="2832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49" name="Oval 37"/>
            <p:cNvSpPr>
              <a:spLocks noChangeArrowheads="1"/>
            </p:cNvSpPr>
            <p:nvPr/>
          </p:nvSpPr>
          <p:spPr bwMode="auto">
            <a:xfrm>
              <a:off x="2640" y="2688"/>
              <a:ext cx="1632" cy="1056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j-lt"/>
                <a:ea typeface="MS PGothic" panose="020B0600070205080204" pitchFamily="34" charset="-128"/>
              </a:endParaRPr>
            </a:p>
          </p:txBody>
        </p:sp>
        <p:sp>
          <p:nvSpPr>
            <p:cNvPr id="150" name="Oval 38"/>
            <p:cNvSpPr>
              <a:spLocks noChangeArrowheads="1"/>
            </p:cNvSpPr>
            <p:nvPr/>
          </p:nvSpPr>
          <p:spPr bwMode="auto">
            <a:xfrm>
              <a:off x="3552" y="2736"/>
              <a:ext cx="1632" cy="432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j-lt"/>
                <a:ea typeface="MS PGothic" panose="020B0600070205080204" pitchFamily="34" charset="-128"/>
              </a:endParaRPr>
            </a:p>
          </p:txBody>
        </p:sp>
        <p:sp>
          <p:nvSpPr>
            <p:cNvPr id="151" name="Rectangle 39"/>
            <p:cNvSpPr>
              <a:spLocks noChangeArrowheads="1"/>
            </p:cNvSpPr>
            <p:nvPr/>
          </p:nvSpPr>
          <p:spPr bwMode="auto">
            <a:xfrm>
              <a:off x="17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152" name="Rectangle 40"/>
            <p:cNvSpPr>
              <a:spLocks noChangeArrowheads="1"/>
            </p:cNvSpPr>
            <p:nvPr/>
          </p:nvSpPr>
          <p:spPr bwMode="auto">
            <a:xfrm>
              <a:off x="2112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153" name="Rectangle 41"/>
            <p:cNvSpPr>
              <a:spLocks noChangeArrowheads="1"/>
            </p:cNvSpPr>
            <p:nvPr/>
          </p:nvSpPr>
          <p:spPr bwMode="auto">
            <a:xfrm>
              <a:off x="264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154" name="Rectangle 42"/>
            <p:cNvSpPr>
              <a:spLocks noChangeArrowheads="1"/>
            </p:cNvSpPr>
            <p:nvPr/>
          </p:nvSpPr>
          <p:spPr bwMode="auto">
            <a:xfrm>
              <a:off x="29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55" name="Rectangle 43"/>
            <p:cNvSpPr>
              <a:spLocks noChangeArrowheads="1"/>
            </p:cNvSpPr>
            <p:nvPr/>
          </p:nvSpPr>
          <p:spPr bwMode="auto">
            <a:xfrm>
              <a:off x="35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56" name="Rectangle 44"/>
            <p:cNvSpPr>
              <a:spLocks noChangeArrowheads="1"/>
            </p:cNvSpPr>
            <p:nvPr/>
          </p:nvSpPr>
          <p:spPr bwMode="auto">
            <a:xfrm>
              <a:off x="3888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57" name="Rectangle 45"/>
            <p:cNvSpPr>
              <a:spLocks noChangeArrowheads="1"/>
            </p:cNvSpPr>
            <p:nvPr/>
          </p:nvSpPr>
          <p:spPr bwMode="auto">
            <a:xfrm>
              <a:off x="432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58" name="Rectangle 46"/>
            <p:cNvSpPr>
              <a:spLocks noChangeArrowheads="1"/>
            </p:cNvSpPr>
            <p:nvPr/>
          </p:nvSpPr>
          <p:spPr bwMode="auto">
            <a:xfrm>
              <a:off x="47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159" name="Rectangle 47"/>
            <p:cNvSpPr>
              <a:spLocks noChangeArrowheads="1"/>
            </p:cNvSpPr>
            <p:nvPr/>
          </p:nvSpPr>
          <p:spPr bwMode="auto">
            <a:xfrm>
              <a:off x="960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160" name="Rectangle 48"/>
            <p:cNvSpPr>
              <a:spLocks noChangeArrowheads="1"/>
            </p:cNvSpPr>
            <p:nvPr/>
          </p:nvSpPr>
          <p:spPr bwMode="auto">
            <a:xfrm>
              <a:off x="960" y="3216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</p:grpSp>
      <p:sp>
        <p:nvSpPr>
          <p:cNvPr id="166" name="Text Box 49"/>
          <p:cNvSpPr txBox="1">
            <a:spLocks noChangeArrowheads="1"/>
          </p:cNvSpPr>
          <p:nvPr/>
        </p:nvSpPr>
        <p:spPr bwMode="auto">
          <a:xfrm>
            <a:off x="400050" y="4494213"/>
            <a:ext cx="8001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i="1" u="sng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NOTE:</a:t>
            </a:r>
            <a:r>
              <a:rPr lang="en-US" sz="16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Circle</a:t>
            </a:r>
            <a:r>
              <a:rPr lang="en-US" sz="16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 neighboring ONES in powers of 2.  Try to find the greatest amount of “neighbors.”  </a:t>
            </a:r>
            <a:r>
              <a:rPr lang="en-US" sz="1600" b="1" i="1" u="sng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Only overlap circles as a last resort! </a:t>
            </a:r>
          </a:p>
        </p:txBody>
      </p:sp>
      <p:sp>
        <p:nvSpPr>
          <p:cNvPr id="167" name="Rectangle 50"/>
          <p:cNvSpPr>
            <a:spLocks noChangeArrowheads="1"/>
          </p:cNvSpPr>
          <p:nvPr/>
        </p:nvSpPr>
        <p:spPr bwMode="auto">
          <a:xfrm>
            <a:off x="2270125" y="2803525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0</a:t>
            </a:r>
          </a:p>
        </p:txBody>
      </p:sp>
      <p:sp>
        <p:nvSpPr>
          <p:cNvPr id="168" name="Rectangle 51"/>
          <p:cNvSpPr>
            <a:spLocks noChangeArrowheads="1"/>
          </p:cNvSpPr>
          <p:nvPr/>
        </p:nvSpPr>
        <p:spPr bwMode="auto">
          <a:xfrm>
            <a:off x="2270125" y="3641725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0</a:t>
            </a:r>
          </a:p>
        </p:txBody>
      </p:sp>
      <p:sp>
        <p:nvSpPr>
          <p:cNvPr id="169" name="Rectangle 52"/>
          <p:cNvSpPr>
            <a:spLocks noChangeArrowheads="1"/>
          </p:cNvSpPr>
          <p:nvPr/>
        </p:nvSpPr>
        <p:spPr bwMode="auto">
          <a:xfrm>
            <a:off x="6461125" y="3641725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0</a:t>
            </a:r>
          </a:p>
        </p:txBody>
      </p:sp>
      <p:sp>
        <p:nvSpPr>
          <p:cNvPr id="16398" name="Rectangle 3"/>
          <p:cNvSpPr>
            <a:spLocks noChangeArrowheads="1"/>
          </p:cNvSpPr>
          <p:nvPr/>
        </p:nvSpPr>
        <p:spPr bwMode="auto">
          <a:xfrm>
            <a:off x="974725" y="836613"/>
            <a:ext cx="617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000066"/>
                </a:solidFill>
              </a:rPr>
              <a:t>C = PWD+ PWD+ PWD + PWD + PWD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433638" y="514350"/>
            <a:ext cx="4367212" cy="4316413"/>
            <a:chOff x="-4388" y="-96"/>
            <a:chExt cx="3668" cy="3625"/>
          </a:xfrm>
        </p:grpSpPr>
        <p:sp>
          <p:nvSpPr>
            <p:cNvPr id="17491" name="Rectangle 3"/>
            <p:cNvSpPr>
              <a:spLocks noChangeArrowheads="1"/>
            </p:cNvSpPr>
            <p:nvPr/>
          </p:nvSpPr>
          <p:spPr bwMode="auto">
            <a:xfrm>
              <a:off x="-2852" y="1008"/>
              <a:ext cx="1536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  <p:grpSp>
          <p:nvGrpSpPr>
            <p:cNvPr id="17492" name="Group 4"/>
            <p:cNvGrpSpPr>
              <a:grpSpLocks/>
            </p:cNvGrpSpPr>
            <p:nvPr/>
          </p:nvGrpSpPr>
          <p:grpSpPr bwMode="auto">
            <a:xfrm>
              <a:off x="-2852" y="912"/>
              <a:ext cx="1392" cy="1824"/>
              <a:chOff x="7536" y="2112"/>
              <a:chExt cx="1392" cy="1824"/>
            </a:xfrm>
          </p:grpSpPr>
          <p:sp>
            <p:nvSpPr>
              <p:cNvPr id="17504" name="Rectangle 5"/>
              <p:cNvSpPr>
                <a:spLocks noChangeArrowheads="1"/>
              </p:cNvSpPr>
              <p:nvPr/>
            </p:nvSpPr>
            <p:spPr bwMode="auto">
              <a:xfrm>
                <a:off x="7536" y="220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50182" name="Rectangle 6"/>
              <p:cNvSpPr>
                <a:spLocks noChangeArrowheads="1"/>
              </p:cNvSpPr>
              <p:nvPr/>
            </p:nvSpPr>
            <p:spPr bwMode="auto">
              <a:xfrm>
                <a:off x="7591" y="2279"/>
                <a:ext cx="628" cy="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54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1</a:t>
                </a:r>
              </a:p>
            </p:txBody>
          </p:sp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7607" y="3061"/>
                <a:ext cx="628" cy="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54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1</a:t>
                </a:r>
              </a:p>
            </p:txBody>
          </p:sp>
          <p:sp>
            <p:nvSpPr>
              <p:cNvPr id="17507" name="Line 8"/>
              <p:cNvSpPr>
                <a:spLocks noChangeShapeType="1"/>
              </p:cNvSpPr>
              <p:nvPr/>
            </p:nvSpPr>
            <p:spPr bwMode="auto">
              <a:xfrm>
                <a:off x="7536" y="304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08" name="Oval 9"/>
              <p:cNvSpPr>
                <a:spLocks noChangeArrowheads="1"/>
              </p:cNvSpPr>
              <p:nvPr/>
            </p:nvSpPr>
            <p:spPr bwMode="auto">
              <a:xfrm>
                <a:off x="7632" y="2112"/>
                <a:ext cx="1296" cy="1824"/>
              </a:xfrm>
              <a:prstGeom prst="ellips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/>
              </a:p>
            </p:txBody>
          </p:sp>
        </p:grp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-3312" y="-96"/>
              <a:ext cx="1268" cy="1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5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_    _</a:t>
              </a:r>
            </a:p>
            <a:p>
              <a:pPr>
                <a:defRPr/>
              </a:pPr>
              <a:r>
                <a:rPr lang="en-US" sz="405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17494" name="AutoShape 12"/>
            <p:cNvSpPr>
              <a:spLocks noChangeArrowheads="1"/>
            </p:cNvSpPr>
            <p:nvPr/>
          </p:nvSpPr>
          <p:spPr bwMode="auto">
            <a:xfrm rot="5400000">
              <a:off x="-4004" y="1536"/>
              <a:ext cx="1680" cy="624"/>
            </a:xfrm>
            <a:custGeom>
              <a:avLst/>
              <a:gdLst>
                <a:gd name="T0" fmla="*/ 119 w 21600"/>
                <a:gd name="T1" fmla="*/ 9 h 21600"/>
                <a:gd name="T2" fmla="*/ 65 w 21600"/>
                <a:gd name="T3" fmla="*/ 18 h 21600"/>
                <a:gd name="T4" fmla="*/ 12 w 21600"/>
                <a:gd name="T5" fmla="*/ 9 h 21600"/>
                <a:gd name="T6" fmla="*/ 6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729 w 21600"/>
                <a:gd name="T13" fmla="*/ 3738 h 21600"/>
                <a:gd name="T14" fmla="*/ 17871 w 21600"/>
                <a:gd name="T15" fmla="*/ 1786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864" y="21600"/>
                  </a:lnTo>
                  <a:lnTo>
                    <a:pt x="17736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95" name="Rectangle 13"/>
            <p:cNvSpPr>
              <a:spLocks noChangeArrowheads="1"/>
            </p:cNvSpPr>
            <p:nvPr/>
          </p:nvSpPr>
          <p:spPr bwMode="auto">
            <a:xfrm>
              <a:off x="-4388" y="1296"/>
              <a:ext cx="864" cy="110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  <p:grpSp>
          <p:nvGrpSpPr>
            <p:cNvPr id="17496" name="Group 14"/>
            <p:cNvGrpSpPr>
              <a:grpSpLocks/>
            </p:cNvGrpSpPr>
            <p:nvPr/>
          </p:nvGrpSpPr>
          <p:grpSpPr bwMode="auto">
            <a:xfrm>
              <a:off x="-2084" y="1008"/>
              <a:ext cx="768" cy="1680"/>
              <a:chOff x="6960" y="2448"/>
              <a:chExt cx="768" cy="1680"/>
            </a:xfrm>
          </p:grpSpPr>
          <p:sp>
            <p:nvSpPr>
              <p:cNvPr id="17500" name="Rectangle 15"/>
              <p:cNvSpPr>
                <a:spLocks noChangeArrowheads="1"/>
              </p:cNvSpPr>
              <p:nvPr/>
            </p:nvSpPr>
            <p:spPr bwMode="auto">
              <a:xfrm>
                <a:off x="6960" y="244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50192" name="Rectangle 16"/>
              <p:cNvSpPr>
                <a:spLocks noChangeArrowheads="1"/>
              </p:cNvSpPr>
              <p:nvPr/>
            </p:nvSpPr>
            <p:spPr bwMode="auto">
              <a:xfrm>
                <a:off x="7015" y="2519"/>
                <a:ext cx="628" cy="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54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1</a:t>
                </a:r>
              </a:p>
            </p:txBody>
          </p:sp>
          <p:sp>
            <p:nvSpPr>
              <p:cNvPr id="50193" name="Rectangle 17"/>
              <p:cNvSpPr>
                <a:spLocks noChangeArrowheads="1"/>
              </p:cNvSpPr>
              <p:nvPr/>
            </p:nvSpPr>
            <p:spPr bwMode="auto">
              <a:xfrm>
                <a:off x="7031" y="3301"/>
                <a:ext cx="628" cy="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54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1</a:t>
                </a:r>
              </a:p>
            </p:txBody>
          </p:sp>
          <p:sp>
            <p:nvSpPr>
              <p:cNvPr id="17503" name="Line 18"/>
              <p:cNvSpPr>
                <a:spLocks noChangeShapeType="1"/>
              </p:cNvSpPr>
              <p:nvPr/>
            </p:nvSpPr>
            <p:spPr bwMode="auto">
              <a:xfrm>
                <a:off x="6960" y="328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95" name="Rectangle 19"/>
            <p:cNvSpPr>
              <a:spLocks noChangeArrowheads="1"/>
            </p:cNvSpPr>
            <p:nvPr/>
          </p:nvSpPr>
          <p:spPr bwMode="auto">
            <a:xfrm>
              <a:off x="-3312" y="2400"/>
              <a:ext cx="1268" cy="1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5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      _</a:t>
              </a:r>
            </a:p>
            <a:p>
              <a:pPr>
                <a:defRPr/>
              </a:pPr>
              <a:r>
                <a:rPr lang="en-US" sz="405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50196" name="Rectangle 20"/>
            <p:cNvSpPr>
              <a:spLocks noChangeArrowheads="1"/>
            </p:cNvSpPr>
            <p:nvPr/>
          </p:nvSpPr>
          <p:spPr bwMode="auto">
            <a:xfrm>
              <a:off x="-1988" y="-96"/>
              <a:ext cx="1268" cy="1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5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_    </a:t>
              </a:r>
            </a:p>
            <a:p>
              <a:pPr>
                <a:defRPr/>
              </a:pPr>
              <a:r>
                <a:rPr lang="en-US" sz="405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-1988" y="2928"/>
              <a:ext cx="1268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5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</p:grpSp>
      <p:sp>
        <p:nvSpPr>
          <p:cNvPr id="17411" name="Rectangle 21"/>
          <p:cNvSpPr>
            <a:spLocks noChangeArrowheads="1"/>
          </p:cNvSpPr>
          <p:nvPr/>
        </p:nvSpPr>
        <p:spPr bwMode="auto">
          <a:xfrm>
            <a:off x="7943850" y="1079500"/>
            <a:ext cx="7938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7412" name="Rectangle 22"/>
          <p:cNvSpPr>
            <a:spLocks noChangeArrowheads="1"/>
          </p:cNvSpPr>
          <p:nvPr/>
        </p:nvSpPr>
        <p:spPr bwMode="auto">
          <a:xfrm>
            <a:off x="9621838" y="1079500"/>
            <a:ext cx="7937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7413" name="Rectangle 23"/>
          <p:cNvSpPr>
            <a:spLocks noChangeArrowheads="1"/>
          </p:cNvSpPr>
          <p:nvPr/>
        </p:nvSpPr>
        <p:spPr bwMode="auto">
          <a:xfrm>
            <a:off x="10158413" y="1079500"/>
            <a:ext cx="7937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50270" name="Rectangle 94"/>
          <p:cNvSpPr>
            <a:spLocks noGrp="1" noChangeArrowheads="1"/>
          </p:cNvSpPr>
          <p:nvPr>
            <p:ph idx="1"/>
          </p:nvPr>
        </p:nvSpPr>
        <p:spPr>
          <a:xfrm>
            <a:off x="6888163" y="2657475"/>
            <a:ext cx="1485900" cy="51435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850" b="1" dirty="0">
                <a:solidFill>
                  <a:srgbClr val="000066"/>
                </a:solidFill>
                <a:ea typeface="MS PGothic" panose="020B0600070205080204" pitchFamily="34" charset="-128"/>
              </a:rPr>
              <a:t>C =	</a:t>
            </a:r>
          </a:p>
        </p:txBody>
      </p:sp>
      <p:sp>
        <p:nvSpPr>
          <p:cNvPr id="17415" name="Line 25"/>
          <p:cNvSpPr>
            <a:spLocks noChangeShapeType="1"/>
          </p:cNvSpPr>
          <p:nvPr/>
        </p:nvSpPr>
        <p:spPr bwMode="auto">
          <a:xfrm>
            <a:off x="2027238" y="3622675"/>
            <a:ext cx="22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7226300" y="2200275"/>
            <a:ext cx="12001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defRPr/>
            </a:pP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     </a:t>
            </a:r>
            <a:r>
              <a:rPr lang="en-US" sz="180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 </a:t>
            </a:r>
            <a:r>
              <a:rPr lang="en-US" sz="7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 </a:t>
            </a:r>
            <a:endParaRPr lang="en-US" sz="2850" b="1" dirty="0">
              <a:solidFill>
                <a:srgbClr val="000066"/>
              </a:solidFill>
              <a:latin typeface="Tahoma" pitchFamily="34" charset="0"/>
              <a:ea typeface="MS PGothic" panose="020B0600070205080204" pitchFamily="34" charset="-128"/>
            </a:endParaRPr>
          </a:p>
          <a:p>
            <a:pPr marL="257175" indent="-257175">
              <a:defRPr/>
            </a:pP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   W</a:t>
            </a:r>
          </a:p>
        </p:txBody>
      </p:sp>
      <p:sp>
        <p:nvSpPr>
          <p:cNvPr id="50203" name="Line 27"/>
          <p:cNvSpPr>
            <a:spLocks noChangeShapeType="1"/>
          </p:cNvSpPr>
          <p:nvPr/>
        </p:nvSpPr>
        <p:spPr bwMode="auto">
          <a:xfrm flipH="1">
            <a:off x="3714750" y="1085850"/>
            <a:ext cx="457200" cy="6858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Line 28"/>
          <p:cNvSpPr>
            <a:spLocks noChangeShapeType="1"/>
          </p:cNvSpPr>
          <p:nvPr/>
        </p:nvSpPr>
        <p:spPr bwMode="auto">
          <a:xfrm flipH="1">
            <a:off x="3771900" y="4000500"/>
            <a:ext cx="457200" cy="6858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Line 29"/>
          <p:cNvSpPr>
            <a:spLocks noChangeShapeType="1"/>
          </p:cNvSpPr>
          <p:nvPr/>
        </p:nvSpPr>
        <p:spPr bwMode="auto">
          <a:xfrm flipH="1">
            <a:off x="5257800" y="1085850"/>
            <a:ext cx="457200" cy="6858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Line 31"/>
          <p:cNvSpPr>
            <a:spLocks noChangeShapeType="1"/>
          </p:cNvSpPr>
          <p:nvPr/>
        </p:nvSpPr>
        <p:spPr bwMode="auto">
          <a:xfrm flipH="1">
            <a:off x="4514850" y="1085850"/>
            <a:ext cx="457200" cy="6858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Line 32"/>
          <p:cNvSpPr>
            <a:spLocks noChangeShapeType="1"/>
          </p:cNvSpPr>
          <p:nvPr/>
        </p:nvSpPr>
        <p:spPr bwMode="auto">
          <a:xfrm flipH="1">
            <a:off x="6115050" y="1143000"/>
            <a:ext cx="457200" cy="6858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Line 33"/>
          <p:cNvSpPr>
            <a:spLocks noChangeShapeType="1"/>
          </p:cNvSpPr>
          <p:nvPr/>
        </p:nvSpPr>
        <p:spPr bwMode="auto">
          <a:xfrm flipH="1">
            <a:off x="4514850" y="4000500"/>
            <a:ext cx="457200" cy="685800"/>
          </a:xfrm>
          <a:prstGeom prst="line">
            <a:avLst/>
          </a:prstGeom>
          <a:noFill/>
          <a:ln w="762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Text Box 35"/>
          <p:cNvSpPr txBox="1">
            <a:spLocks noChangeArrowheads="1"/>
          </p:cNvSpPr>
          <p:nvPr/>
        </p:nvSpPr>
        <p:spPr bwMode="auto">
          <a:xfrm>
            <a:off x="6629400" y="1085850"/>
            <a:ext cx="1257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66"/>
                </a:solidFill>
                <a:latin typeface="Times New Roman" panose="02020603050405020304" pitchFamily="18" charset="0"/>
              </a:rPr>
              <a:t>Opposite values cancel out</a:t>
            </a: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2114550" y="1028700"/>
            <a:ext cx="4603750" cy="3795713"/>
            <a:chOff x="1296" y="1248"/>
            <a:chExt cx="4965" cy="4222"/>
          </a:xfrm>
        </p:grpSpPr>
        <p:sp>
          <p:nvSpPr>
            <p:cNvPr id="17489" name="Rectangle 37"/>
            <p:cNvSpPr>
              <a:spLocks noChangeArrowheads="1"/>
            </p:cNvSpPr>
            <p:nvPr/>
          </p:nvSpPr>
          <p:spPr bwMode="auto">
            <a:xfrm>
              <a:off x="2256" y="1248"/>
              <a:ext cx="4005" cy="422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7490" name="Rectangle 38"/>
            <p:cNvSpPr>
              <a:spLocks noChangeArrowheads="1"/>
            </p:cNvSpPr>
            <p:nvPr/>
          </p:nvSpPr>
          <p:spPr bwMode="auto">
            <a:xfrm>
              <a:off x="1296" y="2208"/>
              <a:ext cx="1488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2400300" y="2165350"/>
            <a:ext cx="3943350" cy="2349500"/>
            <a:chOff x="1344" y="2202"/>
            <a:chExt cx="3312" cy="1974"/>
          </a:xfrm>
        </p:grpSpPr>
        <p:sp>
          <p:nvSpPr>
            <p:cNvPr id="17475" name="Rectangle 40"/>
            <p:cNvSpPr>
              <a:spLocks noChangeArrowheads="1"/>
            </p:cNvSpPr>
            <p:nvPr/>
          </p:nvSpPr>
          <p:spPr bwMode="auto">
            <a:xfrm>
              <a:off x="2524" y="2496"/>
              <a:ext cx="768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17476" name="Group 41"/>
            <p:cNvGrpSpPr>
              <a:grpSpLocks/>
            </p:cNvGrpSpPr>
            <p:nvPr/>
          </p:nvGrpSpPr>
          <p:grpSpPr bwMode="auto">
            <a:xfrm>
              <a:off x="1344" y="2202"/>
              <a:ext cx="3312" cy="1974"/>
              <a:chOff x="1344" y="2202"/>
              <a:chExt cx="3312" cy="1974"/>
            </a:xfrm>
          </p:grpSpPr>
          <p:sp>
            <p:nvSpPr>
              <p:cNvPr id="17477" name="Rectangle 42"/>
              <p:cNvSpPr>
                <a:spLocks noChangeArrowheads="1"/>
              </p:cNvSpPr>
              <p:nvPr/>
            </p:nvSpPr>
            <p:spPr bwMode="auto">
              <a:xfrm>
                <a:off x="1344" y="2784"/>
                <a:ext cx="480" cy="1104"/>
              </a:xfrm>
              <a:prstGeom prst="rect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17478" name="Group 43"/>
              <p:cNvGrpSpPr>
                <a:grpSpLocks/>
              </p:cNvGrpSpPr>
              <p:nvPr/>
            </p:nvGrpSpPr>
            <p:grpSpPr bwMode="auto">
              <a:xfrm>
                <a:off x="2332" y="2202"/>
                <a:ext cx="2324" cy="1974"/>
                <a:chOff x="2448" y="1290"/>
                <a:chExt cx="2324" cy="1974"/>
              </a:xfrm>
            </p:grpSpPr>
            <p:grpSp>
              <p:nvGrpSpPr>
                <p:cNvPr id="17479" name="Group 44"/>
                <p:cNvGrpSpPr>
                  <a:grpSpLocks/>
                </p:cNvGrpSpPr>
                <p:nvPr/>
              </p:nvGrpSpPr>
              <p:grpSpPr bwMode="auto">
                <a:xfrm>
                  <a:off x="2640" y="1592"/>
                  <a:ext cx="768" cy="1672"/>
                  <a:chOff x="2640" y="2112"/>
                  <a:chExt cx="768" cy="1632"/>
                </a:xfrm>
              </p:grpSpPr>
              <p:sp>
                <p:nvSpPr>
                  <p:cNvPr id="17484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640" y="2112"/>
                    <a:ext cx="768" cy="1632"/>
                  </a:xfrm>
                  <a:prstGeom prst="rect">
                    <a:avLst/>
                  </a:prstGeom>
                  <a:noFill/>
                  <a:ln w="381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 sz="1800">
                      <a:latin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sp>
                <p:nvSpPr>
                  <p:cNvPr id="50222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695" y="2179"/>
                    <a:ext cx="628" cy="75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en-US" sz="54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ea typeface="MS PGothic" panose="020B0600070205080204" pitchFamily="34" charset="-128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50223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2711" y="2941"/>
                    <a:ext cx="628" cy="75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en-US" sz="54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ea typeface="MS PGothic" panose="020B0600070205080204" pitchFamily="34" charset="-128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17487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2928"/>
                    <a:ext cx="76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488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2171"/>
                    <a:ext cx="580" cy="1488"/>
                  </a:xfrm>
                  <a:prstGeom prst="ellips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 sz="1800">
                      <a:latin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</p:grpSp>
            <p:grpSp>
              <p:nvGrpSpPr>
                <p:cNvPr id="17480" name="Group 50"/>
                <p:cNvGrpSpPr>
                  <a:grpSpLocks/>
                </p:cNvGrpSpPr>
                <p:nvPr/>
              </p:nvGrpSpPr>
              <p:grpSpPr bwMode="auto">
                <a:xfrm>
                  <a:off x="3504" y="1290"/>
                  <a:ext cx="1268" cy="1924"/>
                  <a:chOff x="3504" y="1290"/>
                  <a:chExt cx="1268" cy="1924"/>
                </a:xfrm>
              </p:grpSpPr>
              <p:sp>
                <p:nvSpPr>
                  <p:cNvPr id="50227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290"/>
                    <a:ext cx="1268" cy="112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sz="405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ea typeface="MS PGothic" panose="020B0600070205080204" pitchFamily="34" charset="-128"/>
                        <a:cs typeface="Tahoma" pitchFamily="34" charset="0"/>
                      </a:rPr>
                      <a:t>      _</a:t>
                    </a:r>
                  </a:p>
                  <a:p>
                    <a:pPr>
                      <a:defRPr/>
                    </a:pPr>
                    <a:r>
                      <a:rPr lang="en-US" sz="405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ea typeface="MS PGothic" panose="020B0600070205080204" pitchFamily="34" charset="-128"/>
                        <a:cs typeface="Tahoma" pitchFamily="34" charset="0"/>
                      </a:rPr>
                      <a:t>PWD</a:t>
                    </a:r>
                  </a:p>
                </p:txBody>
              </p:sp>
              <p:sp>
                <p:nvSpPr>
                  <p:cNvPr id="50228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2090"/>
                    <a:ext cx="1268" cy="112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sz="405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ea typeface="MS PGothic" panose="020B0600070205080204" pitchFamily="34" charset="-128"/>
                        <a:cs typeface="Tahoma" pitchFamily="34" charset="0"/>
                      </a:rPr>
                      <a:t>   _ _</a:t>
                    </a:r>
                  </a:p>
                  <a:p>
                    <a:pPr>
                      <a:defRPr/>
                    </a:pPr>
                    <a:r>
                      <a:rPr lang="en-US" sz="405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ea typeface="MS PGothic" panose="020B0600070205080204" pitchFamily="34" charset="-128"/>
                        <a:cs typeface="Tahoma" pitchFamily="34" charset="0"/>
                      </a:rPr>
                      <a:t>PWD</a:t>
                    </a:r>
                  </a:p>
                </p:txBody>
              </p:sp>
            </p:grpSp>
            <p:sp>
              <p:nvSpPr>
                <p:cNvPr id="17481" name="AutoShape 53"/>
                <p:cNvSpPr>
                  <a:spLocks noChangeArrowheads="1"/>
                </p:cNvSpPr>
                <p:nvPr/>
              </p:nvSpPr>
              <p:spPr bwMode="auto">
                <a:xfrm rot="5400000">
                  <a:off x="1704" y="2328"/>
                  <a:ext cx="1680" cy="192"/>
                </a:xfrm>
                <a:custGeom>
                  <a:avLst/>
                  <a:gdLst>
                    <a:gd name="T0" fmla="*/ 119 w 21600"/>
                    <a:gd name="T1" fmla="*/ 1 h 21600"/>
                    <a:gd name="T2" fmla="*/ 65 w 21600"/>
                    <a:gd name="T3" fmla="*/ 2 h 21600"/>
                    <a:gd name="T4" fmla="*/ 12 w 21600"/>
                    <a:gd name="T5" fmla="*/ 1 h 21600"/>
                    <a:gd name="T6" fmla="*/ 65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3729 w 21600"/>
                    <a:gd name="T13" fmla="*/ 3713 h 21600"/>
                    <a:gd name="T14" fmla="*/ 17871 w 21600"/>
                    <a:gd name="T15" fmla="*/ 178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3864" y="21600"/>
                      </a:lnTo>
                      <a:lnTo>
                        <a:pt x="17736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7426" name="Group 54"/>
          <p:cNvGrpSpPr>
            <a:grpSpLocks/>
          </p:cNvGrpSpPr>
          <p:nvPr/>
        </p:nvGrpSpPr>
        <p:grpSpPr bwMode="auto">
          <a:xfrm>
            <a:off x="1485900" y="1028700"/>
            <a:ext cx="1943100" cy="3114675"/>
            <a:chOff x="768" y="1248"/>
            <a:chExt cx="1632" cy="2616"/>
          </a:xfrm>
        </p:grpSpPr>
        <p:grpSp>
          <p:nvGrpSpPr>
            <p:cNvPr id="17460" name="Group 55"/>
            <p:cNvGrpSpPr>
              <a:grpSpLocks/>
            </p:cNvGrpSpPr>
            <p:nvPr/>
          </p:nvGrpSpPr>
          <p:grpSpPr bwMode="auto">
            <a:xfrm>
              <a:off x="768" y="1248"/>
              <a:ext cx="1632" cy="2616"/>
              <a:chOff x="768" y="1248"/>
              <a:chExt cx="1632" cy="2616"/>
            </a:xfrm>
          </p:grpSpPr>
          <p:sp>
            <p:nvSpPr>
              <p:cNvPr id="50232" name="Rectangle 56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P</a:t>
                </a:r>
              </a:p>
            </p:txBody>
          </p:sp>
          <p:sp>
            <p:nvSpPr>
              <p:cNvPr id="50233" name="Rectangle 57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P</a:t>
                </a:r>
              </a:p>
            </p:txBody>
          </p:sp>
          <p:sp>
            <p:nvSpPr>
              <p:cNvPr id="50234" name="Rectangle 58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P</a:t>
                </a:r>
              </a:p>
            </p:txBody>
          </p:sp>
          <p:sp>
            <p:nvSpPr>
              <p:cNvPr id="50235" name="Rectangle 59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P</a:t>
                </a:r>
              </a:p>
            </p:txBody>
          </p:sp>
          <p:sp>
            <p:nvSpPr>
              <p:cNvPr id="50236" name="Rectangle 60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W</a:t>
                </a:r>
              </a:p>
            </p:txBody>
          </p:sp>
          <p:sp>
            <p:nvSpPr>
              <p:cNvPr id="50237" name="Rectangle 61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W</a:t>
                </a:r>
              </a:p>
            </p:txBody>
          </p:sp>
          <p:sp>
            <p:nvSpPr>
              <p:cNvPr id="50238" name="Rectangle 62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W</a:t>
                </a:r>
              </a:p>
            </p:txBody>
          </p:sp>
          <p:sp>
            <p:nvSpPr>
              <p:cNvPr id="50239" name="Rectangle 63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W</a:t>
                </a:r>
              </a:p>
            </p:txBody>
          </p:sp>
          <p:sp>
            <p:nvSpPr>
              <p:cNvPr id="50240" name="Rectangle 64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D</a:t>
                </a:r>
              </a:p>
            </p:txBody>
          </p:sp>
          <p:sp>
            <p:nvSpPr>
              <p:cNvPr id="17471" name="Line 65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72" name="Line 66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73" name="Line 67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4" name="Rectangle 68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D</a:t>
                </a:r>
              </a:p>
            </p:txBody>
          </p:sp>
        </p:grpSp>
        <p:sp>
          <p:nvSpPr>
            <p:cNvPr id="17461" name="Line 69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27" name="Group 70"/>
          <p:cNvGrpSpPr>
            <a:grpSpLocks/>
          </p:cNvGrpSpPr>
          <p:nvPr/>
        </p:nvGrpSpPr>
        <p:grpSpPr bwMode="auto">
          <a:xfrm>
            <a:off x="2400300" y="1543050"/>
            <a:ext cx="1093788" cy="2622550"/>
            <a:chOff x="5994" y="1290"/>
            <a:chExt cx="918" cy="2202"/>
          </a:xfrm>
        </p:grpSpPr>
        <p:sp>
          <p:nvSpPr>
            <p:cNvPr id="50247" name="Line 71"/>
            <p:cNvSpPr>
              <a:spLocks noChangeShapeType="1"/>
            </p:cNvSpPr>
            <p:nvPr/>
          </p:nvSpPr>
          <p:spPr bwMode="auto">
            <a:xfrm>
              <a:off x="6001" y="1297"/>
              <a:ext cx="905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8" name="Rectangle 72"/>
            <p:cNvSpPr>
              <a:spLocks noChangeArrowheads="1"/>
            </p:cNvSpPr>
            <p:nvPr/>
          </p:nvSpPr>
          <p:spPr bwMode="auto">
            <a:xfrm>
              <a:off x="6001" y="1297"/>
              <a:ext cx="905" cy="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9" name="Line 73"/>
            <p:cNvSpPr>
              <a:spLocks noChangeShapeType="1"/>
            </p:cNvSpPr>
            <p:nvPr/>
          </p:nvSpPr>
          <p:spPr bwMode="auto">
            <a:xfrm>
              <a:off x="6001" y="1297"/>
              <a:ext cx="0" cy="2189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0" name="Rectangle 74"/>
            <p:cNvSpPr>
              <a:spLocks noChangeArrowheads="1"/>
            </p:cNvSpPr>
            <p:nvPr/>
          </p:nvSpPr>
          <p:spPr bwMode="auto">
            <a:xfrm>
              <a:off x="6001" y="1297"/>
              <a:ext cx="5" cy="218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1" name="Rectangle 75"/>
            <p:cNvSpPr>
              <a:spLocks noChangeArrowheads="1"/>
            </p:cNvSpPr>
            <p:nvPr/>
          </p:nvSpPr>
          <p:spPr bwMode="auto">
            <a:xfrm>
              <a:off x="6109" y="1884"/>
              <a:ext cx="272" cy="51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18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2" name="Rectangle 76"/>
            <p:cNvSpPr>
              <a:spLocks noChangeArrowheads="1"/>
            </p:cNvSpPr>
            <p:nvPr/>
          </p:nvSpPr>
          <p:spPr bwMode="auto">
            <a:xfrm>
              <a:off x="6558" y="1884"/>
              <a:ext cx="272" cy="51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18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3" name="Rectangle 77"/>
            <p:cNvSpPr>
              <a:spLocks noChangeArrowheads="1"/>
            </p:cNvSpPr>
            <p:nvPr/>
          </p:nvSpPr>
          <p:spPr bwMode="auto">
            <a:xfrm>
              <a:off x="6109" y="2430"/>
              <a:ext cx="272" cy="516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accent3">
                  <a:alpha val="0"/>
                </a:schemeClr>
              </a:solidFill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18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4" name="Rectangle 78"/>
            <p:cNvSpPr>
              <a:spLocks noChangeArrowheads="1"/>
            </p:cNvSpPr>
            <p:nvPr/>
          </p:nvSpPr>
          <p:spPr bwMode="auto">
            <a:xfrm>
              <a:off x="6109" y="2976"/>
              <a:ext cx="272" cy="513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accent3">
                  <a:alpha val="0"/>
                </a:schemeClr>
              </a:solidFill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18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5" name="Rectangle 79"/>
            <p:cNvSpPr>
              <a:spLocks noChangeArrowheads="1"/>
            </p:cNvSpPr>
            <p:nvPr/>
          </p:nvSpPr>
          <p:spPr bwMode="auto">
            <a:xfrm>
              <a:off x="6576" y="2419"/>
              <a:ext cx="272" cy="51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18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6" name="Line 80"/>
            <p:cNvSpPr>
              <a:spLocks noChangeShapeType="1"/>
            </p:cNvSpPr>
            <p:nvPr/>
          </p:nvSpPr>
          <p:spPr bwMode="auto">
            <a:xfrm flipV="1">
              <a:off x="6001" y="1297"/>
              <a:ext cx="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7" name="Line 81"/>
            <p:cNvSpPr>
              <a:spLocks noChangeShapeType="1"/>
            </p:cNvSpPr>
            <p:nvPr/>
          </p:nvSpPr>
          <p:spPr bwMode="auto">
            <a:xfrm flipV="1">
              <a:off x="6450" y="1297"/>
              <a:ext cx="1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8" name="Line 82"/>
            <p:cNvSpPr>
              <a:spLocks noChangeShapeType="1"/>
            </p:cNvSpPr>
            <p:nvPr/>
          </p:nvSpPr>
          <p:spPr bwMode="auto">
            <a:xfrm flipV="1">
              <a:off x="6900" y="1297"/>
              <a:ext cx="1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9" name="Rectangle 83"/>
            <p:cNvSpPr>
              <a:spLocks noChangeArrowheads="1"/>
            </p:cNvSpPr>
            <p:nvPr/>
          </p:nvSpPr>
          <p:spPr bwMode="auto">
            <a:xfrm>
              <a:off x="5994" y="1290"/>
              <a:ext cx="19" cy="220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0" name="Rectangle 84"/>
            <p:cNvSpPr>
              <a:spLocks noChangeArrowheads="1"/>
            </p:cNvSpPr>
            <p:nvPr/>
          </p:nvSpPr>
          <p:spPr bwMode="auto">
            <a:xfrm>
              <a:off x="6444" y="1309"/>
              <a:ext cx="17" cy="218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1" name="Rectangle 85"/>
            <p:cNvSpPr>
              <a:spLocks noChangeArrowheads="1"/>
            </p:cNvSpPr>
            <p:nvPr/>
          </p:nvSpPr>
          <p:spPr bwMode="auto">
            <a:xfrm>
              <a:off x="6893" y="1309"/>
              <a:ext cx="19" cy="218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2" name="Rectangle 86"/>
            <p:cNvSpPr>
              <a:spLocks noChangeArrowheads="1"/>
            </p:cNvSpPr>
            <p:nvPr/>
          </p:nvSpPr>
          <p:spPr bwMode="auto">
            <a:xfrm>
              <a:off x="6013" y="1290"/>
              <a:ext cx="899" cy="1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3" name="Rectangle 87"/>
            <p:cNvSpPr>
              <a:spLocks noChangeArrowheads="1"/>
            </p:cNvSpPr>
            <p:nvPr/>
          </p:nvSpPr>
          <p:spPr bwMode="auto">
            <a:xfrm>
              <a:off x="6013" y="1837"/>
              <a:ext cx="899" cy="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4" name="Rectangle 88"/>
            <p:cNvSpPr>
              <a:spLocks noChangeArrowheads="1"/>
            </p:cNvSpPr>
            <p:nvPr/>
          </p:nvSpPr>
          <p:spPr bwMode="auto">
            <a:xfrm>
              <a:off x="6013" y="2382"/>
              <a:ext cx="899" cy="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5" name="Rectangle 89"/>
            <p:cNvSpPr>
              <a:spLocks noChangeArrowheads="1"/>
            </p:cNvSpPr>
            <p:nvPr/>
          </p:nvSpPr>
          <p:spPr bwMode="auto">
            <a:xfrm>
              <a:off x="6013" y="2928"/>
              <a:ext cx="899" cy="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6" name="Rectangle 90"/>
            <p:cNvSpPr>
              <a:spLocks noChangeArrowheads="1"/>
            </p:cNvSpPr>
            <p:nvPr/>
          </p:nvSpPr>
          <p:spPr bwMode="auto">
            <a:xfrm>
              <a:off x="6013" y="3473"/>
              <a:ext cx="899" cy="1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7428" name="Group 91"/>
          <p:cNvGrpSpPr>
            <a:grpSpLocks/>
          </p:cNvGrpSpPr>
          <p:nvPr/>
        </p:nvGrpSpPr>
        <p:grpSpPr bwMode="auto">
          <a:xfrm>
            <a:off x="2411413" y="2114550"/>
            <a:ext cx="1131887" cy="1979613"/>
            <a:chOff x="1545" y="2352"/>
            <a:chExt cx="951" cy="1662"/>
          </a:xfrm>
        </p:grpSpPr>
        <p:sp>
          <p:nvSpPr>
            <p:cNvPr id="17438" name="Oval 92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439" name="Oval 93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50271" name="Rectangle 95"/>
          <p:cNvSpPr>
            <a:spLocks noChangeArrowheads="1"/>
          </p:cNvSpPr>
          <p:nvPr/>
        </p:nvSpPr>
        <p:spPr bwMode="auto">
          <a:xfrm>
            <a:off x="6972300" y="2819400"/>
            <a:ext cx="12001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defRPr/>
            </a:pP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     </a:t>
            </a:r>
            <a:r>
              <a:rPr lang="en-US" sz="180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  </a:t>
            </a: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_</a:t>
            </a:r>
          </a:p>
          <a:p>
            <a:pPr marL="257175" indent="-257175">
              <a:defRPr/>
            </a:pP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+ PD</a:t>
            </a:r>
          </a:p>
        </p:txBody>
      </p:sp>
      <p:sp>
        <p:nvSpPr>
          <p:cNvPr id="50272" name="Line 96"/>
          <p:cNvSpPr>
            <a:spLocks noChangeShapeType="1"/>
          </p:cNvSpPr>
          <p:nvPr/>
        </p:nvSpPr>
        <p:spPr bwMode="auto">
          <a:xfrm flipH="1">
            <a:off x="5257800" y="2743200"/>
            <a:ext cx="457200" cy="6858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73" name="Line 97"/>
          <p:cNvSpPr>
            <a:spLocks noChangeShapeType="1"/>
          </p:cNvSpPr>
          <p:nvPr/>
        </p:nvSpPr>
        <p:spPr bwMode="auto">
          <a:xfrm flipH="1">
            <a:off x="5257800" y="3657600"/>
            <a:ext cx="457200" cy="6858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74" name="Rectangle 98"/>
          <p:cNvSpPr>
            <a:spLocks noChangeArrowheads="1"/>
          </p:cNvSpPr>
          <p:nvPr/>
        </p:nvSpPr>
        <p:spPr bwMode="auto">
          <a:xfrm>
            <a:off x="2400300" y="16002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itchFamily="34" charset="0"/>
              </a:rPr>
              <a:t>0</a:t>
            </a:r>
          </a:p>
        </p:txBody>
      </p:sp>
      <p:sp>
        <p:nvSpPr>
          <p:cNvPr id="50275" name="Rectangle 99"/>
          <p:cNvSpPr>
            <a:spLocks noChangeArrowheads="1"/>
          </p:cNvSpPr>
          <p:nvPr/>
        </p:nvSpPr>
        <p:spPr bwMode="auto">
          <a:xfrm>
            <a:off x="2971800" y="16002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itchFamily="34" charset="0"/>
              </a:rPr>
              <a:t>0</a:t>
            </a:r>
          </a:p>
        </p:txBody>
      </p:sp>
      <p:sp>
        <p:nvSpPr>
          <p:cNvPr id="50276" name="Rectangle 100"/>
          <p:cNvSpPr>
            <a:spLocks noChangeArrowheads="1"/>
          </p:cNvSpPr>
          <p:nvPr/>
        </p:nvSpPr>
        <p:spPr bwMode="auto">
          <a:xfrm>
            <a:off x="2971800" y="360045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itchFamily="34" charset="0"/>
              </a:rPr>
              <a:t>0</a:t>
            </a:r>
          </a:p>
        </p:txBody>
      </p:sp>
      <p:sp>
        <p:nvSpPr>
          <p:cNvPr id="17435" name="Text Placeholder 2"/>
          <p:cNvSpPr txBox="1">
            <a:spLocks/>
          </p:cNvSpPr>
          <p:nvPr/>
        </p:nvSpPr>
        <p:spPr bwMode="auto">
          <a:xfrm>
            <a:off x="2270125" y="228600"/>
            <a:ext cx="6646863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Simplified Boolean Equation</a:t>
            </a:r>
          </a:p>
        </p:txBody>
      </p:sp>
      <p:sp>
        <p:nvSpPr>
          <p:cNvPr id="104" name="Line 32"/>
          <p:cNvSpPr>
            <a:spLocks noChangeShapeType="1"/>
          </p:cNvSpPr>
          <p:nvPr/>
        </p:nvSpPr>
        <p:spPr bwMode="auto">
          <a:xfrm flipH="1">
            <a:off x="6170613" y="4081463"/>
            <a:ext cx="495300" cy="744537"/>
          </a:xfrm>
          <a:prstGeom prst="line">
            <a:avLst/>
          </a:prstGeom>
          <a:noFill/>
          <a:ln w="762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Line 29"/>
          <p:cNvSpPr>
            <a:spLocks noChangeShapeType="1"/>
          </p:cNvSpPr>
          <p:nvPr/>
        </p:nvSpPr>
        <p:spPr bwMode="auto">
          <a:xfrm flipH="1">
            <a:off x="5330825" y="4040188"/>
            <a:ext cx="471488" cy="74295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50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1" presetID="22" presetClass="entr" presetSubtype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5" presetID="22" presetClass="entr" presetSubtype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50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70" grpId="0" build="p" autoUpdateAnimBg="0" advAuto="0"/>
      <p:bldP spid="50202" grpId="0" build="p" autoUpdateAnimBg="0" advAuto="0"/>
      <p:bldP spid="50203" grpId="0" animBg="1"/>
      <p:bldP spid="50204" grpId="0" animBg="1"/>
      <p:bldP spid="50205" grpId="0" animBg="1"/>
      <p:bldP spid="50207" grpId="0" animBg="1"/>
      <p:bldP spid="50208" grpId="0" animBg="1"/>
      <p:bldP spid="50209" grpId="0" animBg="1"/>
      <p:bldP spid="50271" grpId="0" build="p" autoUpdateAnimBg="0" advAuto="0"/>
      <p:bldP spid="50272" grpId="0" animBg="1"/>
      <p:bldP spid="50273" grpId="0" animBg="1"/>
      <p:bldP spid="104" grpId="0" animBg="1"/>
      <p:bldP spid="10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52"/>
          <p:cNvSpPr>
            <a:spLocks noChangeArrowheads="1"/>
          </p:cNvSpPr>
          <p:nvPr/>
        </p:nvSpPr>
        <p:spPr bwMode="auto">
          <a:xfrm>
            <a:off x="4572000" y="1812925"/>
            <a:ext cx="130333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1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      _</a:t>
            </a:r>
          </a:p>
          <a:p>
            <a:pPr>
              <a:defRPr/>
            </a:pPr>
            <a:r>
              <a:rPr lang="en-US" sz="21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PWD</a:t>
            </a: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7772400" y="1079500"/>
            <a:ext cx="7938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9450388" y="1079500"/>
            <a:ext cx="7937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9986963" y="1079500"/>
            <a:ext cx="7937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grpSp>
        <p:nvGrpSpPr>
          <p:cNvPr id="18438" name="Group 5"/>
          <p:cNvGrpSpPr>
            <a:grpSpLocks/>
          </p:cNvGrpSpPr>
          <p:nvPr/>
        </p:nvGrpSpPr>
        <p:grpSpPr bwMode="auto">
          <a:xfrm>
            <a:off x="2228850" y="1543050"/>
            <a:ext cx="1093788" cy="2622550"/>
            <a:chOff x="5994" y="1290"/>
            <a:chExt cx="918" cy="2202"/>
          </a:xfrm>
        </p:grpSpPr>
        <p:sp>
          <p:nvSpPr>
            <p:cNvPr id="51206" name="Line 6"/>
            <p:cNvSpPr>
              <a:spLocks noChangeShapeType="1"/>
            </p:cNvSpPr>
            <p:nvPr/>
          </p:nvSpPr>
          <p:spPr bwMode="auto">
            <a:xfrm>
              <a:off x="6001" y="1297"/>
              <a:ext cx="905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07" name="Rectangle 7"/>
            <p:cNvSpPr>
              <a:spLocks noChangeArrowheads="1"/>
            </p:cNvSpPr>
            <p:nvPr/>
          </p:nvSpPr>
          <p:spPr bwMode="auto">
            <a:xfrm>
              <a:off x="6001" y="1297"/>
              <a:ext cx="905" cy="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08" name="Line 8"/>
            <p:cNvSpPr>
              <a:spLocks noChangeShapeType="1"/>
            </p:cNvSpPr>
            <p:nvPr/>
          </p:nvSpPr>
          <p:spPr bwMode="auto">
            <a:xfrm>
              <a:off x="6001" y="1297"/>
              <a:ext cx="0" cy="2189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09" name="Rectangle 9"/>
            <p:cNvSpPr>
              <a:spLocks noChangeArrowheads="1"/>
            </p:cNvSpPr>
            <p:nvPr/>
          </p:nvSpPr>
          <p:spPr bwMode="auto">
            <a:xfrm>
              <a:off x="6001" y="1297"/>
              <a:ext cx="5" cy="218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10" name="Rectangle 10"/>
            <p:cNvSpPr>
              <a:spLocks noChangeArrowheads="1"/>
            </p:cNvSpPr>
            <p:nvPr/>
          </p:nvSpPr>
          <p:spPr bwMode="auto">
            <a:xfrm>
              <a:off x="6108" y="1884"/>
              <a:ext cx="238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1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1" name="Rectangle 11"/>
            <p:cNvSpPr>
              <a:spLocks noChangeArrowheads="1"/>
            </p:cNvSpPr>
            <p:nvPr/>
          </p:nvSpPr>
          <p:spPr bwMode="auto">
            <a:xfrm>
              <a:off x="6558" y="1884"/>
              <a:ext cx="238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1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2" name="Rectangle 12"/>
            <p:cNvSpPr>
              <a:spLocks noChangeArrowheads="1"/>
            </p:cNvSpPr>
            <p:nvPr/>
          </p:nvSpPr>
          <p:spPr bwMode="auto">
            <a:xfrm>
              <a:off x="6108" y="2430"/>
              <a:ext cx="238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18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3" name="Rectangle 13"/>
            <p:cNvSpPr>
              <a:spLocks noChangeArrowheads="1"/>
            </p:cNvSpPr>
            <p:nvPr/>
          </p:nvSpPr>
          <p:spPr bwMode="auto">
            <a:xfrm>
              <a:off x="6108" y="2976"/>
              <a:ext cx="238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1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4" name="Rectangle 14"/>
            <p:cNvSpPr>
              <a:spLocks noChangeArrowheads="1"/>
            </p:cNvSpPr>
            <p:nvPr/>
          </p:nvSpPr>
          <p:spPr bwMode="auto">
            <a:xfrm>
              <a:off x="6576" y="2419"/>
              <a:ext cx="238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1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5" name="Line 15"/>
            <p:cNvSpPr>
              <a:spLocks noChangeShapeType="1"/>
            </p:cNvSpPr>
            <p:nvPr/>
          </p:nvSpPr>
          <p:spPr bwMode="auto">
            <a:xfrm flipV="1">
              <a:off x="6001" y="1297"/>
              <a:ext cx="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16" name="Line 16"/>
            <p:cNvSpPr>
              <a:spLocks noChangeShapeType="1"/>
            </p:cNvSpPr>
            <p:nvPr/>
          </p:nvSpPr>
          <p:spPr bwMode="auto">
            <a:xfrm flipV="1">
              <a:off x="6450" y="1297"/>
              <a:ext cx="1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 flipV="1">
              <a:off x="6900" y="1297"/>
              <a:ext cx="1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18" name="Rectangle 18"/>
            <p:cNvSpPr>
              <a:spLocks noChangeArrowheads="1"/>
            </p:cNvSpPr>
            <p:nvPr/>
          </p:nvSpPr>
          <p:spPr bwMode="auto">
            <a:xfrm>
              <a:off x="5994" y="1290"/>
              <a:ext cx="19" cy="220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19" name="Rectangle 19"/>
            <p:cNvSpPr>
              <a:spLocks noChangeArrowheads="1"/>
            </p:cNvSpPr>
            <p:nvPr/>
          </p:nvSpPr>
          <p:spPr bwMode="auto">
            <a:xfrm>
              <a:off x="6444" y="1309"/>
              <a:ext cx="17" cy="218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20" name="Rectangle 20"/>
            <p:cNvSpPr>
              <a:spLocks noChangeArrowheads="1"/>
            </p:cNvSpPr>
            <p:nvPr/>
          </p:nvSpPr>
          <p:spPr bwMode="auto">
            <a:xfrm>
              <a:off x="6893" y="1309"/>
              <a:ext cx="19" cy="218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21" name="Rectangle 21"/>
            <p:cNvSpPr>
              <a:spLocks noChangeArrowheads="1"/>
            </p:cNvSpPr>
            <p:nvPr/>
          </p:nvSpPr>
          <p:spPr bwMode="auto">
            <a:xfrm>
              <a:off x="6013" y="1290"/>
              <a:ext cx="899" cy="1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22" name="Rectangle 22"/>
            <p:cNvSpPr>
              <a:spLocks noChangeArrowheads="1"/>
            </p:cNvSpPr>
            <p:nvPr/>
          </p:nvSpPr>
          <p:spPr bwMode="auto">
            <a:xfrm>
              <a:off x="6013" y="1837"/>
              <a:ext cx="899" cy="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23" name="Rectangle 23"/>
            <p:cNvSpPr>
              <a:spLocks noChangeArrowheads="1"/>
            </p:cNvSpPr>
            <p:nvPr/>
          </p:nvSpPr>
          <p:spPr bwMode="auto">
            <a:xfrm>
              <a:off x="6013" y="2382"/>
              <a:ext cx="899" cy="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24" name="Rectangle 24"/>
            <p:cNvSpPr>
              <a:spLocks noChangeArrowheads="1"/>
            </p:cNvSpPr>
            <p:nvPr/>
          </p:nvSpPr>
          <p:spPr bwMode="auto">
            <a:xfrm>
              <a:off x="6013" y="2928"/>
              <a:ext cx="899" cy="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25" name="Rectangle 25"/>
            <p:cNvSpPr>
              <a:spLocks noChangeArrowheads="1"/>
            </p:cNvSpPr>
            <p:nvPr/>
          </p:nvSpPr>
          <p:spPr bwMode="auto">
            <a:xfrm>
              <a:off x="6013" y="3473"/>
              <a:ext cx="899" cy="1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</p:grpSp>
      <p:grpSp>
        <p:nvGrpSpPr>
          <p:cNvPr id="18439" name="Group 26"/>
          <p:cNvGrpSpPr>
            <a:grpSpLocks/>
          </p:cNvGrpSpPr>
          <p:nvPr/>
        </p:nvGrpSpPr>
        <p:grpSpPr bwMode="auto">
          <a:xfrm>
            <a:off x="2239963" y="2114550"/>
            <a:ext cx="1131887" cy="1979613"/>
            <a:chOff x="1545" y="2352"/>
            <a:chExt cx="951" cy="1662"/>
          </a:xfrm>
        </p:grpSpPr>
        <p:sp>
          <p:nvSpPr>
            <p:cNvPr id="18512" name="Oval 27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8513" name="Oval 28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</p:grpSp>
      <p:sp>
        <p:nvSpPr>
          <p:cNvPr id="51231" name="Rectangle 31"/>
          <p:cNvSpPr>
            <a:spLocks noGrp="1" noChangeArrowheads="1"/>
          </p:cNvSpPr>
          <p:nvPr>
            <p:ph idx="1"/>
          </p:nvPr>
        </p:nvSpPr>
        <p:spPr>
          <a:xfrm>
            <a:off x="4457700" y="4171950"/>
            <a:ext cx="3829050" cy="51435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850" b="1">
                <a:solidFill>
                  <a:srgbClr val="FF3300"/>
                </a:solidFill>
                <a:ea typeface="MS PGothic" panose="020B0600070205080204" pitchFamily="34" charset="-128"/>
              </a:rPr>
              <a:t>C = W + PD	</a:t>
            </a:r>
          </a:p>
        </p:txBody>
      </p:sp>
      <p:sp>
        <p:nvSpPr>
          <p:cNvPr id="18441" name="Line 30"/>
          <p:cNvSpPr>
            <a:spLocks noChangeShapeType="1"/>
          </p:cNvSpPr>
          <p:nvPr/>
        </p:nvSpPr>
        <p:spPr bwMode="auto">
          <a:xfrm>
            <a:off x="1855788" y="3622675"/>
            <a:ext cx="22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442" name="Group 32"/>
          <p:cNvGrpSpPr>
            <a:grpSpLocks/>
          </p:cNvGrpSpPr>
          <p:nvPr/>
        </p:nvGrpSpPr>
        <p:grpSpPr bwMode="auto">
          <a:xfrm>
            <a:off x="1314450" y="1028700"/>
            <a:ext cx="1943100" cy="3114675"/>
            <a:chOff x="768" y="1248"/>
            <a:chExt cx="1632" cy="2616"/>
          </a:xfrm>
        </p:grpSpPr>
        <p:grpSp>
          <p:nvGrpSpPr>
            <p:cNvPr id="18497" name="Group 33"/>
            <p:cNvGrpSpPr>
              <a:grpSpLocks/>
            </p:cNvGrpSpPr>
            <p:nvPr/>
          </p:nvGrpSpPr>
          <p:grpSpPr bwMode="auto">
            <a:xfrm>
              <a:off x="768" y="1248"/>
              <a:ext cx="1632" cy="2616"/>
              <a:chOff x="768" y="1248"/>
              <a:chExt cx="1632" cy="2616"/>
            </a:xfrm>
          </p:grpSpPr>
          <p:sp>
            <p:nvSpPr>
              <p:cNvPr id="51234" name="Rectangle 34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P</a:t>
                </a:r>
              </a:p>
            </p:txBody>
          </p:sp>
          <p:sp>
            <p:nvSpPr>
              <p:cNvPr id="51235" name="Rectangle 35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P</a:t>
                </a:r>
              </a:p>
            </p:txBody>
          </p:sp>
          <p:sp>
            <p:nvSpPr>
              <p:cNvPr id="51236" name="Rectangle 36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P</a:t>
                </a:r>
              </a:p>
            </p:txBody>
          </p:sp>
          <p:sp>
            <p:nvSpPr>
              <p:cNvPr id="51237" name="Rectangle 37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P</a:t>
                </a:r>
              </a:p>
            </p:txBody>
          </p:sp>
          <p:sp>
            <p:nvSpPr>
              <p:cNvPr id="51238" name="Rectangle 38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W</a:t>
                </a:r>
              </a:p>
            </p:txBody>
          </p:sp>
          <p:sp>
            <p:nvSpPr>
              <p:cNvPr id="51239" name="Rectangle 39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W</a:t>
                </a:r>
              </a:p>
            </p:txBody>
          </p:sp>
          <p:sp>
            <p:nvSpPr>
              <p:cNvPr id="51240" name="Rectangle 40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W</a:t>
                </a:r>
              </a:p>
            </p:txBody>
          </p:sp>
          <p:sp>
            <p:nvSpPr>
              <p:cNvPr id="51241" name="Rectangle 41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W</a:t>
                </a:r>
              </a:p>
            </p:txBody>
          </p:sp>
          <p:sp>
            <p:nvSpPr>
              <p:cNvPr id="51242" name="Rectangle 42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D</a:t>
                </a:r>
              </a:p>
            </p:txBody>
          </p:sp>
          <p:sp>
            <p:nvSpPr>
              <p:cNvPr id="18508" name="Line 43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9" name="Line 44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0" name="Line 45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6" name="Rectangle 46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D</a:t>
                </a:r>
              </a:p>
            </p:txBody>
          </p:sp>
        </p:grpSp>
        <p:sp>
          <p:nvSpPr>
            <p:cNvPr id="18498" name="Line 47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3657600" y="971550"/>
            <a:ext cx="4057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Opposite values in circles cancel out</a:t>
            </a:r>
          </a:p>
        </p:txBody>
      </p:sp>
      <p:grpSp>
        <p:nvGrpSpPr>
          <p:cNvPr id="18444" name="Group 49"/>
          <p:cNvGrpSpPr>
            <a:grpSpLocks/>
          </p:cNvGrpSpPr>
          <p:nvPr/>
        </p:nvGrpSpPr>
        <p:grpSpPr bwMode="auto">
          <a:xfrm>
            <a:off x="3771900" y="1268413"/>
            <a:ext cx="3886200" cy="1625600"/>
            <a:chOff x="2496" y="1248"/>
            <a:chExt cx="3264" cy="1366"/>
          </a:xfrm>
        </p:grpSpPr>
        <p:sp>
          <p:nvSpPr>
            <p:cNvPr id="51250" name="Rectangle 50"/>
            <p:cNvSpPr>
              <a:spLocks noChangeArrowheads="1"/>
            </p:cNvSpPr>
            <p:nvPr/>
          </p:nvSpPr>
          <p:spPr bwMode="auto">
            <a:xfrm>
              <a:off x="3168" y="1296"/>
              <a:ext cx="768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_    _</a:t>
              </a:r>
            </a:p>
            <a:p>
              <a:pPr>
                <a:defRPr/>
              </a:pPr>
              <a:r>
                <a:rPr 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51251" name="Rectangle 51"/>
            <p:cNvSpPr>
              <a:spLocks noChangeArrowheads="1"/>
            </p:cNvSpPr>
            <p:nvPr/>
          </p:nvSpPr>
          <p:spPr bwMode="auto">
            <a:xfrm>
              <a:off x="4176" y="1976"/>
              <a:ext cx="720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100" b="1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51252" name="Rectangle 52"/>
            <p:cNvSpPr>
              <a:spLocks noChangeArrowheads="1"/>
            </p:cNvSpPr>
            <p:nvPr/>
          </p:nvSpPr>
          <p:spPr bwMode="auto">
            <a:xfrm>
              <a:off x="3168" y="1297"/>
              <a:ext cx="1095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      _</a:t>
              </a:r>
            </a:p>
            <a:p>
              <a:pPr>
                <a:defRPr/>
              </a:pPr>
              <a:r>
                <a:rPr 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51253" name="Rectangle 53"/>
            <p:cNvSpPr>
              <a:spLocks noChangeArrowheads="1"/>
            </p:cNvSpPr>
            <p:nvPr/>
          </p:nvSpPr>
          <p:spPr bwMode="auto">
            <a:xfrm>
              <a:off x="4176" y="1296"/>
              <a:ext cx="768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100" b="1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_    </a:t>
              </a:r>
            </a:p>
            <a:p>
              <a:pPr>
                <a:defRPr/>
              </a:pPr>
              <a:r>
                <a:rPr lang="en-US" sz="2100" b="1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51254" name="Rectangle 54"/>
            <p:cNvSpPr>
              <a:spLocks noChangeArrowheads="1"/>
            </p:cNvSpPr>
            <p:nvPr/>
          </p:nvSpPr>
          <p:spPr bwMode="auto">
            <a:xfrm>
              <a:off x="4752" y="1728"/>
              <a:ext cx="100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 = W</a:t>
              </a:r>
            </a:p>
          </p:txBody>
        </p:sp>
        <p:sp>
          <p:nvSpPr>
            <p:cNvPr id="18469" name="Line 55"/>
            <p:cNvSpPr>
              <a:spLocks noChangeShapeType="1"/>
            </p:cNvSpPr>
            <p:nvPr/>
          </p:nvSpPr>
          <p:spPr bwMode="auto">
            <a:xfrm flipH="1">
              <a:off x="3216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0" name="Line 56"/>
            <p:cNvSpPr>
              <a:spLocks noChangeShapeType="1"/>
            </p:cNvSpPr>
            <p:nvPr/>
          </p:nvSpPr>
          <p:spPr bwMode="auto">
            <a:xfrm flipH="1">
              <a:off x="3216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1" name="Line 57"/>
            <p:cNvSpPr>
              <a:spLocks noChangeShapeType="1"/>
            </p:cNvSpPr>
            <p:nvPr/>
          </p:nvSpPr>
          <p:spPr bwMode="auto">
            <a:xfrm flipH="1">
              <a:off x="3600" y="153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2" name="Line 58"/>
            <p:cNvSpPr>
              <a:spLocks noChangeShapeType="1"/>
            </p:cNvSpPr>
            <p:nvPr/>
          </p:nvSpPr>
          <p:spPr bwMode="auto">
            <a:xfrm flipH="1">
              <a:off x="3600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3" name="Line 59"/>
            <p:cNvSpPr>
              <a:spLocks noChangeShapeType="1"/>
            </p:cNvSpPr>
            <p:nvPr/>
          </p:nvSpPr>
          <p:spPr bwMode="auto">
            <a:xfrm flipH="1">
              <a:off x="4224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4" name="Line 60"/>
            <p:cNvSpPr>
              <a:spLocks noChangeShapeType="1"/>
            </p:cNvSpPr>
            <p:nvPr/>
          </p:nvSpPr>
          <p:spPr bwMode="auto">
            <a:xfrm flipH="1">
              <a:off x="4224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5" name="Line 61"/>
            <p:cNvSpPr>
              <a:spLocks noChangeShapeType="1"/>
            </p:cNvSpPr>
            <p:nvPr/>
          </p:nvSpPr>
          <p:spPr bwMode="auto">
            <a:xfrm flipH="1">
              <a:off x="4608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6" name="Line 62"/>
            <p:cNvSpPr>
              <a:spLocks noChangeShapeType="1"/>
            </p:cNvSpPr>
            <p:nvPr/>
          </p:nvSpPr>
          <p:spPr bwMode="auto">
            <a:xfrm flipH="1">
              <a:off x="4608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77" name="Group 63"/>
            <p:cNvGrpSpPr>
              <a:grpSpLocks/>
            </p:cNvGrpSpPr>
            <p:nvPr/>
          </p:nvGrpSpPr>
          <p:grpSpPr bwMode="auto">
            <a:xfrm>
              <a:off x="2976" y="1680"/>
              <a:ext cx="192" cy="480"/>
              <a:chOff x="4128" y="3312"/>
              <a:chExt cx="336" cy="480"/>
            </a:xfrm>
          </p:grpSpPr>
          <p:sp>
            <p:nvSpPr>
              <p:cNvPr id="18494" name="Line 64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5" name="Line 65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6" name="Line 66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78" name="Group 67"/>
            <p:cNvGrpSpPr>
              <a:grpSpLocks/>
            </p:cNvGrpSpPr>
            <p:nvPr/>
          </p:nvGrpSpPr>
          <p:grpSpPr bwMode="auto">
            <a:xfrm>
              <a:off x="3984" y="1680"/>
              <a:ext cx="192" cy="480"/>
              <a:chOff x="4128" y="3312"/>
              <a:chExt cx="336" cy="480"/>
            </a:xfrm>
          </p:grpSpPr>
          <p:sp>
            <p:nvSpPr>
              <p:cNvPr id="18491" name="Line 68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2" name="Line 69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3" name="Line 70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79" name="Group 71"/>
            <p:cNvGrpSpPr>
              <a:grpSpLocks/>
            </p:cNvGrpSpPr>
            <p:nvPr/>
          </p:nvGrpSpPr>
          <p:grpSpPr bwMode="auto">
            <a:xfrm rot="5400000">
              <a:off x="4080" y="864"/>
              <a:ext cx="192" cy="1056"/>
              <a:chOff x="4128" y="3312"/>
              <a:chExt cx="336" cy="480"/>
            </a:xfrm>
          </p:grpSpPr>
          <p:sp>
            <p:nvSpPr>
              <p:cNvPr id="18488" name="Line 72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9" name="Line 73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0" name="Line 74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80" name="Group 75"/>
            <p:cNvGrpSpPr>
              <a:grpSpLocks/>
            </p:cNvGrpSpPr>
            <p:nvPr/>
          </p:nvGrpSpPr>
          <p:grpSpPr bwMode="auto">
            <a:xfrm rot="16200000" flipV="1">
              <a:off x="4080" y="1872"/>
              <a:ext cx="192" cy="1056"/>
              <a:chOff x="4128" y="3312"/>
              <a:chExt cx="336" cy="480"/>
            </a:xfrm>
          </p:grpSpPr>
          <p:sp>
            <p:nvSpPr>
              <p:cNvPr id="18485" name="Line 76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6" name="Line 77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7" name="Line 78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481" name="Text Box 79"/>
            <p:cNvSpPr txBox="1">
              <a:spLocks noChangeArrowheads="1"/>
            </p:cNvSpPr>
            <p:nvPr/>
          </p:nvSpPr>
          <p:spPr bwMode="auto">
            <a:xfrm>
              <a:off x="4080" y="1248"/>
              <a:ext cx="24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/>
                <a:t>3</a:t>
              </a:r>
            </a:p>
          </p:txBody>
        </p:sp>
        <p:sp>
          <p:nvSpPr>
            <p:cNvPr id="18482" name="Text Box 80"/>
            <p:cNvSpPr txBox="1">
              <a:spLocks noChangeArrowheads="1"/>
            </p:cNvSpPr>
            <p:nvPr/>
          </p:nvSpPr>
          <p:spPr bwMode="auto">
            <a:xfrm>
              <a:off x="2496" y="1824"/>
              <a:ext cx="672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/>
                <a:t>Step 1</a:t>
              </a:r>
            </a:p>
          </p:txBody>
        </p:sp>
        <p:sp>
          <p:nvSpPr>
            <p:cNvPr id="18483" name="Text Box 81"/>
            <p:cNvSpPr txBox="1">
              <a:spLocks noChangeArrowheads="1"/>
            </p:cNvSpPr>
            <p:nvPr/>
          </p:nvSpPr>
          <p:spPr bwMode="auto">
            <a:xfrm>
              <a:off x="3840" y="1833"/>
              <a:ext cx="24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/>
                <a:t>2</a:t>
              </a:r>
            </a:p>
          </p:txBody>
        </p:sp>
        <p:sp>
          <p:nvSpPr>
            <p:cNvPr id="18484" name="Text Box 82"/>
            <p:cNvSpPr txBox="1">
              <a:spLocks noChangeArrowheads="1"/>
            </p:cNvSpPr>
            <p:nvPr/>
          </p:nvSpPr>
          <p:spPr bwMode="auto">
            <a:xfrm>
              <a:off x="4080" y="2304"/>
              <a:ext cx="24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/>
                <a:t>4</a:t>
              </a:r>
            </a:p>
          </p:txBody>
        </p:sp>
      </p:grpSp>
      <p:sp>
        <p:nvSpPr>
          <p:cNvPr id="18445" name="Line 83"/>
          <p:cNvSpPr>
            <a:spLocks noChangeShapeType="1"/>
          </p:cNvSpPr>
          <p:nvPr/>
        </p:nvSpPr>
        <p:spPr bwMode="auto">
          <a:xfrm flipV="1">
            <a:off x="3371850" y="2343150"/>
            <a:ext cx="914400" cy="3429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Line 84"/>
          <p:cNvSpPr>
            <a:spLocks noChangeShapeType="1"/>
          </p:cNvSpPr>
          <p:nvPr/>
        </p:nvSpPr>
        <p:spPr bwMode="auto">
          <a:xfrm flipV="1">
            <a:off x="2743200" y="3429000"/>
            <a:ext cx="2114550" cy="285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Line 85"/>
          <p:cNvSpPr>
            <a:spLocks noChangeShapeType="1"/>
          </p:cNvSpPr>
          <p:nvPr/>
        </p:nvSpPr>
        <p:spPr bwMode="auto">
          <a:xfrm>
            <a:off x="6400800" y="4229100"/>
            <a:ext cx="2286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448" name="Group 86"/>
          <p:cNvGrpSpPr>
            <a:grpSpLocks/>
          </p:cNvGrpSpPr>
          <p:nvPr/>
        </p:nvGrpSpPr>
        <p:grpSpPr bwMode="auto">
          <a:xfrm>
            <a:off x="4343400" y="2743200"/>
            <a:ext cx="3314700" cy="1371600"/>
            <a:chOff x="3072" y="2640"/>
            <a:chExt cx="2784" cy="1152"/>
          </a:xfrm>
        </p:grpSpPr>
        <p:sp>
          <p:nvSpPr>
            <p:cNvPr id="51287" name="Rectangle 87"/>
            <p:cNvSpPr>
              <a:spLocks noChangeArrowheads="1"/>
            </p:cNvSpPr>
            <p:nvPr/>
          </p:nvSpPr>
          <p:spPr bwMode="auto">
            <a:xfrm>
              <a:off x="3648" y="2640"/>
              <a:ext cx="860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      _</a:t>
              </a:r>
            </a:p>
            <a:p>
              <a:pPr>
                <a:defRPr/>
              </a:pPr>
              <a:r>
                <a:rPr 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51288" name="Rectangle 88"/>
            <p:cNvSpPr>
              <a:spLocks noChangeArrowheads="1"/>
            </p:cNvSpPr>
            <p:nvPr/>
          </p:nvSpPr>
          <p:spPr bwMode="auto">
            <a:xfrm>
              <a:off x="3648" y="3072"/>
              <a:ext cx="912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   _ _</a:t>
              </a:r>
            </a:p>
            <a:p>
              <a:pPr>
                <a:defRPr/>
              </a:pPr>
              <a:r>
                <a:rPr 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51289" name="Rectangle 89"/>
            <p:cNvSpPr>
              <a:spLocks noChangeArrowheads="1"/>
            </p:cNvSpPr>
            <p:nvPr/>
          </p:nvSpPr>
          <p:spPr bwMode="auto">
            <a:xfrm>
              <a:off x="4848" y="2640"/>
              <a:ext cx="1008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     </a:t>
              </a:r>
              <a:r>
                <a:rPr lang="en-US" sz="180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  </a:t>
              </a:r>
              <a:r>
                <a:rPr lang="en-US" sz="285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_</a:t>
              </a:r>
            </a:p>
            <a:p>
              <a:pPr marL="257175" indent="-257175">
                <a:defRPr/>
              </a:pPr>
              <a:r>
                <a:rPr lang="en-US" sz="285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= PD</a:t>
              </a:r>
            </a:p>
          </p:txBody>
        </p:sp>
        <p:sp>
          <p:nvSpPr>
            <p:cNvPr id="18456" name="Line 90"/>
            <p:cNvSpPr>
              <a:spLocks noChangeShapeType="1"/>
            </p:cNvSpPr>
            <p:nvPr/>
          </p:nvSpPr>
          <p:spPr bwMode="auto">
            <a:xfrm rot="16200000" flipH="1">
              <a:off x="3868" y="283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7" name="Line 91"/>
            <p:cNvSpPr>
              <a:spLocks noChangeShapeType="1"/>
            </p:cNvSpPr>
            <p:nvPr/>
          </p:nvSpPr>
          <p:spPr bwMode="auto">
            <a:xfrm rot="5400000" flipH="1" flipV="1">
              <a:off x="3872" y="36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8" name="Text Box 92"/>
            <p:cNvSpPr txBox="1">
              <a:spLocks noChangeArrowheads="1"/>
            </p:cNvSpPr>
            <p:nvPr/>
          </p:nvSpPr>
          <p:spPr bwMode="auto">
            <a:xfrm>
              <a:off x="3072" y="2736"/>
              <a:ext cx="672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/>
                <a:t>Step 1</a:t>
              </a:r>
            </a:p>
          </p:txBody>
        </p:sp>
        <p:sp>
          <p:nvSpPr>
            <p:cNvPr id="18459" name="Line 93"/>
            <p:cNvSpPr>
              <a:spLocks noChangeShapeType="1"/>
            </p:cNvSpPr>
            <p:nvPr/>
          </p:nvSpPr>
          <p:spPr bwMode="auto">
            <a:xfrm flipH="1">
              <a:off x="3572" y="27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0" name="Line 94"/>
            <p:cNvSpPr>
              <a:spLocks noChangeShapeType="1"/>
            </p:cNvSpPr>
            <p:nvPr/>
          </p:nvSpPr>
          <p:spPr bwMode="auto">
            <a:xfrm flipV="1">
              <a:off x="3570" y="2736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1" name="Line 95"/>
            <p:cNvSpPr>
              <a:spLocks noChangeShapeType="1"/>
            </p:cNvSpPr>
            <p:nvPr/>
          </p:nvSpPr>
          <p:spPr bwMode="auto">
            <a:xfrm flipH="1">
              <a:off x="3582" y="379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2" name="Line 96"/>
            <p:cNvSpPr>
              <a:spLocks noChangeShapeType="1"/>
            </p:cNvSpPr>
            <p:nvPr/>
          </p:nvSpPr>
          <p:spPr bwMode="auto">
            <a:xfrm flipH="1">
              <a:off x="3888" y="2928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3" name="Line 97"/>
            <p:cNvSpPr>
              <a:spLocks noChangeShapeType="1"/>
            </p:cNvSpPr>
            <p:nvPr/>
          </p:nvSpPr>
          <p:spPr bwMode="auto">
            <a:xfrm flipH="1">
              <a:off x="3888" y="3360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63" name="Rectangle 163"/>
          <p:cNvSpPr>
            <a:spLocks noChangeArrowheads="1"/>
          </p:cNvSpPr>
          <p:nvPr/>
        </p:nvSpPr>
        <p:spPr bwMode="auto">
          <a:xfrm>
            <a:off x="2800350" y="3486151"/>
            <a:ext cx="514350" cy="70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975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  <a:ea typeface="MS PGothic" panose="020B0600070205080204" pitchFamily="34" charset="-128"/>
              </a:rPr>
              <a:t>0</a:t>
            </a:r>
            <a:endParaRPr lang="en-US" sz="18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MS PGothic" panose="020B0600070205080204" pitchFamily="34" charset="-128"/>
            </a:endParaRPr>
          </a:p>
        </p:txBody>
      </p:sp>
      <p:sp>
        <p:nvSpPr>
          <p:cNvPr id="101" name="Rectangle 163"/>
          <p:cNvSpPr>
            <a:spLocks noChangeArrowheads="1"/>
          </p:cNvSpPr>
          <p:nvPr/>
        </p:nvSpPr>
        <p:spPr bwMode="auto">
          <a:xfrm>
            <a:off x="2286000" y="1543051"/>
            <a:ext cx="514350" cy="70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975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  <a:ea typeface="MS PGothic" panose="020B0600070205080204" pitchFamily="34" charset="-128"/>
              </a:rPr>
              <a:t>0</a:t>
            </a:r>
            <a:endParaRPr lang="en-US" sz="18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MS PGothic" panose="020B0600070205080204" pitchFamily="34" charset="-128"/>
            </a:endParaRPr>
          </a:p>
        </p:txBody>
      </p:sp>
      <p:sp>
        <p:nvSpPr>
          <p:cNvPr id="102" name="Rectangle 163"/>
          <p:cNvSpPr>
            <a:spLocks noChangeArrowheads="1"/>
          </p:cNvSpPr>
          <p:nvPr/>
        </p:nvSpPr>
        <p:spPr bwMode="auto">
          <a:xfrm>
            <a:off x="2800350" y="1543051"/>
            <a:ext cx="514350" cy="70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975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  <a:ea typeface="MS PGothic" panose="020B0600070205080204" pitchFamily="34" charset="-128"/>
              </a:rPr>
              <a:t>0</a:t>
            </a:r>
            <a:endParaRPr lang="en-US" sz="18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MS PGothic" panose="020B0600070205080204" pitchFamily="34" charset="-128"/>
            </a:endParaRPr>
          </a:p>
        </p:txBody>
      </p:sp>
      <p:sp>
        <p:nvSpPr>
          <p:cNvPr id="18452" name="Text Placeholder 2"/>
          <p:cNvSpPr txBox="1">
            <a:spLocks/>
          </p:cNvSpPr>
          <p:nvPr/>
        </p:nvSpPr>
        <p:spPr bwMode="auto">
          <a:xfrm>
            <a:off x="2270125" y="228600"/>
            <a:ext cx="6646863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Simplified Boolean Equation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543050" y="1485900"/>
            <a:ext cx="566738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15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W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570038" y="2686050"/>
            <a:ext cx="4572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defRPr/>
            </a:pPr>
            <a:r>
              <a:rPr lang="en-US" sz="2850" b="1">
                <a:solidFill>
                  <a:srgbClr val="FF9900"/>
                </a:solidFill>
                <a:latin typeface="Tahoma" pitchFamily="34" charset="0"/>
                <a:ea typeface="MS PGothic" panose="020B0600070205080204" pitchFamily="34" charset="-128"/>
              </a:rPr>
              <a:t>P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570038" y="3200400"/>
            <a:ext cx="457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defRPr/>
            </a:pPr>
            <a:r>
              <a:rPr lang="en-US" sz="2850" b="1">
                <a:solidFill>
                  <a:srgbClr val="FF9900"/>
                </a:solidFill>
                <a:latin typeface="Tahoma" pitchFamily="34" charset="0"/>
                <a:ea typeface="MS PGothic" panose="020B0600070205080204" pitchFamily="34" charset="-128"/>
              </a:rPr>
              <a:t>D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2027238" y="1771650"/>
            <a:ext cx="19431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027238" y="2971800"/>
            <a:ext cx="10287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70125" y="3257550"/>
            <a:ext cx="544513" cy="457200"/>
            <a:chOff x="1355" y="2784"/>
            <a:chExt cx="458" cy="384"/>
          </a:xfrm>
        </p:grpSpPr>
        <p:sp>
          <p:nvSpPr>
            <p:cNvPr id="19517" name="AutoShape 9"/>
            <p:cNvSpPr>
              <a:spLocks noChangeArrowheads="1"/>
            </p:cNvSpPr>
            <p:nvPr/>
          </p:nvSpPr>
          <p:spPr bwMode="auto">
            <a:xfrm rot="5400000" flipH="1">
              <a:off x="1331" y="2808"/>
              <a:ext cx="384" cy="336"/>
            </a:xfrm>
            <a:prstGeom prst="flowChartExtract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9518" name="AutoShape 10"/>
            <p:cNvSpPr>
              <a:spLocks noChangeArrowheads="1"/>
            </p:cNvSpPr>
            <p:nvPr/>
          </p:nvSpPr>
          <p:spPr bwMode="auto">
            <a:xfrm>
              <a:off x="1717" y="2928"/>
              <a:ext cx="96" cy="96"/>
            </a:xfrm>
            <a:prstGeom prst="flowChartConnector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027238" y="3486150"/>
            <a:ext cx="1028700" cy="0"/>
            <a:chOff x="1152" y="2976"/>
            <a:chExt cx="864" cy="0"/>
          </a:xfrm>
        </p:grpSpPr>
        <p:sp>
          <p:nvSpPr>
            <p:cNvPr id="19515" name="Line 12"/>
            <p:cNvSpPr>
              <a:spLocks noChangeShapeType="1"/>
            </p:cNvSpPr>
            <p:nvPr/>
          </p:nvSpPr>
          <p:spPr bwMode="auto">
            <a:xfrm>
              <a:off x="1152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6" name="Line 13"/>
            <p:cNvSpPr>
              <a:spLocks noChangeShapeType="1"/>
            </p:cNvSpPr>
            <p:nvPr/>
          </p:nvSpPr>
          <p:spPr bwMode="auto">
            <a:xfrm>
              <a:off x="1824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055938" y="2971800"/>
            <a:ext cx="0" cy="514350"/>
            <a:chOff x="2016" y="2544"/>
            <a:chExt cx="0" cy="432"/>
          </a:xfrm>
        </p:grpSpPr>
        <p:sp>
          <p:nvSpPr>
            <p:cNvPr id="19513" name="Line 15"/>
            <p:cNvSpPr>
              <a:spLocks noChangeShapeType="1"/>
            </p:cNvSpPr>
            <p:nvPr/>
          </p:nvSpPr>
          <p:spPr bwMode="auto">
            <a:xfrm>
              <a:off x="2016" y="2544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4" name="Line 16"/>
            <p:cNvSpPr>
              <a:spLocks noChangeShapeType="1"/>
            </p:cNvSpPr>
            <p:nvPr/>
          </p:nvSpPr>
          <p:spPr bwMode="auto">
            <a:xfrm>
              <a:off x="2016" y="2832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3227388" y="2971800"/>
            <a:ext cx="457200" cy="514350"/>
          </a:xfrm>
          <a:prstGeom prst="flowChartDelay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3055938" y="3143250"/>
            <a:ext cx="914400" cy="171450"/>
            <a:chOff x="2016" y="2688"/>
            <a:chExt cx="768" cy="144"/>
          </a:xfrm>
        </p:grpSpPr>
        <p:sp>
          <p:nvSpPr>
            <p:cNvPr id="19510" name="Line 19"/>
            <p:cNvSpPr>
              <a:spLocks noChangeShapeType="1"/>
            </p:cNvSpPr>
            <p:nvPr/>
          </p:nvSpPr>
          <p:spPr bwMode="auto">
            <a:xfrm>
              <a:off x="2016" y="2688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1" name="Line 20"/>
            <p:cNvSpPr>
              <a:spLocks noChangeShapeType="1"/>
            </p:cNvSpPr>
            <p:nvPr/>
          </p:nvSpPr>
          <p:spPr bwMode="auto">
            <a:xfrm>
              <a:off x="2016" y="2832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2" name="Line 21"/>
            <p:cNvSpPr>
              <a:spLocks noChangeShapeType="1"/>
            </p:cNvSpPr>
            <p:nvPr/>
          </p:nvSpPr>
          <p:spPr bwMode="auto">
            <a:xfrm>
              <a:off x="2544" y="276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970338" y="1771650"/>
            <a:ext cx="0" cy="1485900"/>
            <a:chOff x="2784" y="1536"/>
            <a:chExt cx="0" cy="1248"/>
          </a:xfrm>
        </p:grpSpPr>
        <p:sp>
          <p:nvSpPr>
            <p:cNvPr id="19508" name="Line 23"/>
            <p:cNvSpPr>
              <a:spLocks noChangeShapeType="1"/>
            </p:cNvSpPr>
            <p:nvPr/>
          </p:nvSpPr>
          <p:spPr bwMode="auto">
            <a:xfrm>
              <a:off x="2784" y="1536"/>
              <a:ext cx="0" cy="6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9" name="Line 24"/>
            <p:cNvSpPr>
              <a:spLocks noChangeShapeType="1"/>
            </p:cNvSpPr>
            <p:nvPr/>
          </p:nvSpPr>
          <p:spPr bwMode="auto">
            <a:xfrm>
              <a:off x="2784" y="2352"/>
              <a:ext cx="0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3970338" y="2514600"/>
            <a:ext cx="971550" cy="228600"/>
            <a:chOff x="2784" y="2160"/>
            <a:chExt cx="816" cy="192"/>
          </a:xfrm>
        </p:grpSpPr>
        <p:sp>
          <p:nvSpPr>
            <p:cNvPr id="19505" name="Line 26"/>
            <p:cNvSpPr>
              <a:spLocks noChangeShapeType="1"/>
            </p:cNvSpPr>
            <p:nvPr/>
          </p:nvSpPr>
          <p:spPr bwMode="auto">
            <a:xfrm>
              <a:off x="2784" y="216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6" name="Line 27"/>
            <p:cNvSpPr>
              <a:spLocks noChangeShapeType="1"/>
            </p:cNvSpPr>
            <p:nvPr/>
          </p:nvSpPr>
          <p:spPr bwMode="auto">
            <a:xfrm>
              <a:off x="2784" y="235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7" name="Line 28"/>
            <p:cNvSpPr>
              <a:spLocks noChangeShapeType="1"/>
            </p:cNvSpPr>
            <p:nvPr/>
          </p:nvSpPr>
          <p:spPr bwMode="auto">
            <a:xfrm>
              <a:off x="3360" y="2256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89" name="AutoShape 29"/>
          <p:cNvSpPr>
            <a:spLocks noChangeArrowheads="1"/>
          </p:cNvSpPr>
          <p:nvPr/>
        </p:nvSpPr>
        <p:spPr bwMode="auto">
          <a:xfrm flipH="1">
            <a:off x="4141788" y="2400300"/>
            <a:ext cx="514350" cy="457200"/>
          </a:xfrm>
          <a:prstGeom prst="flowChartOnlineStorage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2770188" y="3143250"/>
            <a:ext cx="4572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defRPr/>
            </a:pPr>
            <a:r>
              <a:rPr lang="en-US" sz="2850" b="1">
                <a:solidFill>
                  <a:srgbClr val="FF9900"/>
                </a:solidFill>
                <a:latin typeface="Tahoma" pitchFamily="34" charset="0"/>
                <a:ea typeface="MS PGothic" panose="020B0600070205080204" pitchFamily="34" charset="-128"/>
              </a:rPr>
              <a:t>_</a:t>
            </a:r>
          </a:p>
          <a:p>
            <a:pPr marL="257175" indent="-257175">
              <a:defRPr/>
            </a:pPr>
            <a:r>
              <a:rPr lang="en-US" sz="2850" b="1">
                <a:solidFill>
                  <a:srgbClr val="FF9900"/>
                </a:solidFill>
                <a:latin typeface="Tahoma" pitchFamily="34" charset="0"/>
                <a:ea typeface="MS PGothic" panose="020B0600070205080204" pitchFamily="34" charset="-128"/>
              </a:rPr>
              <a:t>D</a:t>
            </a:r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3798888" y="2743200"/>
            <a:ext cx="746125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15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  </a:t>
            </a:r>
            <a:r>
              <a:rPr lang="en-US" sz="9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  </a:t>
            </a:r>
            <a:r>
              <a:rPr lang="en-US" sz="315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_</a:t>
            </a:r>
          </a:p>
          <a:p>
            <a:pPr>
              <a:defRPr/>
            </a:pPr>
            <a:r>
              <a:rPr lang="en-US" sz="315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PD</a:t>
            </a:r>
          </a:p>
        </p:txBody>
      </p:sp>
      <p:grpSp>
        <p:nvGrpSpPr>
          <p:cNvPr id="19473" name="Group 32"/>
          <p:cNvGrpSpPr>
            <a:grpSpLocks/>
          </p:cNvGrpSpPr>
          <p:nvPr/>
        </p:nvGrpSpPr>
        <p:grpSpPr bwMode="auto">
          <a:xfrm>
            <a:off x="5216525" y="2135188"/>
            <a:ext cx="1782763" cy="1412875"/>
            <a:chOff x="3840" y="1296"/>
            <a:chExt cx="1498" cy="1186"/>
          </a:xfrm>
        </p:grpSpPr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3840" y="1296"/>
              <a:ext cx="1389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lnSpc>
                  <a:spcPct val="50000"/>
                </a:lnSpc>
                <a:defRPr/>
              </a:pPr>
              <a:endParaRPr lang="en-US" sz="2850" b="1">
                <a:solidFill>
                  <a:srgbClr val="006699"/>
                </a:solidFill>
                <a:latin typeface="Tahoma" pitchFamily="34" charset="0"/>
                <a:ea typeface="MS PGothic" panose="020B0600070205080204" pitchFamily="34" charset="-128"/>
              </a:endParaRPr>
            </a:p>
            <a:p>
              <a:pPr marL="257175" indent="-257175">
                <a:defRPr/>
              </a:pPr>
              <a:r>
                <a:rPr lang="en-US" sz="2850" b="1">
                  <a:solidFill>
                    <a:srgbClr val="000066"/>
                  </a:solidFill>
                  <a:latin typeface="Tahoma" pitchFamily="34" charset="0"/>
                  <a:ea typeface="MS PGothic" panose="020B0600070205080204" pitchFamily="34" charset="-128"/>
                </a:rPr>
                <a:t>C =</a:t>
              </a:r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4378" y="1488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15395" name="Rectangle 35"/>
            <p:cNvSpPr>
              <a:spLocks noChangeArrowheads="1"/>
            </p:cNvSpPr>
            <p:nvPr/>
          </p:nvSpPr>
          <p:spPr bwMode="auto">
            <a:xfrm>
              <a:off x="4666" y="199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006699"/>
                  </a:solidFill>
                  <a:latin typeface="Tahoma" pitchFamily="34" charset="0"/>
                  <a:ea typeface="MS PGothic" panose="020B0600070205080204" pitchFamily="34" charset="-128"/>
                </a:rPr>
                <a:t>P</a:t>
              </a:r>
            </a:p>
          </p:txBody>
        </p:sp>
        <p:sp>
          <p:nvSpPr>
            <p:cNvPr id="15396" name="Rectangle 36"/>
            <p:cNvSpPr>
              <a:spLocks noChangeArrowheads="1"/>
            </p:cNvSpPr>
            <p:nvPr/>
          </p:nvSpPr>
          <p:spPr bwMode="auto">
            <a:xfrm>
              <a:off x="4906" y="199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006699"/>
                  </a:solidFill>
                  <a:latin typeface="Tahoma" pitchFamily="34" charset="0"/>
                  <a:ea typeface="MS PGothic" panose="020B0600070205080204" pitchFamily="34" charset="-128"/>
                </a:rPr>
                <a:t>D</a:t>
              </a:r>
            </a:p>
          </p:txBody>
        </p:sp>
        <p:sp>
          <p:nvSpPr>
            <p:cNvPr id="19503" name="Line 37"/>
            <p:cNvSpPr>
              <a:spLocks noChangeShapeType="1"/>
            </p:cNvSpPr>
            <p:nvPr/>
          </p:nvSpPr>
          <p:spPr bwMode="auto">
            <a:xfrm>
              <a:off x="4982" y="2045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8" name="Rectangle 38"/>
            <p:cNvSpPr>
              <a:spLocks noChangeArrowheads="1"/>
            </p:cNvSpPr>
            <p:nvPr/>
          </p:nvSpPr>
          <p:spPr bwMode="auto">
            <a:xfrm>
              <a:off x="4378" y="1997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+</a:t>
              </a:r>
            </a:p>
          </p:txBody>
        </p:sp>
      </p:grp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5856288" y="2365375"/>
            <a:ext cx="571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15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W</a:t>
            </a:r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6199188" y="2960688"/>
            <a:ext cx="4000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defRPr/>
            </a:pPr>
            <a:r>
              <a:rPr lang="en-US" sz="2850" b="1">
                <a:solidFill>
                  <a:srgbClr val="FF3300"/>
                </a:solidFill>
                <a:latin typeface="Tahoma" pitchFamily="34" charset="0"/>
                <a:ea typeface="MS PGothic" panose="020B0600070205080204" pitchFamily="34" charset="-128"/>
              </a:rPr>
              <a:t>P</a:t>
            </a:r>
          </a:p>
        </p:txBody>
      </p: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6484938" y="2970213"/>
            <a:ext cx="514350" cy="571500"/>
            <a:chOff x="3888" y="3408"/>
            <a:chExt cx="432" cy="480"/>
          </a:xfrm>
        </p:grpSpPr>
        <p:sp>
          <p:nvSpPr>
            <p:cNvPr id="15402" name="Rectangle 42"/>
            <p:cNvSpPr>
              <a:spLocks noChangeArrowheads="1"/>
            </p:cNvSpPr>
            <p:nvPr/>
          </p:nvSpPr>
          <p:spPr bwMode="auto">
            <a:xfrm>
              <a:off x="3888" y="3408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D</a:t>
              </a:r>
            </a:p>
          </p:txBody>
        </p:sp>
        <p:sp>
          <p:nvSpPr>
            <p:cNvPr id="19498" name="Line 43"/>
            <p:cNvSpPr>
              <a:spLocks noChangeShapeType="1"/>
            </p:cNvSpPr>
            <p:nvPr/>
          </p:nvSpPr>
          <p:spPr bwMode="auto">
            <a:xfrm>
              <a:off x="3964" y="345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5856288" y="2971800"/>
            <a:ext cx="1143000" cy="577850"/>
            <a:chOff x="4800" y="3504"/>
            <a:chExt cx="960" cy="485"/>
          </a:xfrm>
        </p:grpSpPr>
        <p:grpSp>
          <p:nvGrpSpPr>
            <p:cNvPr id="19491" name="Group 45"/>
            <p:cNvGrpSpPr>
              <a:grpSpLocks/>
            </p:cNvGrpSpPr>
            <p:nvPr/>
          </p:nvGrpSpPr>
          <p:grpSpPr bwMode="auto">
            <a:xfrm>
              <a:off x="5088" y="3504"/>
              <a:ext cx="672" cy="480"/>
              <a:chOff x="5088" y="3504"/>
              <a:chExt cx="672" cy="480"/>
            </a:xfrm>
          </p:grpSpPr>
          <p:sp>
            <p:nvSpPr>
              <p:cNvPr id="15406" name="Rectangle 46"/>
              <p:cNvSpPr>
                <a:spLocks noChangeArrowheads="1"/>
              </p:cNvSpPr>
              <p:nvPr/>
            </p:nvSpPr>
            <p:spPr bwMode="auto">
              <a:xfrm>
                <a:off x="5088" y="3504"/>
                <a:ext cx="336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257175" indent="-257175">
                  <a:defRPr/>
                </a:pPr>
                <a:r>
                  <a:rPr lang="en-US" sz="2850" b="1">
                    <a:solidFill>
                      <a:srgbClr val="FF3300"/>
                    </a:solidFill>
                    <a:latin typeface="Tahoma" pitchFamily="34" charset="0"/>
                    <a:ea typeface="MS PGothic" panose="020B0600070205080204" pitchFamily="34" charset="-128"/>
                  </a:rPr>
                  <a:t>P</a:t>
                </a:r>
              </a:p>
            </p:txBody>
          </p:sp>
          <p:grpSp>
            <p:nvGrpSpPr>
              <p:cNvPr id="19494" name="Group 47"/>
              <p:cNvGrpSpPr>
                <a:grpSpLocks/>
              </p:cNvGrpSpPr>
              <p:nvPr/>
            </p:nvGrpSpPr>
            <p:grpSpPr bwMode="auto">
              <a:xfrm>
                <a:off x="5328" y="3504"/>
                <a:ext cx="432" cy="480"/>
                <a:chOff x="3888" y="3408"/>
                <a:chExt cx="432" cy="480"/>
              </a:xfrm>
            </p:grpSpPr>
            <p:sp>
              <p:nvSpPr>
                <p:cNvPr id="15408" name="Rectangle 48"/>
                <p:cNvSpPr>
                  <a:spLocks noChangeArrowheads="1"/>
                </p:cNvSpPr>
                <p:nvPr/>
              </p:nvSpPr>
              <p:spPr bwMode="auto">
                <a:xfrm>
                  <a:off x="3888" y="3408"/>
                  <a:ext cx="43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257175" indent="-257175">
                    <a:defRPr/>
                  </a:pPr>
                  <a:r>
                    <a:rPr lang="en-US" sz="2850" b="1">
                      <a:solidFill>
                        <a:srgbClr val="FF3300"/>
                      </a:solidFill>
                      <a:latin typeface="Tahoma" pitchFamily="34" charset="0"/>
                      <a:ea typeface="MS PGothic" panose="020B0600070205080204" pitchFamily="34" charset="-128"/>
                    </a:rPr>
                    <a:t>D</a:t>
                  </a:r>
                </a:p>
              </p:txBody>
            </p:sp>
            <p:sp>
              <p:nvSpPr>
                <p:cNvPr id="19496" name="Line 49"/>
                <p:cNvSpPr>
                  <a:spLocks noChangeShapeType="1"/>
                </p:cNvSpPr>
                <p:nvPr/>
              </p:nvSpPr>
              <p:spPr bwMode="auto">
                <a:xfrm>
                  <a:off x="3964" y="3456"/>
                  <a:ext cx="192" cy="0"/>
                </a:xfrm>
                <a:prstGeom prst="line">
                  <a:avLst/>
                </a:prstGeom>
                <a:noFill/>
                <a:ln w="76200">
                  <a:solidFill>
                    <a:srgbClr val="FF33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5410" name="Rectangle 50"/>
            <p:cNvSpPr>
              <a:spLocks noChangeArrowheads="1"/>
            </p:cNvSpPr>
            <p:nvPr/>
          </p:nvSpPr>
          <p:spPr bwMode="auto">
            <a:xfrm>
              <a:off x="4800" y="3504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+</a:t>
              </a:r>
            </a:p>
          </p:txBody>
        </p:sp>
      </p:grpSp>
      <p:grpSp>
        <p:nvGrpSpPr>
          <p:cNvPr id="13" name="Group 51"/>
          <p:cNvGrpSpPr>
            <a:grpSpLocks/>
          </p:cNvGrpSpPr>
          <p:nvPr/>
        </p:nvGrpSpPr>
        <p:grpSpPr bwMode="auto">
          <a:xfrm>
            <a:off x="5856288" y="2363788"/>
            <a:ext cx="1143000" cy="1184275"/>
            <a:chOff x="5376" y="2448"/>
            <a:chExt cx="960" cy="994"/>
          </a:xfrm>
        </p:grpSpPr>
        <p:sp>
          <p:nvSpPr>
            <p:cNvPr id="15412" name="Rectangle 52"/>
            <p:cNvSpPr>
              <a:spLocks noChangeArrowheads="1"/>
            </p:cNvSpPr>
            <p:nvPr/>
          </p:nvSpPr>
          <p:spPr bwMode="auto">
            <a:xfrm>
              <a:off x="5376" y="2448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15413" name="Rectangle 53"/>
            <p:cNvSpPr>
              <a:spLocks noChangeArrowheads="1"/>
            </p:cNvSpPr>
            <p:nvPr/>
          </p:nvSpPr>
          <p:spPr bwMode="auto">
            <a:xfrm>
              <a:off x="5664" y="295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P</a:t>
              </a:r>
            </a:p>
          </p:txBody>
        </p:sp>
        <p:sp>
          <p:nvSpPr>
            <p:cNvPr id="15414" name="Rectangle 54"/>
            <p:cNvSpPr>
              <a:spLocks noChangeArrowheads="1"/>
            </p:cNvSpPr>
            <p:nvPr/>
          </p:nvSpPr>
          <p:spPr bwMode="auto">
            <a:xfrm>
              <a:off x="5904" y="295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D</a:t>
              </a:r>
            </a:p>
          </p:txBody>
        </p:sp>
        <p:sp>
          <p:nvSpPr>
            <p:cNvPr id="19489" name="Line 55"/>
            <p:cNvSpPr>
              <a:spLocks noChangeShapeType="1"/>
            </p:cNvSpPr>
            <p:nvPr/>
          </p:nvSpPr>
          <p:spPr bwMode="auto">
            <a:xfrm>
              <a:off x="5980" y="3005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6" name="Rectangle 56"/>
            <p:cNvSpPr>
              <a:spLocks noChangeArrowheads="1"/>
            </p:cNvSpPr>
            <p:nvPr/>
          </p:nvSpPr>
          <p:spPr bwMode="auto">
            <a:xfrm>
              <a:off x="5376" y="2957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+</a:t>
              </a:r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5856288" y="2363788"/>
            <a:ext cx="1143000" cy="1184275"/>
            <a:chOff x="5904" y="835"/>
            <a:chExt cx="960" cy="994"/>
          </a:xfrm>
        </p:grpSpPr>
        <p:sp>
          <p:nvSpPr>
            <p:cNvPr id="15418" name="Rectangle 58"/>
            <p:cNvSpPr>
              <a:spLocks noChangeArrowheads="1"/>
            </p:cNvSpPr>
            <p:nvPr/>
          </p:nvSpPr>
          <p:spPr bwMode="auto">
            <a:xfrm>
              <a:off x="5904" y="835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15419" name="Rectangle 59"/>
            <p:cNvSpPr>
              <a:spLocks noChangeArrowheads="1"/>
            </p:cNvSpPr>
            <p:nvPr/>
          </p:nvSpPr>
          <p:spPr bwMode="auto">
            <a:xfrm>
              <a:off x="6192" y="1344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9900"/>
                  </a:solidFill>
                  <a:latin typeface="Tahoma" pitchFamily="34" charset="0"/>
                  <a:ea typeface="MS PGothic" panose="020B0600070205080204" pitchFamily="34" charset="-128"/>
                </a:rPr>
                <a:t>P</a:t>
              </a:r>
            </a:p>
          </p:txBody>
        </p:sp>
        <p:sp>
          <p:nvSpPr>
            <p:cNvPr id="15420" name="Rectangle 60"/>
            <p:cNvSpPr>
              <a:spLocks noChangeArrowheads="1"/>
            </p:cNvSpPr>
            <p:nvPr/>
          </p:nvSpPr>
          <p:spPr bwMode="auto">
            <a:xfrm>
              <a:off x="6432" y="1344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9900"/>
                  </a:solidFill>
                  <a:latin typeface="Tahoma" pitchFamily="34" charset="0"/>
                  <a:ea typeface="MS PGothic" panose="020B0600070205080204" pitchFamily="34" charset="-128"/>
                </a:rPr>
                <a:t>D</a:t>
              </a:r>
            </a:p>
          </p:txBody>
        </p:sp>
        <p:sp>
          <p:nvSpPr>
            <p:cNvPr id="19484" name="Line 61"/>
            <p:cNvSpPr>
              <a:spLocks noChangeShapeType="1"/>
            </p:cNvSpPr>
            <p:nvPr/>
          </p:nvSpPr>
          <p:spPr bwMode="auto">
            <a:xfrm>
              <a:off x="6508" y="1392"/>
              <a:ext cx="192" cy="0"/>
            </a:xfrm>
            <a:prstGeom prst="line">
              <a:avLst/>
            </a:prstGeom>
            <a:noFill/>
            <a:ln w="76200">
              <a:solidFill>
                <a:srgbClr val="FF99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2" name="Rectangle 62"/>
            <p:cNvSpPr>
              <a:spLocks noChangeArrowheads="1"/>
            </p:cNvSpPr>
            <p:nvPr/>
          </p:nvSpPr>
          <p:spPr bwMode="auto">
            <a:xfrm>
              <a:off x="5904" y="1344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+</a:t>
              </a:r>
            </a:p>
          </p:txBody>
        </p:sp>
      </p:grpSp>
      <p:sp>
        <p:nvSpPr>
          <p:cNvPr id="19480" name="Text Placeholder 2"/>
          <p:cNvSpPr txBox="1">
            <a:spLocks/>
          </p:cNvSpPr>
          <p:nvPr/>
        </p:nvSpPr>
        <p:spPr bwMode="auto">
          <a:xfrm>
            <a:off x="2270125" y="228600"/>
            <a:ext cx="6646863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Combinational Logic Circuit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  <p:bldP spid="15364" grpId="0" autoUpdateAnimBg="0"/>
      <p:bldP spid="15365" grpId="0" autoUpdateAnimBg="0"/>
      <p:bldP spid="15366" grpId="0" animBg="1"/>
      <p:bldP spid="15367" grpId="0" animBg="1"/>
      <p:bldP spid="15377" grpId="0" animBg="1"/>
      <p:bldP spid="15389" grpId="0" animBg="1"/>
      <p:bldP spid="15390" grpId="0" autoUpdateAnimBg="0"/>
      <p:bldP spid="15391" grpId="0" autoUpdateAnimBg="0"/>
      <p:bldP spid="15399" grpId="0" autoUpdateAnimBg="0"/>
      <p:bldP spid="1540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Integrated Circuits (ICs)</a:t>
            </a:r>
          </a:p>
        </p:txBody>
      </p:sp>
      <p:sp>
        <p:nvSpPr>
          <p:cNvPr id="15363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Used for implementation of combinational logic circuits </a:t>
            </a:r>
          </a:p>
          <a:p>
            <a:pPr marL="9144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Use TTL family (transistor </a:t>
            </a:r>
            <a:r>
              <a:rPr lang="en-US" altLang="en-US" dirty="0" err="1" smtClean="0">
                <a:solidFill>
                  <a:srgbClr val="000066"/>
                </a:solidFill>
                <a:latin typeface="Tahoma" panose="020B0604030504040204" pitchFamily="34" charset="0"/>
              </a:rPr>
              <a:t>transistor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 logic)</a:t>
            </a:r>
          </a:p>
        </p:txBody>
      </p:sp>
      <p:pic>
        <p:nvPicPr>
          <p:cNvPr id="20484" name="Picture 4" descr="10-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20"/>
          <a:stretch>
            <a:fillRect/>
          </a:stretch>
        </p:blipFill>
        <p:spPr bwMode="auto">
          <a:xfrm>
            <a:off x="2667000" y="2719388"/>
            <a:ext cx="40782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IC Identification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1507" name="Picture 2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1673225"/>
            <a:ext cx="87598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Materials for Lab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31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Computer equipped with LabVIEW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NI-ELVIS II+ Prototyping Board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DIP Switch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Hook-up Wire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Problem Statement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476250" y="749300"/>
            <a:ext cx="8210550" cy="415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A farmer has 2 barns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3 items: fox, hen, corn</a:t>
            </a:r>
          </a:p>
          <a:p>
            <a:pPr marL="131603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Items can be in any barn, in any combination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Concerns:</a:t>
            </a:r>
          </a:p>
          <a:p>
            <a:pPr marL="131603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Protect hen from fox</a:t>
            </a:r>
          </a:p>
          <a:p>
            <a:pPr marL="131603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Protect corn from hen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Design alarm system using digital electronics.  Alarm sounds when: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Fox and hen are in same barn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Hen and corn are in same barn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Problem Statement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476250" y="804863"/>
            <a:ext cx="8210550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Design combination logic circuit for alarm system:</a:t>
            </a:r>
          </a:p>
          <a:p>
            <a:pPr marL="1371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Use least amount of gates and input variables (cost effectiveness)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Logical circuit output connected to LED</a:t>
            </a:r>
          </a:p>
          <a:p>
            <a:pPr marL="1371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LED “on” indicates alarm activation</a:t>
            </a:r>
          </a:p>
          <a:p>
            <a:pPr marL="1371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LED “off” indicates no problem (alarm off)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Fox, hen and corn must be in barn 1 or barn 2</a:t>
            </a:r>
          </a:p>
          <a:p>
            <a:pPr marL="1371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Presence in barn 1 = 1 </a:t>
            </a:r>
          </a:p>
          <a:p>
            <a:pPr marL="1371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Presence in barn 2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Procedure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962275" y="1079500"/>
            <a:ext cx="5381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Truth Table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Determine input and output variable (s)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How many combinations are there?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Complete truth table on a sheet of paper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11150" y="1212850"/>
            <a:ext cx="23622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3300"/>
                </a:solidFill>
                <a:cs typeface="Arial" panose="020B0604020202020204" pitchFamily="34" charset="0"/>
              </a:rPr>
              <a:t>Truth Table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K-Map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Simplified 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Logic Circuit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LabVIEW Simulation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NI-ELVIS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 rot="5400000" flipH="1" flipV="1">
            <a:off x="939800" y="2900363"/>
            <a:ext cx="3687763" cy="46037"/>
          </a:xfrm>
          <a:prstGeom prst="homePlate">
            <a:avLst>
              <a:gd name="adj" fmla="val 110885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Overview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1371600" y="122237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Objective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Background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Materials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Procedure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Report / Presentation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Closing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Procedure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962275" y="1079500"/>
            <a:ext cx="5381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Boolean Expression</a:t>
            </a:r>
          </a:p>
          <a:p>
            <a:pPr marL="969963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Gather all combinations that produce a 1 for output</a:t>
            </a:r>
          </a:p>
          <a:p>
            <a:pPr marL="969963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 marL="969963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Create a Boolean expression from these smaller expressions (independent conditions)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11150" y="1212850"/>
            <a:ext cx="23622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Truth Table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3300"/>
                </a:solidFill>
                <a:cs typeface="Arial" panose="020B0604020202020204" pitchFamily="34" charset="0"/>
              </a:rPr>
              <a:t>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K-Map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Simplified 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Logic Circuit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LabVIEW Simulation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NI-ELVIS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 rot="5400000" flipH="1" flipV="1">
            <a:off x="939800" y="2900363"/>
            <a:ext cx="3687763" cy="46037"/>
          </a:xfrm>
          <a:prstGeom prst="homePlate">
            <a:avLst>
              <a:gd name="adj" fmla="val 110885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Procedure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962275" y="1079500"/>
            <a:ext cx="5381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K-Map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Create a K-Map table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Only have one variable change state at a time between adjacent boxes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Use the Boolean expression to fill in the 1’s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11150" y="1212850"/>
            <a:ext cx="23622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Truth Table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3300"/>
                </a:solidFill>
                <a:cs typeface="Arial" panose="020B0604020202020204" pitchFamily="34" charset="0"/>
              </a:rPr>
              <a:t>K-Map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Simplified 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Logic Circuit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LabVIEW Simulation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NI-ELVIS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 rot="5400000" flipH="1" flipV="1">
            <a:off x="939800" y="2900363"/>
            <a:ext cx="3687763" cy="46037"/>
          </a:xfrm>
          <a:prstGeom prst="homePlate">
            <a:avLst>
              <a:gd name="adj" fmla="val 110885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Procedure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962275" y="1079500"/>
            <a:ext cx="5381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Simplified Boolean Expression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Use K-Map to circle groups of 1’s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1’s may only be circled in powers of 2, starting from largest possible combination and working downward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Write new simplified expression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11150" y="1212850"/>
            <a:ext cx="23622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Truth Table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K-Map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3300"/>
                </a:solidFill>
                <a:cs typeface="Arial" panose="020B0604020202020204" pitchFamily="34" charset="0"/>
              </a:rPr>
              <a:t>Simplified 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Logic Circuit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LabVIEW Simulation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NI-ELVIS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 rot="5400000" flipH="1" flipV="1">
            <a:off x="939800" y="2900363"/>
            <a:ext cx="3687763" cy="46037"/>
          </a:xfrm>
          <a:prstGeom prst="homePlate">
            <a:avLst>
              <a:gd name="adj" fmla="val 110885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Procedure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962275" y="1079500"/>
            <a:ext cx="5381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Logic Circuit Diagram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Use new simplified Boolean expression to design a logic circuit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Have TA check/initial work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11150" y="1212850"/>
            <a:ext cx="23622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Truth Table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K-Map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Simplified 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3300"/>
                </a:solidFill>
                <a:cs typeface="Arial" panose="020B0604020202020204" pitchFamily="34" charset="0"/>
              </a:rPr>
              <a:t>Logic Circuit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LabVIEW Simulation</a:t>
            </a:r>
            <a:endParaRPr lang="en-US" altLang="en-US" sz="1800">
              <a:solidFill>
                <a:srgbClr val="FF3300"/>
              </a:solidFill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NI-ELVIS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 rot="5400000" flipH="1" flipV="1">
            <a:off x="939800" y="2900363"/>
            <a:ext cx="3687763" cy="46037"/>
          </a:xfrm>
          <a:prstGeom prst="homePlate">
            <a:avLst>
              <a:gd name="adj" fmla="val 110885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Procedure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962275" y="1079500"/>
            <a:ext cx="5381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LabVIEW Simulation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Create logic circuit in LabVIEW based on theoretical work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Front panel 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3 control switches represent input variables 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1 Boolean indicator shows output</a:t>
            </a: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HINT:  some LabVIEW comparison functions are: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11150" y="1212850"/>
            <a:ext cx="23622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Truth Table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K-Map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Simplified 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Logic Circuit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3300"/>
                </a:solidFill>
                <a:cs typeface="Arial" panose="020B0604020202020204" pitchFamily="34" charset="0"/>
              </a:rPr>
              <a:t>LabVIEW Simulation</a:t>
            </a:r>
            <a:endParaRPr lang="en-US" altLang="en-US" sz="180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NI-ELVIS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1800">
              <a:solidFill>
                <a:srgbClr val="FF3300"/>
              </a:solidFill>
              <a:cs typeface="Arial" panose="020B0604020202020204" pitchFamily="34" charset="0"/>
            </a:endParaRP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 rot="5400000" flipH="1" flipV="1">
            <a:off x="939800" y="2900363"/>
            <a:ext cx="3687763" cy="46037"/>
          </a:xfrm>
          <a:prstGeom prst="homePlate">
            <a:avLst>
              <a:gd name="adj" fmla="val 110885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30726" name="Group 6"/>
          <p:cNvGrpSpPr>
            <a:grpSpLocks/>
          </p:cNvGrpSpPr>
          <p:nvPr/>
        </p:nvGrpSpPr>
        <p:grpSpPr bwMode="auto">
          <a:xfrm>
            <a:off x="3429000" y="4046538"/>
            <a:ext cx="4348163" cy="1093787"/>
            <a:chOff x="2208" y="3486"/>
            <a:chExt cx="3128" cy="831"/>
          </a:xfrm>
        </p:grpSpPr>
        <p:graphicFrame>
          <p:nvGraphicFramePr>
            <p:cNvPr id="30727" name="Object 7"/>
            <p:cNvGraphicFramePr>
              <a:graphicFrameLocks noChangeAspect="1"/>
            </p:cNvGraphicFramePr>
            <p:nvPr/>
          </p:nvGraphicFramePr>
          <p:xfrm>
            <a:off x="4704" y="3600"/>
            <a:ext cx="576" cy="4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9" name="Bitmap Image" r:id="rId3" imgW="1371429" imgH="1286055" progId="PBrush">
                    <p:embed/>
                  </p:oleObj>
                </mc:Choice>
                <mc:Fallback>
                  <p:oleObj name="Bitmap Image" r:id="rId3" imgW="1371429" imgH="1286055" progId="PBrush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6061" t="9697" b="19193"/>
                        <a:stretch>
                          <a:fillRect/>
                        </a:stretch>
                      </p:blipFill>
                      <p:spPr bwMode="auto">
                        <a:xfrm>
                          <a:off x="4704" y="3600"/>
                          <a:ext cx="576" cy="4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28" name="Object 8"/>
            <p:cNvGraphicFramePr>
              <a:graphicFrameLocks noChangeAspect="1"/>
            </p:cNvGraphicFramePr>
            <p:nvPr/>
          </p:nvGraphicFramePr>
          <p:xfrm>
            <a:off x="3504" y="3600"/>
            <a:ext cx="576" cy="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0" name="Bitmap Image" r:id="rId5" imgW="1542857" imgH="1228571" progId="PBrush">
                    <p:embed/>
                  </p:oleObj>
                </mc:Choice>
                <mc:Fallback>
                  <p:oleObj name="Bitmap Image" r:id="rId5" imgW="1542857" imgH="1228571" progId="PBrush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8571" t="14349" r="5714" b="10313"/>
                        <a:stretch>
                          <a:fillRect/>
                        </a:stretch>
                      </p:blipFill>
                      <p:spPr bwMode="auto">
                        <a:xfrm>
                          <a:off x="3504" y="3600"/>
                          <a:ext cx="576" cy="4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29" name="Object 9"/>
            <p:cNvGraphicFramePr>
              <a:graphicFrameLocks noChangeAspect="1"/>
            </p:cNvGraphicFramePr>
            <p:nvPr/>
          </p:nvGraphicFramePr>
          <p:xfrm>
            <a:off x="2208" y="3486"/>
            <a:ext cx="720" cy="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1" name="Bitmap Image" r:id="rId7" imgW="685714" imgH="600159" progId="PBrush">
                    <p:embed/>
                  </p:oleObj>
                </mc:Choice>
                <mc:Fallback>
                  <p:oleObj name="Bitmap Image" r:id="rId7" imgW="685714" imgH="600159" progId="PBrush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486"/>
                          <a:ext cx="720" cy="6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2280" y="3995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2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NOT</a:t>
              </a:r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3448" y="3995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2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AND</a:t>
              </a:r>
            </a:p>
          </p:txBody>
        </p:sp>
        <p:sp>
          <p:nvSpPr>
            <p:cNvPr id="19" name="Text Box 12"/>
            <p:cNvSpPr txBox="1">
              <a:spLocks noChangeArrowheads="1"/>
            </p:cNvSpPr>
            <p:nvPr/>
          </p:nvSpPr>
          <p:spPr bwMode="auto">
            <a:xfrm>
              <a:off x="4760" y="3989"/>
              <a:ext cx="576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2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OR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Procedure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962275" y="1079500"/>
            <a:ext cx="5954713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NI-ELVIS Prototyping Board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FF0000"/>
                </a:solidFill>
                <a:latin typeface="Tahoma" panose="020B0604030504040204" pitchFamily="34" charset="0"/>
              </a:rPr>
              <a:t>Do NOT electrically connect anything until TA has reviewed your work</a:t>
            </a:r>
            <a:endParaRPr lang="en-US" altLang="en-US" sz="1800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Connect +5V and ground to the DIP switch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Use created logic circuit and IC chip diagram to wire actual circuit on the prototyping board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Be sure to connect each of the ICs to “Ground” and “+5V” (circuit power)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Connect final output to an LED.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**VCC is an acronym: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**Voltage at the Common Collector (+5V)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11150" y="1212850"/>
            <a:ext cx="23622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Truth Table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K-Map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Simplified 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Logic Circuit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LabVIEW Simulation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3300"/>
                </a:solidFill>
                <a:cs typeface="Arial" panose="020B0604020202020204" pitchFamily="34" charset="0"/>
              </a:rPr>
              <a:t>NI-ELVIS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 rot="5400000" flipH="1" flipV="1">
            <a:off x="939800" y="2900363"/>
            <a:ext cx="3687763" cy="46037"/>
          </a:xfrm>
          <a:prstGeom prst="homePlate">
            <a:avLst>
              <a:gd name="adj" fmla="val 110885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</a:rPr>
              <a:t>Assignment: Report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7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Individual Report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Title page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Discussion topics in the manual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Scan in data and lab notes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Original tables and work should be legible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Include screenshots of LabVIEW front and back panels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</a:rPr>
              <a:t>Assignment: 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35" name="Rectangle 3"/>
          <p:cNvSpPr txBox="1">
            <a:spLocks noChangeArrowheads="1"/>
          </p:cNvSpPr>
          <p:nvPr/>
        </p:nvSpPr>
        <p:spPr bwMode="auto">
          <a:xfrm>
            <a:off x="930275" y="9302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Team presentation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Professional-looking tables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Include screen shots of your programs</a:t>
            </a:r>
          </a:p>
          <a:p>
            <a:pPr marL="9144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Photo of functioning LED assembly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Explain steps taken to complete lab</a:t>
            </a:r>
          </a:p>
          <a:p>
            <a:pPr marL="9144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Be prepared to provide walk-through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Include lab data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Refer to “Creating PowerPoint Presentations”  found in Online Manual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</a:rPr>
              <a:t>Closing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819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Have all original data signed by TA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Each team member should have turn using software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Submit all work electronically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Return all unused materials to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Objective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Understand logic gates and digital logic circuits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Design combinational logic circuit </a:t>
            </a:r>
          </a:p>
          <a:p>
            <a:pPr marL="9144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Activate under specific conditions</a:t>
            </a:r>
          </a:p>
          <a:p>
            <a:pPr marL="9144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Test with LabVIEW </a:t>
            </a:r>
          </a:p>
          <a:p>
            <a:pPr marL="9144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Test using NI-ELVIS prototyping 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Logic Functions</a:t>
            </a: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784225" y="1076325"/>
            <a:ext cx="7986713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AND - “All or nothing operator”</a:t>
            </a:r>
          </a:p>
          <a:p>
            <a:pPr marL="914400" indent="-4572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Output high (1) only when ALL inputs are high (1)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OR gate - “Any or all operator”</a:t>
            </a:r>
          </a:p>
          <a:p>
            <a:pPr marL="914400" indent="-4572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Output high (1) when at least ONE input is high (1)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NOT operator – “Inverter”</a:t>
            </a:r>
          </a:p>
          <a:p>
            <a:pPr marL="914400" indent="-4572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Output always opposite of input</a:t>
            </a:r>
          </a:p>
          <a:p>
            <a:pPr marL="914400" indent="-4572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Only one input and one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smtClean="0"/>
              <a:t>Logic Functions</a:t>
            </a:r>
            <a:endParaRPr lang="en-US" altLang="en-US" sz="2400" b="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3" name="Rectangle 3"/>
          <p:cNvSpPr txBox="1">
            <a:spLocks noChangeArrowheads="1"/>
          </p:cNvSpPr>
          <p:nvPr/>
        </p:nvSpPr>
        <p:spPr bwMode="auto">
          <a:xfrm>
            <a:off x="528638" y="911225"/>
            <a:ext cx="4884737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/>
        </p:nvGraphicFramePr>
        <p:xfrm>
          <a:off x="365125" y="817563"/>
          <a:ext cx="8393113" cy="4219811"/>
        </p:xfrm>
        <a:graphic>
          <a:graphicData uri="http://schemas.openxmlformats.org/drawingml/2006/table">
            <a:tbl>
              <a:tblPr/>
              <a:tblGrid>
                <a:gridCol w="1998663"/>
                <a:gridCol w="2198687"/>
                <a:gridCol w="2097088"/>
                <a:gridCol w="525462"/>
                <a:gridCol w="523875"/>
                <a:gridCol w="1049338"/>
              </a:tblGrid>
              <a:tr h="365705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Logic Function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Logic Symbol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Boolean Expression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Truth Table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Inputs</a:t>
                      </a:r>
                    </a:p>
                  </a:txBody>
                  <a:tcPr marT="45713" marB="4571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Output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3657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</a:t>
                      </a:r>
                    </a:p>
                  </a:txBody>
                  <a:tcPr marT="45713" marB="4571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B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Y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11103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AND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 • B = Y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3111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111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3111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11103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OR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 + B = Y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3111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111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3047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1110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NOT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 = Ā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3288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788" y="4423898"/>
            <a:ext cx="11334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518" y="3477279"/>
            <a:ext cx="11160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788" y="2163763"/>
            <a:ext cx="110966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Sample Problem</a:t>
            </a: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801688" y="820738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ATM machine has three options: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Print statement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Withdraw money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Deposit money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ATM machine will charge $1.00 to: 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Withdraw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Print out statement with no transactions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No charge for: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Deposits without withdrawal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Competition Rules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4852988" y="1003300"/>
            <a:ext cx="3852862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000" dirty="0">
                <a:solidFill>
                  <a:srgbClr val="000066"/>
                </a:solidFill>
                <a:latin typeface="Tahoma" panose="020B0604030504040204" pitchFamily="34" charset="0"/>
              </a:rPr>
              <a:t>A truth table displays all possible input / output combinations.</a:t>
            </a:r>
          </a:p>
          <a:p>
            <a:pPr>
              <a:spcBef>
                <a:spcPts val="600"/>
              </a:spcBef>
            </a:pPr>
            <a:endParaRPr lang="en-US" altLang="en-US" sz="2000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2000" b="1" dirty="0">
                <a:solidFill>
                  <a:srgbClr val="000066"/>
                </a:solidFill>
                <a:latin typeface="Tahoma" panose="020B0604030504040204" pitchFamily="34" charset="0"/>
              </a:rPr>
              <a:t>INPUT	  OUTPUT</a:t>
            </a:r>
            <a:endParaRPr lang="en-US" altLang="en-US" sz="2000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2000" dirty="0">
                <a:solidFill>
                  <a:srgbClr val="000066"/>
                </a:solidFill>
                <a:latin typeface="Tahoma" panose="020B0604030504040204" pitchFamily="34" charset="0"/>
              </a:rPr>
              <a:t>P = Print	  C = Charge</a:t>
            </a:r>
          </a:p>
          <a:p>
            <a:pPr>
              <a:spcBef>
                <a:spcPts val="600"/>
              </a:spcBef>
            </a:pPr>
            <a:r>
              <a:rPr lang="en-US" altLang="en-US" sz="2000" dirty="0">
                <a:solidFill>
                  <a:srgbClr val="000066"/>
                </a:solidFill>
                <a:latin typeface="Tahoma" panose="020B0604030504040204" pitchFamily="34" charset="0"/>
              </a:rPr>
              <a:t>W = Withdraw</a:t>
            </a:r>
          </a:p>
          <a:p>
            <a:pPr>
              <a:spcBef>
                <a:spcPts val="600"/>
              </a:spcBef>
            </a:pPr>
            <a:r>
              <a:rPr lang="en-US" altLang="en-US" sz="2000" dirty="0">
                <a:solidFill>
                  <a:srgbClr val="000066"/>
                </a:solidFill>
                <a:latin typeface="Tahoma" panose="020B0604030504040204" pitchFamily="34" charset="0"/>
              </a:rPr>
              <a:t>D = Deposit</a:t>
            </a:r>
          </a:p>
          <a:p>
            <a:pPr>
              <a:spcBef>
                <a:spcPts val="600"/>
              </a:spcBef>
            </a:pPr>
            <a:endParaRPr lang="en-US" altLang="en-US" sz="2000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2000" dirty="0">
                <a:solidFill>
                  <a:srgbClr val="000066"/>
                </a:solidFill>
                <a:latin typeface="Tahoma" panose="020B0604030504040204" pitchFamily="34" charset="0"/>
              </a:rPr>
              <a:t>0 = “do not”	  0 = $0.00</a:t>
            </a:r>
          </a:p>
          <a:p>
            <a:pPr>
              <a:spcBef>
                <a:spcPts val="600"/>
              </a:spcBef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1 = “do”	  </a:t>
            </a:r>
            <a:r>
              <a:rPr lang="en-US" altLang="en-US" sz="2000" smtClean="0">
                <a:solidFill>
                  <a:srgbClr val="000066"/>
                </a:solidFill>
                <a:latin typeface="Tahoma" panose="020B0604030504040204" pitchFamily="34" charset="0"/>
              </a:rPr>
              <a:t>      1 </a:t>
            </a: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= $1.00</a:t>
            </a: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476250" y="1041400"/>
            <a:ext cx="3657600" cy="3898900"/>
            <a:chOff x="816" y="1392"/>
            <a:chExt cx="2640" cy="2841"/>
          </a:xfrm>
        </p:grpSpPr>
        <p:grpSp>
          <p:nvGrpSpPr>
            <p:cNvPr id="13317" name="Group 5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13360" name="Rectangle 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1" name="Rectangle 7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2" name="Rectangle 8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3" name="Rectangle 9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4" name="Rectangle 10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5" name="Rectangle 11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6" name="Rectangle 12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7" name="Rectangle 13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8" name="Rectangle 14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9" name="Rectangle 15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70" name="Rectangle 16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71" name="Rectangle 17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72" name="Rectangle 18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73" name="Rectangle 19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pSp>
          <p:nvGrpSpPr>
            <p:cNvPr id="13318" name="Group 20"/>
            <p:cNvGrpSpPr>
              <a:grpSpLocks/>
            </p:cNvGrpSpPr>
            <p:nvPr/>
          </p:nvGrpSpPr>
          <p:grpSpPr bwMode="auto">
            <a:xfrm>
              <a:off x="960" y="1392"/>
              <a:ext cx="2496" cy="903"/>
              <a:chOff x="960" y="1392"/>
              <a:chExt cx="2496" cy="903"/>
            </a:xfrm>
          </p:grpSpPr>
          <p:grpSp>
            <p:nvGrpSpPr>
              <p:cNvPr id="13352" name="Group 21"/>
              <p:cNvGrpSpPr>
                <a:grpSpLocks/>
              </p:cNvGrpSpPr>
              <p:nvPr/>
            </p:nvGrpSpPr>
            <p:grpSpPr bwMode="auto">
              <a:xfrm>
                <a:off x="1056" y="1392"/>
                <a:ext cx="2400" cy="336"/>
                <a:chOff x="1056" y="1392"/>
                <a:chExt cx="2400" cy="336"/>
              </a:xfrm>
            </p:grpSpPr>
            <p:sp>
              <p:nvSpPr>
                <p:cNvPr id="1335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056" y="1392"/>
                  <a:ext cx="1036" cy="3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INPUTS</a:t>
                  </a:r>
                </a:p>
              </p:txBody>
            </p:sp>
            <p:sp>
              <p:nvSpPr>
                <p:cNvPr id="1335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13353" name="Group 24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15"/>
                <a:chOff x="960" y="1680"/>
                <a:chExt cx="2064" cy="615"/>
              </a:xfrm>
            </p:grpSpPr>
            <p:sp>
              <p:nvSpPr>
                <p:cNvPr id="13354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6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P	</a:t>
                  </a:r>
                </a:p>
              </p:txBody>
            </p:sp>
            <p:sp>
              <p:nvSpPr>
                <p:cNvPr id="13355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W</a:t>
                  </a:r>
                </a:p>
              </p:txBody>
            </p:sp>
            <p:sp>
              <p:nvSpPr>
                <p:cNvPr id="13356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D</a:t>
                  </a:r>
                </a:p>
              </p:txBody>
            </p:sp>
            <p:sp>
              <p:nvSpPr>
                <p:cNvPr id="13357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13319" name="Group 29"/>
            <p:cNvGrpSpPr>
              <a:grpSpLocks/>
            </p:cNvGrpSpPr>
            <p:nvPr/>
          </p:nvGrpSpPr>
          <p:grpSpPr bwMode="auto">
            <a:xfrm>
              <a:off x="960" y="1968"/>
              <a:ext cx="2016" cy="2265"/>
              <a:chOff x="960" y="1968"/>
              <a:chExt cx="2016" cy="2265"/>
            </a:xfrm>
          </p:grpSpPr>
          <p:sp>
            <p:nvSpPr>
              <p:cNvPr id="13320" name="Text Box 30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21" name="Text Box 31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22" name="Text Box 32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23" name="Text Box 33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24" name="Text Box 34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25" name="Text Box 35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26" name="Text Box 36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27" name="Text Box 37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28" name="Text Box 38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29" name="Text Box 39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30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31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32" name="Text Box 42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33" name="Text Box 43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34" name="Text Box 44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35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36" name="Text Box 46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37" name="Text Box 47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38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39" name="Text Box 49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40" name="Text Box 50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1" name="Text Box 51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2" name="Text Box 52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3" name="Text Box 53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4" name="Text Box 54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5" name="Text Box 55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6" name="Text Box 56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7" name="Text Box 57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8" name="Text Box 58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9" name="Text Box 59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50" name="Text Box 60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51" name="Text Box 61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1771650" y="1257300"/>
            <a:ext cx="3143250" cy="3398838"/>
            <a:chOff x="816" y="1392"/>
            <a:chExt cx="2640" cy="2854"/>
          </a:xfrm>
        </p:grpSpPr>
        <p:grpSp>
          <p:nvGrpSpPr>
            <p:cNvPr id="14374" name="Group 3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14417" name="Rectangle 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18" name="Rectangle 5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19" name="Rectangle 6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0" name="Rectangle 7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1" name="Rectangle 8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2" name="Rectangle 9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3" name="Rectangle 10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4" name="Rectangle 11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5" name="Rectangle 12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6" name="Rectangle 13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7" name="Rectangle 14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8" name="Rectangle 15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9" name="Rectangle 16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30" name="Rectangle 17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pSp>
          <p:nvGrpSpPr>
            <p:cNvPr id="14375" name="Group 18"/>
            <p:cNvGrpSpPr>
              <a:grpSpLocks/>
            </p:cNvGrpSpPr>
            <p:nvPr/>
          </p:nvGrpSpPr>
          <p:grpSpPr bwMode="auto">
            <a:xfrm>
              <a:off x="960" y="1392"/>
              <a:ext cx="2496" cy="917"/>
              <a:chOff x="960" y="1392"/>
              <a:chExt cx="2496" cy="917"/>
            </a:xfrm>
          </p:grpSpPr>
          <p:grpSp>
            <p:nvGrpSpPr>
              <p:cNvPr id="14409" name="Group 19"/>
              <p:cNvGrpSpPr>
                <a:grpSpLocks/>
              </p:cNvGrpSpPr>
              <p:nvPr/>
            </p:nvGrpSpPr>
            <p:grpSpPr bwMode="auto">
              <a:xfrm>
                <a:off x="1152" y="1392"/>
                <a:ext cx="2304" cy="349"/>
                <a:chOff x="1152" y="1392"/>
                <a:chExt cx="2304" cy="349"/>
              </a:xfrm>
            </p:grpSpPr>
            <p:sp>
              <p:nvSpPr>
                <p:cNvPr id="1441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152" y="1392"/>
                  <a:ext cx="940" cy="3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2100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INPUTS</a:t>
                  </a:r>
                </a:p>
              </p:txBody>
            </p:sp>
            <p:sp>
              <p:nvSpPr>
                <p:cNvPr id="1441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2100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14410" name="Group 22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29"/>
                <a:chOff x="960" y="1680"/>
                <a:chExt cx="2064" cy="629"/>
              </a:xfrm>
            </p:grpSpPr>
            <p:sp>
              <p:nvSpPr>
                <p:cNvPr id="1441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6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2100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P	</a:t>
                  </a:r>
                </a:p>
              </p:txBody>
            </p:sp>
            <p:sp>
              <p:nvSpPr>
                <p:cNvPr id="1441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2100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W</a:t>
                  </a:r>
                </a:p>
              </p:txBody>
            </p:sp>
            <p:sp>
              <p:nvSpPr>
                <p:cNvPr id="1441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2100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D</a:t>
                  </a:r>
                </a:p>
              </p:txBody>
            </p:sp>
            <p:sp>
              <p:nvSpPr>
                <p:cNvPr id="1441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2100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14376" name="Group 27"/>
            <p:cNvGrpSpPr>
              <a:grpSpLocks/>
            </p:cNvGrpSpPr>
            <p:nvPr/>
          </p:nvGrpSpPr>
          <p:grpSpPr bwMode="auto">
            <a:xfrm>
              <a:off x="960" y="1968"/>
              <a:ext cx="2016" cy="2278"/>
              <a:chOff x="960" y="1968"/>
              <a:chExt cx="2016" cy="2278"/>
            </a:xfrm>
          </p:grpSpPr>
          <p:sp>
            <p:nvSpPr>
              <p:cNvPr id="14377" name="Text Box 28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378" name="Text Box 29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79" name="Text Box 30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0" name="Text Box 31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1" name="Text Box 32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2" name="Text Box 33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3" name="Text Box 34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4" name="Text Box 35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5" name="Text Box 36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6" name="Text Box 37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7" name="Text Box 38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8" name="Text Box 39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9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90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91" name="Text Box 42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392" name="Text Box 43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93" name="Text Box 44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394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395" name="Text Box 46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396" name="Text Box 47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97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398" name="Text Box 49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399" name="Text Box 50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0" name="Text Box 51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1" name="Text Box 52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2" name="Text Box 53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3" name="Text Box 54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4" name="Text Box 55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5" name="Text Box 56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6" name="Text Box 57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7" name="Text Box 58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8" name="Text Box 59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</p:grpSp>
      <p:sp>
        <p:nvSpPr>
          <p:cNvPr id="38972" name="Rectangle 60"/>
          <p:cNvSpPr>
            <a:spLocks noChangeArrowheads="1"/>
          </p:cNvSpPr>
          <p:nvPr/>
        </p:nvSpPr>
        <p:spPr bwMode="auto">
          <a:xfrm>
            <a:off x="4914900" y="1828800"/>
            <a:ext cx="25717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  <a:defRPr/>
            </a:pPr>
            <a:r>
              <a:rPr lang="en-US" sz="2850" b="1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	C	=</a:t>
            </a:r>
          </a:p>
        </p:txBody>
      </p:sp>
      <p:sp>
        <p:nvSpPr>
          <p:cNvPr id="38973" name="Rectangle 61"/>
          <p:cNvSpPr>
            <a:spLocks noGrp="1" noChangeArrowheads="1"/>
          </p:cNvSpPr>
          <p:nvPr>
            <p:ph idx="1"/>
          </p:nvPr>
        </p:nvSpPr>
        <p:spPr>
          <a:xfrm>
            <a:off x="5495925" y="1876425"/>
            <a:ext cx="2724150" cy="4572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550" b="1" dirty="0">
                <a:solidFill>
                  <a:srgbClr val="000066"/>
                </a:solidFill>
                <a:ea typeface="MS PGothic" panose="020B0600070205080204" pitchFamily="34" charset="-128"/>
              </a:rPr>
              <a:t>	</a:t>
            </a:r>
            <a:r>
              <a:rPr lang="en-US" sz="2550" b="1" dirty="0">
                <a:solidFill>
                  <a:srgbClr val="FF0000"/>
                </a:solidFill>
                <a:ea typeface="MS PGothic" panose="020B0600070205080204" pitchFamily="34" charset="-128"/>
              </a:rPr>
              <a:t>	     </a:t>
            </a:r>
            <a:r>
              <a:rPr lang="en-US" sz="2550" b="1" dirty="0">
                <a:solidFill>
                  <a:srgbClr val="000066"/>
                </a:solidFill>
                <a:ea typeface="MS PGothic" panose="020B0600070205080204" pitchFamily="34" charset="-128"/>
              </a:rPr>
              <a:t>PWD </a:t>
            </a:r>
          </a:p>
        </p:txBody>
      </p:sp>
      <p:sp>
        <p:nvSpPr>
          <p:cNvPr id="38975" name="Line 63"/>
          <p:cNvSpPr>
            <a:spLocks noChangeShapeType="1"/>
          </p:cNvSpPr>
          <p:nvPr/>
        </p:nvSpPr>
        <p:spPr bwMode="auto">
          <a:xfrm>
            <a:off x="7035800" y="1928813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6" name="Line 64"/>
          <p:cNvSpPr>
            <a:spLocks noChangeShapeType="1"/>
          </p:cNvSpPr>
          <p:nvPr/>
        </p:nvSpPr>
        <p:spPr bwMode="auto">
          <a:xfrm>
            <a:off x="6464300" y="1928813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7" name="Line 65"/>
          <p:cNvSpPr>
            <a:spLocks noChangeShapeType="1"/>
          </p:cNvSpPr>
          <p:nvPr/>
        </p:nvSpPr>
        <p:spPr bwMode="auto">
          <a:xfrm>
            <a:off x="6464300" y="2559050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8" name="Line 66"/>
          <p:cNvSpPr>
            <a:spLocks noChangeShapeType="1"/>
          </p:cNvSpPr>
          <p:nvPr/>
        </p:nvSpPr>
        <p:spPr bwMode="auto">
          <a:xfrm>
            <a:off x="6761163" y="3097213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9" name="Line 67"/>
          <p:cNvSpPr>
            <a:spLocks noChangeShapeType="1"/>
          </p:cNvSpPr>
          <p:nvPr/>
        </p:nvSpPr>
        <p:spPr bwMode="auto">
          <a:xfrm>
            <a:off x="7104063" y="3684588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0" name="Line 68"/>
          <p:cNvSpPr>
            <a:spLocks noChangeShapeType="1"/>
          </p:cNvSpPr>
          <p:nvPr/>
        </p:nvSpPr>
        <p:spPr bwMode="auto">
          <a:xfrm>
            <a:off x="7104063" y="3097213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1" name="Oval 69"/>
          <p:cNvSpPr>
            <a:spLocks noChangeArrowheads="1"/>
          </p:cNvSpPr>
          <p:nvPr/>
        </p:nvSpPr>
        <p:spPr bwMode="auto">
          <a:xfrm>
            <a:off x="3636963" y="2628900"/>
            <a:ext cx="1123950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82" name="Oval 70"/>
          <p:cNvSpPr>
            <a:spLocks noChangeArrowheads="1"/>
          </p:cNvSpPr>
          <p:nvPr/>
        </p:nvSpPr>
        <p:spPr bwMode="auto">
          <a:xfrm>
            <a:off x="3636963" y="2971800"/>
            <a:ext cx="1123950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83" name="Oval 71"/>
          <p:cNvSpPr>
            <a:spLocks noChangeArrowheads="1"/>
          </p:cNvSpPr>
          <p:nvPr/>
        </p:nvSpPr>
        <p:spPr bwMode="auto">
          <a:xfrm>
            <a:off x="3613150" y="3300413"/>
            <a:ext cx="1147763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84" name="Oval 72"/>
          <p:cNvSpPr>
            <a:spLocks noChangeArrowheads="1"/>
          </p:cNvSpPr>
          <p:nvPr/>
        </p:nvSpPr>
        <p:spPr bwMode="auto">
          <a:xfrm>
            <a:off x="3625850" y="3943350"/>
            <a:ext cx="1135063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85" name="Oval 73"/>
          <p:cNvSpPr>
            <a:spLocks noChangeArrowheads="1"/>
          </p:cNvSpPr>
          <p:nvPr/>
        </p:nvSpPr>
        <p:spPr bwMode="auto">
          <a:xfrm>
            <a:off x="3613150" y="4286250"/>
            <a:ext cx="1147763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86" name="Rectangle 74"/>
          <p:cNvSpPr>
            <a:spLocks noChangeArrowheads="1"/>
          </p:cNvSpPr>
          <p:nvPr/>
        </p:nvSpPr>
        <p:spPr bwMode="auto">
          <a:xfrm>
            <a:off x="5407025" y="2508250"/>
            <a:ext cx="2571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  <a:defRPr/>
            </a:pP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	   + PWD </a:t>
            </a:r>
          </a:p>
        </p:txBody>
      </p:sp>
      <p:sp>
        <p:nvSpPr>
          <p:cNvPr id="38987" name="Rectangle 75"/>
          <p:cNvSpPr>
            <a:spLocks noChangeArrowheads="1"/>
          </p:cNvSpPr>
          <p:nvPr/>
        </p:nvSpPr>
        <p:spPr bwMode="auto">
          <a:xfrm>
            <a:off x="5526088" y="3076575"/>
            <a:ext cx="2571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  <a:defRPr/>
            </a:pP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		+ PWD</a:t>
            </a:r>
          </a:p>
        </p:txBody>
      </p:sp>
      <p:sp>
        <p:nvSpPr>
          <p:cNvPr id="38988" name="Rectangle 76"/>
          <p:cNvSpPr>
            <a:spLocks noChangeArrowheads="1"/>
          </p:cNvSpPr>
          <p:nvPr/>
        </p:nvSpPr>
        <p:spPr bwMode="auto">
          <a:xfrm>
            <a:off x="5526088" y="3662363"/>
            <a:ext cx="25717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  <a:defRPr/>
            </a:pP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		+ PWD</a:t>
            </a:r>
          </a:p>
        </p:txBody>
      </p:sp>
      <p:sp>
        <p:nvSpPr>
          <p:cNvPr id="38989" name="Rectangle 77"/>
          <p:cNvSpPr>
            <a:spLocks noChangeArrowheads="1"/>
          </p:cNvSpPr>
          <p:nvPr/>
        </p:nvSpPr>
        <p:spPr bwMode="auto">
          <a:xfrm>
            <a:off x="5526088" y="4189413"/>
            <a:ext cx="25717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  <a:defRPr/>
            </a:pP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		+ PWD</a:t>
            </a:r>
          </a:p>
        </p:txBody>
      </p:sp>
      <p:sp>
        <p:nvSpPr>
          <p:cNvPr id="38990" name="Oval 78"/>
          <p:cNvSpPr>
            <a:spLocks noChangeArrowheads="1"/>
          </p:cNvSpPr>
          <p:nvPr/>
        </p:nvSpPr>
        <p:spPr bwMode="auto">
          <a:xfrm>
            <a:off x="1862138" y="2636838"/>
            <a:ext cx="469900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91" name="Oval 79"/>
          <p:cNvSpPr>
            <a:spLocks noChangeArrowheads="1"/>
          </p:cNvSpPr>
          <p:nvPr/>
        </p:nvSpPr>
        <p:spPr bwMode="auto">
          <a:xfrm>
            <a:off x="1860550" y="2998788"/>
            <a:ext cx="469900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92" name="Oval 80"/>
          <p:cNvSpPr>
            <a:spLocks noChangeArrowheads="1"/>
          </p:cNvSpPr>
          <p:nvPr/>
        </p:nvSpPr>
        <p:spPr bwMode="auto">
          <a:xfrm>
            <a:off x="3060700" y="3340100"/>
            <a:ext cx="469900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93" name="Oval 81"/>
          <p:cNvSpPr>
            <a:spLocks noChangeArrowheads="1"/>
          </p:cNvSpPr>
          <p:nvPr/>
        </p:nvSpPr>
        <p:spPr bwMode="auto">
          <a:xfrm>
            <a:off x="3028950" y="2628900"/>
            <a:ext cx="469900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94" name="Oval 82"/>
          <p:cNvSpPr>
            <a:spLocks noChangeArrowheads="1"/>
          </p:cNvSpPr>
          <p:nvPr/>
        </p:nvSpPr>
        <p:spPr bwMode="auto">
          <a:xfrm>
            <a:off x="3073400" y="3951288"/>
            <a:ext cx="469900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95" name="Oval 83"/>
          <p:cNvSpPr>
            <a:spLocks noChangeArrowheads="1"/>
          </p:cNvSpPr>
          <p:nvPr/>
        </p:nvSpPr>
        <p:spPr bwMode="auto">
          <a:xfrm>
            <a:off x="2444750" y="3330575"/>
            <a:ext cx="469900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96" name="Line 84"/>
          <p:cNvSpPr>
            <a:spLocks noChangeShapeType="1"/>
          </p:cNvSpPr>
          <p:nvPr/>
        </p:nvSpPr>
        <p:spPr bwMode="auto">
          <a:xfrm>
            <a:off x="3600450" y="1912938"/>
            <a:ext cx="1200150" cy="3429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97" name="Line 85"/>
          <p:cNvSpPr>
            <a:spLocks noChangeShapeType="1"/>
          </p:cNvSpPr>
          <p:nvPr/>
        </p:nvSpPr>
        <p:spPr bwMode="auto">
          <a:xfrm flipH="1">
            <a:off x="3600450" y="1925638"/>
            <a:ext cx="1200150" cy="3429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98" name="Line 86"/>
          <p:cNvSpPr>
            <a:spLocks noChangeShapeType="1"/>
          </p:cNvSpPr>
          <p:nvPr/>
        </p:nvSpPr>
        <p:spPr bwMode="auto">
          <a:xfrm>
            <a:off x="3600450" y="2273300"/>
            <a:ext cx="1200150" cy="3429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99" name="Line 87"/>
          <p:cNvSpPr>
            <a:spLocks noChangeShapeType="1"/>
          </p:cNvSpPr>
          <p:nvPr/>
        </p:nvSpPr>
        <p:spPr bwMode="auto">
          <a:xfrm flipH="1">
            <a:off x="3600450" y="2286000"/>
            <a:ext cx="1200150" cy="3429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00" name="Line 88"/>
          <p:cNvSpPr>
            <a:spLocks noChangeShapeType="1"/>
          </p:cNvSpPr>
          <p:nvPr/>
        </p:nvSpPr>
        <p:spPr bwMode="auto">
          <a:xfrm>
            <a:off x="1771650" y="2114550"/>
            <a:ext cx="1828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01" name="Line 89"/>
          <p:cNvSpPr>
            <a:spLocks noChangeShapeType="1"/>
          </p:cNvSpPr>
          <p:nvPr/>
        </p:nvSpPr>
        <p:spPr bwMode="auto">
          <a:xfrm>
            <a:off x="1771650" y="2444750"/>
            <a:ext cx="1828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02" name="Oval 90"/>
          <p:cNvSpPr>
            <a:spLocks noChangeArrowheads="1"/>
          </p:cNvSpPr>
          <p:nvPr/>
        </p:nvSpPr>
        <p:spPr bwMode="auto">
          <a:xfrm>
            <a:off x="3543300" y="1200150"/>
            <a:ext cx="1314450" cy="7429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9003" name="Line 91"/>
          <p:cNvSpPr>
            <a:spLocks noChangeShapeType="1"/>
          </p:cNvSpPr>
          <p:nvPr/>
        </p:nvSpPr>
        <p:spPr bwMode="auto">
          <a:xfrm>
            <a:off x="3600450" y="3587750"/>
            <a:ext cx="1200150" cy="3429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04" name="Line 92"/>
          <p:cNvSpPr>
            <a:spLocks noChangeShapeType="1"/>
          </p:cNvSpPr>
          <p:nvPr/>
        </p:nvSpPr>
        <p:spPr bwMode="auto">
          <a:xfrm flipH="1">
            <a:off x="3600450" y="3600450"/>
            <a:ext cx="1200150" cy="3429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05" name="Line 93"/>
          <p:cNvSpPr>
            <a:spLocks noChangeShapeType="1"/>
          </p:cNvSpPr>
          <p:nvPr/>
        </p:nvSpPr>
        <p:spPr bwMode="auto">
          <a:xfrm>
            <a:off x="1771650" y="3759200"/>
            <a:ext cx="1828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06" name="Text Box 94"/>
          <p:cNvSpPr txBox="1">
            <a:spLocks noChangeArrowheads="1"/>
          </p:cNvSpPr>
          <p:nvPr/>
        </p:nvSpPr>
        <p:spPr bwMode="auto">
          <a:xfrm>
            <a:off x="5086350" y="1143000"/>
            <a:ext cx="2343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Outputs with a value of “ONE” are kept</a:t>
            </a:r>
          </a:p>
        </p:txBody>
      </p:sp>
      <p:sp>
        <p:nvSpPr>
          <p:cNvPr id="14373" name="Text Placeholder 2"/>
          <p:cNvSpPr txBox="1">
            <a:spLocks/>
          </p:cNvSpPr>
          <p:nvPr/>
        </p:nvSpPr>
        <p:spPr bwMode="auto">
          <a:xfrm>
            <a:off x="2270125" y="228600"/>
            <a:ext cx="6646863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Boolean Equations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0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89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89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89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89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38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389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389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389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500"/>
                                        <p:tgtEl>
                                          <p:spTgt spid="389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500"/>
                                        <p:tgtEl>
                                          <p:spTgt spid="38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9" dur="500"/>
                                        <p:tgtEl>
                                          <p:spTgt spid="389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390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390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7" dur="500"/>
                                        <p:tgtEl>
                                          <p:spTgt spid="389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5" dur="500"/>
                                        <p:tgtEl>
                                          <p:spTgt spid="389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7" dur="500"/>
                                        <p:tgtEl>
                                          <p:spTgt spid="389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72" grpId="0" autoUpdateAnimBg="0"/>
      <p:bldP spid="38973" grpId="0" build="p" autoUpdateAnimBg="0" advAuto="0"/>
      <p:bldP spid="38975" grpId="0" animBg="1"/>
      <p:bldP spid="38976" grpId="0" animBg="1"/>
      <p:bldP spid="38977" grpId="0" animBg="1"/>
      <p:bldP spid="38978" grpId="0" animBg="1"/>
      <p:bldP spid="38979" grpId="0" animBg="1"/>
      <p:bldP spid="38980" grpId="0" animBg="1"/>
      <p:bldP spid="38981" grpId="0" animBg="1"/>
      <p:bldP spid="38982" grpId="0" animBg="1"/>
      <p:bldP spid="38983" grpId="0" animBg="1"/>
      <p:bldP spid="38984" grpId="0" animBg="1"/>
      <p:bldP spid="38985" grpId="0" animBg="1"/>
      <p:bldP spid="38986" grpId="0" autoUpdateAnimBg="0"/>
      <p:bldP spid="38987" grpId="0" autoUpdateAnimBg="0"/>
      <p:bldP spid="38988" grpId="0" autoUpdateAnimBg="0"/>
      <p:bldP spid="38989" grpId="0" autoUpdateAnimBg="0"/>
      <p:bldP spid="38990" grpId="0" animBg="1"/>
      <p:bldP spid="38991" grpId="0" animBg="1"/>
      <p:bldP spid="38992" grpId="0" animBg="1"/>
      <p:bldP spid="38993" grpId="0" animBg="1"/>
      <p:bldP spid="38994" grpId="0" animBg="1"/>
      <p:bldP spid="38995" grpId="0" animBg="1"/>
      <p:bldP spid="38996" grpId="0" animBg="1"/>
      <p:bldP spid="38997" grpId="0" animBg="1"/>
      <p:bldP spid="38998" grpId="0" animBg="1"/>
      <p:bldP spid="38999" grpId="0" animBg="1"/>
      <p:bldP spid="39000" grpId="0" animBg="1"/>
      <p:bldP spid="39001" grpId="0" animBg="1"/>
      <p:bldP spid="39002" grpId="0" animBg="1"/>
      <p:bldP spid="39003" grpId="0" animBg="1"/>
      <p:bldP spid="39004" grpId="0" animBg="1"/>
      <p:bldP spid="390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3200400" y="2886075"/>
            <a:ext cx="4127500" cy="1285875"/>
            <a:chOff x="1728" y="2640"/>
            <a:chExt cx="3466" cy="1080"/>
          </a:xfrm>
        </p:grpSpPr>
        <p:sp>
          <p:nvSpPr>
            <p:cNvPr id="15424" name="Rectangle 3"/>
            <p:cNvSpPr>
              <a:spLocks noChangeArrowheads="1"/>
            </p:cNvSpPr>
            <p:nvPr/>
          </p:nvSpPr>
          <p:spPr bwMode="auto">
            <a:xfrm>
              <a:off x="1728" y="2640"/>
              <a:ext cx="3466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5425" name="Rectangle 4"/>
            <p:cNvSpPr>
              <a:spLocks noChangeArrowheads="1"/>
            </p:cNvSpPr>
            <p:nvPr/>
          </p:nvSpPr>
          <p:spPr bwMode="auto">
            <a:xfrm>
              <a:off x="3470" y="2652"/>
              <a:ext cx="172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5426" name="Rectangle 5"/>
            <p:cNvSpPr>
              <a:spLocks noChangeArrowheads="1"/>
            </p:cNvSpPr>
            <p:nvPr/>
          </p:nvSpPr>
          <p:spPr bwMode="auto">
            <a:xfrm>
              <a:off x="4340" y="2652"/>
              <a:ext cx="85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5427" name="Rectangle 6"/>
            <p:cNvSpPr>
              <a:spLocks noChangeArrowheads="1"/>
            </p:cNvSpPr>
            <p:nvPr/>
          </p:nvSpPr>
          <p:spPr bwMode="auto">
            <a:xfrm>
              <a:off x="2599" y="2652"/>
              <a:ext cx="867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5428" name="Rectangle 7"/>
            <p:cNvSpPr>
              <a:spLocks noChangeArrowheads="1"/>
            </p:cNvSpPr>
            <p:nvPr/>
          </p:nvSpPr>
          <p:spPr bwMode="auto">
            <a:xfrm>
              <a:off x="1728" y="2640"/>
              <a:ext cx="3466" cy="53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4686300" y="2286000"/>
            <a:ext cx="5715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W</a:t>
            </a:r>
          </a:p>
        </p:txBody>
      </p:sp>
      <p:sp>
        <p:nvSpPr>
          <p:cNvPr id="15364" name="Rectangle 10"/>
          <p:cNvSpPr>
            <a:spLocks noGrp="1" noChangeArrowheads="1"/>
          </p:cNvSpPr>
          <p:nvPr>
            <p:ph idx="1"/>
          </p:nvPr>
        </p:nvSpPr>
        <p:spPr bwMode="auto">
          <a:xfrm>
            <a:off x="1485900" y="1028700"/>
            <a:ext cx="6299200" cy="51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en-US" sz="2100" b="1" smtClean="0">
                <a:solidFill>
                  <a:srgbClr val="000066"/>
                </a:solidFill>
              </a:rPr>
              <a:t>C = PWD+ PWD+ PWD + PWD + PWD </a:t>
            </a:r>
          </a:p>
        </p:txBody>
      </p:sp>
      <p:sp>
        <p:nvSpPr>
          <p:cNvPr id="15365" name="Line 11"/>
          <p:cNvSpPr>
            <a:spLocks noChangeShapeType="1"/>
          </p:cNvSpPr>
          <p:nvPr/>
        </p:nvSpPr>
        <p:spPr bwMode="auto">
          <a:xfrm>
            <a:off x="2114550" y="1085850"/>
            <a:ext cx="1714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Line 12"/>
          <p:cNvSpPr>
            <a:spLocks noChangeShapeType="1"/>
          </p:cNvSpPr>
          <p:nvPr/>
        </p:nvSpPr>
        <p:spPr bwMode="auto">
          <a:xfrm>
            <a:off x="2514600" y="1085850"/>
            <a:ext cx="1714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13"/>
          <p:cNvSpPr>
            <a:spLocks noChangeShapeType="1"/>
          </p:cNvSpPr>
          <p:nvPr/>
        </p:nvSpPr>
        <p:spPr bwMode="auto">
          <a:xfrm>
            <a:off x="2927350" y="1085850"/>
            <a:ext cx="1714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14"/>
          <p:cNvSpPr>
            <a:spLocks noChangeShapeType="1"/>
          </p:cNvSpPr>
          <p:nvPr/>
        </p:nvSpPr>
        <p:spPr bwMode="auto">
          <a:xfrm>
            <a:off x="4200525" y="1085850"/>
            <a:ext cx="1714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Line 15"/>
          <p:cNvSpPr>
            <a:spLocks noChangeShapeType="1"/>
          </p:cNvSpPr>
          <p:nvPr/>
        </p:nvSpPr>
        <p:spPr bwMode="auto">
          <a:xfrm>
            <a:off x="3971925" y="1085850"/>
            <a:ext cx="1714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5143500" y="1085850"/>
            <a:ext cx="1714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Oval 17"/>
          <p:cNvSpPr>
            <a:spLocks noChangeArrowheads="1"/>
          </p:cNvSpPr>
          <p:nvPr/>
        </p:nvSpPr>
        <p:spPr bwMode="auto">
          <a:xfrm>
            <a:off x="2039938" y="906463"/>
            <a:ext cx="646112" cy="5715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8146" name="Oval 18"/>
          <p:cNvSpPr>
            <a:spLocks noChangeArrowheads="1"/>
          </p:cNvSpPr>
          <p:nvPr/>
        </p:nvSpPr>
        <p:spPr bwMode="auto">
          <a:xfrm>
            <a:off x="2857500" y="914400"/>
            <a:ext cx="688975" cy="6286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8147" name="Oval 19"/>
          <p:cNvSpPr>
            <a:spLocks noChangeArrowheads="1"/>
          </p:cNvSpPr>
          <p:nvPr/>
        </p:nvSpPr>
        <p:spPr bwMode="auto">
          <a:xfrm>
            <a:off x="3729038" y="914400"/>
            <a:ext cx="738187" cy="6286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8148" name="Oval 20"/>
          <p:cNvSpPr>
            <a:spLocks noChangeArrowheads="1"/>
          </p:cNvSpPr>
          <p:nvPr/>
        </p:nvSpPr>
        <p:spPr bwMode="auto">
          <a:xfrm>
            <a:off x="4691063" y="930275"/>
            <a:ext cx="676275" cy="612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8149" name="Oval 21"/>
          <p:cNvSpPr>
            <a:spLocks noChangeArrowheads="1"/>
          </p:cNvSpPr>
          <p:nvPr/>
        </p:nvSpPr>
        <p:spPr bwMode="auto">
          <a:xfrm>
            <a:off x="5572125" y="923925"/>
            <a:ext cx="657225" cy="612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3257550" y="22860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P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4286250" y="22860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P</a:t>
            </a: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6343650" y="22860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P</a:t>
            </a:r>
          </a:p>
        </p:txBody>
      </p:sp>
      <p:sp>
        <p:nvSpPr>
          <p:cNvPr id="48153" name="Rectangle 25"/>
          <p:cNvSpPr>
            <a:spLocks noChangeArrowheads="1"/>
          </p:cNvSpPr>
          <p:nvPr/>
        </p:nvSpPr>
        <p:spPr bwMode="auto">
          <a:xfrm>
            <a:off x="5314950" y="22860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P</a:t>
            </a:r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3657600" y="2286000"/>
            <a:ext cx="6286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W</a:t>
            </a:r>
          </a:p>
        </p:txBody>
      </p:sp>
      <p:sp>
        <p:nvSpPr>
          <p:cNvPr id="48155" name="Rectangle 27"/>
          <p:cNvSpPr>
            <a:spLocks noChangeArrowheads="1"/>
          </p:cNvSpPr>
          <p:nvPr/>
        </p:nvSpPr>
        <p:spPr bwMode="auto">
          <a:xfrm>
            <a:off x="5772150" y="2286000"/>
            <a:ext cx="5715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W</a:t>
            </a:r>
          </a:p>
        </p:txBody>
      </p:sp>
      <p:sp>
        <p:nvSpPr>
          <p:cNvPr id="48156" name="Rectangle 28"/>
          <p:cNvSpPr>
            <a:spLocks noChangeArrowheads="1"/>
          </p:cNvSpPr>
          <p:nvPr/>
        </p:nvSpPr>
        <p:spPr bwMode="auto">
          <a:xfrm>
            <a:off x="6743700" y="2286000"/>
            <a:ext cx="5715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W</a:t>
            </a:r>
          </a:p>
        </p:txBody>
      </p:sp>
      <p:sp>
        <p:nvSpPr>
          <p:cNvPr id="48157" name="Rectangle 29"/>
          <p:cNvSpPr>
            <a:spLocks noChangeArrowheads="1"/>
          </p:cNvSpPr>
          <p:nvPr/>
        </p:nvSpPr>
        <p:spPr bwMode="auto">
          <a:xfrm>
            <a:off x="2686050" y="2936875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D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2686050" y="3565525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D</a:t>
            </a:r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>
            <a:off x="2813050" y="2971800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4514850" y="3543300"/>
            <a:ext cx="514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itchFamily="34" charset="0"/>
              </a:rPr>
              <a:t>1</a:t>
            </a:r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5543550" y="2925763"/>
            <a:ext cx="5143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1</a:t>
            </a:r>
          </a:p>
        </p:txBody>
      </p:sp>
      <p:sp>
        <p:nvSpPr>
          <p:cNvPr id="48162" name="Rectangle 34"/>
          <p:cNvSpPr>
            <a:spLocks noChangeArrowheads="1"/>
          </p:cNvSpPr>
          <p:nvPr/>
        </p:nvSpPr>
        <p:spPr bwMode="auto">
          <a:xfrm>
            <a:off x="5543550" y="3543300"/>
            <a:ext cx="514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itchFamily="34" charset="0"/>
              </a:rPr>
              <a:t>1</a:t>
            </a:r>
          </a:p>
        </p:txBody>
      </p:sp>
      <p:sp>
        <p:nvSpPr>
          <p:cNvPr id="48163" name="Rectangle 35"/>
          <p:cNvSpPr>
            <a:spLocks noChangeArrowheads="1"/>
          </p:cNvSpPr>
          <p:nvPr/>
        </p:nvSpPr>
        <p:spPr bwMode="auto">
          <a:xfrm>
            <a:off x="6572250" y="2914650"/>
            <a:ext cx="514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1</a:t>
            </a:r>
          </a:p>
        </p:txBody>
      </p:sp>
      <p:sp>
        <p:nvSpPr>
          <p:cNvPr id="48164" name="Rectangle 36"/>
          <p:cNvSpPr>
            <a:spLocks noChangeArrowheads="1"/>
          </p:cNvSpPr>
          <p:nvPr/>
        </p:nvSpPr>
        <p:spPr bwMode="auto">
          <a:xfrm>
            <a:off x="4514850" y="2914650"/>
            <a:ext cx="514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1</a:t>
            </a:r>
          </a:p>
        </p:txBody>
      </p:sp>
      <p:sp>
        <p:nvSpPr>
          <p:cNvPr id="48165" name="Oval 37"/>
          <p:cNvSpPr>
            <a:spLocks noChangeArrowheads="1"/>
          </p:cNvSpPr>
          <p:nvPr/>
        </p:nvSpPr>
        <p:spPr bwMode="auto">
          <a:xfrm>
            <a:off x="4286250" y="2914650"/>
            <a:ext cx="1943100" cy="12573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166" name="Oval 38"/>
          <p:cNvSpPr>
            <a:spLocks noChangeArrowheads="1"/>
          </p:cNvSpPr>
          <p:nvPr/>
        </p:nvSpPr>
        <p:spPr bwMode="auto">
          <a:xfrm>
            <a:off x="5372100" y="2971800"/>
            <a:ext cx="1943100" cy="5143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67" name="Rectangle 39"/>
          <p:cNvSpPr>
            <a:spLocks noChangeArrowheads="1"/>
          </p:cNvSpPr>
          <p:nvPr/>
        </p:nvSpPr>
        <p:spPr bwMode="auto">
          <a:xfrm>
            <a:off x="1898650" y="3943350"/>
            <a:ext cx="61150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57175" indent="-2571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100" b="1">
                <a:solidFill>
                  <a:srgbClr val="000066"/>
                </a:solidFill>
                <a:latin typeface="Tahoma" panose="020B0604030504040204" pitchFamily="34" charset="0"/>
              </a:rPr>
              <a:t>                                                   _</a:t>
            </a:r>
          </a:p>
          <a:p>
            <a:pPr algn="ctr"/>
            <a:r>
              <a:rPr lang="en-US" altLang="en-US" sz="2100" b="1">
                <a:solidFill>
                  <a:srgbClr val="000066"/>
                </a:solidFill>
                <a:latin typeface="Tahoma" panose="020B0604030504040204" pitchFamily="34" charset="0"/>
              </a:rPr>
              <a:t>Why can’t you switch PW and PW?</a:t>
            </a:r>
          </a:p>
        </p:txBody>
      </p:sp>
      <p:sp>
        <p:nvSpPr>
          <p:cNvPr id="48168" name="Oval 40"/>
          <p:cNvSpPr>
            <a:spLocks noChangeArrowheads="1"/>
          </p:cNvSpPr>
          <p:nvPr/>
        </p:nvSpPr>
        <p:spPr bwMode="auto">
          <a:xfrm>
            <a:off x="4273550" y="2971800"/>
            <a:ext cx="2971800" cy="514350"/>
          </a:xfrm>
          <a:prstGeom prst="ellipse">
            <a:avLst/>
          </a:prstGeom>
          <a:noFill/>
          <a:ln w="76200">
            <a:solidFill>
              <a:srgbClr val="00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69" name="Line 41"/>
          <p:cNvSpPr>
            <a:spLocks noChangeShapeType="1"/>
          </p:cNvSpPr>
          <p:nvPr/>
        </p:nvSpPr>
        <p:spPr bwMode="auto">
          <a:xfrm>
            <a:off x="4229100" y="2901950"/>
            <a:ext cx="3086100" cy="64135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 flipH="1">
            <a:off x="4229100" y="2914650"/>
            <a:ext cx="3086100" cy="62865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71" name="Rectangle 43"/>
          <p:cNvSpPr>
            <a:spLocks noChangeArrowheads="1"/>
          </p:cNvSpPr>
          <p:nvPr/>
        </p:nvSpPr>
        <p:spPr bwMode="auto">
          <a:xfrm>
            <a:off x="2286000" y="2936875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0</a:t>
            </a:r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2286000" y="35433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1</a:t>
            </a:r>
          </a:p>
        </p:txBody>
      </p:sp>
      <p:sp>
        <p:nvSpPr>
          <p:cNvPr id="48173" name="Rectangle 45"/>
          <p:cNvSpPr>
            <a:spLocks noChangeArrowheads="1"/>
          </p:cNvSpPr>
          <p:nvPr/>
        </p:nvSpPr>
        <p:spPr bwMode="auto">
          <a:xfrm>
            <a:off x="2114550" y="4229100"/>
            <a:ext cx="5829300" cy="6286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8174" name="Rectangle 46"/>
          <p:cNvSpPr>
            <a:spLocks noChangeArrowheads="1"/>
          </p:cNvSpPr>
          <p:nvPr/>
        </p:nvSpPr>
        <p:spPr bwMode="auto">
          <a:xfrm>
            <a:off x="2143125" y="4229100"/>
            <a:ext cx="61150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57175" indent="-2571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100" b="1">
                <a:solidFill>
                  <a:srgbClr val="006699"/>
                </a:solidFill>
                <a:latin typeface="Tahoma" panose="020B0604030504040204" pitchFamily="34" charset="0"/>
              </a:rPr>
              <a:t>Why can’t you loop the three </a:t>
            </a:r>
          </a:p>
          <a:p>
            <a:pPr algn="ctr"/>
            <a:r>
              <a:rPr lang="en-US" altLang="en-US" sz="2100" b="1">
                <a:solidFill>
                  <a:srgbClr val="006699"/>
                </a:solidFill>
                <a:latin typeface="Tahoma" panose="020B0604030504040204" pitchFamily="34" charset="0"/>
              </a:rPr>
              <a:t>adjacent 1s in the top row together?</a:t>
            </a:r>
          </a:p>
        </p:txBody>
      </p:sp>
      <p:sp>
        <p:nvSpPr>
          <p:cNvPr id="48175" name="Rectangle 47"/>
          <p:cNvSpPr>
            <a:spLocks noChangeArrowheads="1"/>
          </p:cNvSpPr>
          <p:nvPr/>
        </p:nvSpPr>
        <p:spPr bwMode="auto">
          <a:xfrm>
            <a:off x="3829050" y="1828800"/>
            <a:ext cx="19431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76" name="Rectangle 48"/>
          <p:cNvSpPr>
            <a:spLocks noChangeArrowheads="1"/>
          </p:cNvSpPr>
          <p:nvPr/>
        </p:nvSpPr>
        <p:spPr bwMode="auto">
          <a:xfrm>
            <a:off x="3943350" y="1771650"/>
            <a:ext cx="19431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77" name="Rectangle 49"/>
          <p:cNvSpPr>
            <a:spLocks noChangeArrowheads="1"/>
          </p:cNvSpPr>
          <p:nvPr/>
        </p:nvSpPr>
        <p:spPr bwMode="auto">
          <a:xfrm>
            <a:off x="3943350" y="1771650"/>
            <a:ext cx="19431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78" name="Rectangle 50"/>
          <p:cNvSpPr>
            <a:spLocks noChangeArrowheads="1"/>
          </p:cNvSpPr>
          <p:nvPr/>
        </p:nvSpPr>
        <p:spPr bwMode="auto">
          <a:xfrm>
            <a:off x="1314450" y="1657350"/>
            <a:ext cx="6858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PWD</a:t>
            </a:r>
          </a:p>
        </p:txBody>
      </p:sp>
      <p:sp>
        <p:nvSpPr>
          <p:cNvPr id="48179" name="Rectangle 51"/>
          <p:cNvSpPr>
            <a:spLocks noChangeArrowheads="1"/>
          </p:cNvSpPr>
          <p:nvPr/>
        </p:nvSpPr>
        <p:spPr bwMode="auto">
          <a:xfrm>
            <a:off x="1314450" y="1657350"/>
            <a:ext cx="6858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PWD</a:t>
            </a:r>
          </a:p>
        </p:txBody>
      </p:sp>
      <p:sp>
        <p:nvSpPr>
          <p:cNvPr id="48180" name="Rectangle 52"/>
          <p:cNvSpPr>
            <a:spLocks noChangeArrowheads="1"/>
          </p:cNvSpPr>
          <p:nvPr/>
        </p:nvSpPr>
        <p:spPr bwMode="auto">
          <a:xfrm>
            <a:off x="1314450" y="1657350"/>
            <a:ext cx="6858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PWD</a:t>
            </a:r>
          </a:p>
        </p:txBody>
      </p:sp>
      <p:sp>
        <p:nvSpPr>
          <p:cNvPr id="48181" name="Line 53"/>
          <p:cNvSpPr>
            <a:spLocks noChangeShapeType="1"/>
          </p:cNvSpPr>
          <p:nvPr/>
        </p:nvSpPr>
        <p:spPr bwMode="auto">
          <a:xfrm>
            <a:off x="3384550" y="2343150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82" name="Line 54"/>
          <p:cNvSpPr>
            <a:spLocks noChangeShapeType="1"/>
          </p:cNvSpPr>
          <p:nvPr/>
        </p:nvSpPr>
        <p:spPr bwMode="auto">
          <a:xfrm>
            <a:off x="3829050" y="2343150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83" name="Line 55"/>
          <p:cNvSpPr>
            <a:spLocks noChangeShapeType="1"/>
          </p:cNvSpPr>
          <p:nvPr/>
        </p:nvSpPr>
        <p:spPr bwMode="auto">
          <a:xfrm>
            <a:off x="4427538" y="2343150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84" name="Line 56"/>
          <p:cNvSpPr>
            <a:spLocks noChangeShapeType="1"/>
          </p:cNvSpPr>
          <p:nvPr/>
        </p:nvSpPr>
        <p:spPr bwMode="auto">
          <a:xfrm>
            <a:off x="6915150" y="2343150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85" name="Rectangle 57"/>
          <p:cNvSpPr>
            <a:spLocks noChangeArrowheads="1"/>
          </p:cNvSpPr>
          <p:nvPr/>
        </p:nvSpPr>
        <p:spPr bwMode="auto">
          <a:xfrm>
            <a:off x="3829050" y="1771650"/>
            <a:ext cx="19431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86" name="Rectangle 58"/>
          <p:cNvSpPr>
            <a:spLocks noChangeArrowheads="1"/>
          </p:cNvSpPr>
          <p:nvPr/>
        </p:nvSpPr>
        <p:spPr bwMode="auto">
          <a:xfrm>
            <a:off x="3257550" y="17145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0</a:t>
            </a:r>
          </a:p>
        </p:txBody>
      </p:sp>
      <p:sp>
        <p:nvSpPr>
          <p:cNvPr id="48187" name="Rectangle 59"/>
          <p:cNvSpPr>
            <a:spLocks noChangeArrowheads="1"/>
          </p:cNvSpPr>
          <p:nvPr/>
        </p:nvSpPr>
        <p:spPr bwMode="auto">
          <a:xfrm>
            <a:off x="4286250" y="17145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0</a:t>
            </a:r>
          </a:p>
        </p:txBody>
      </p:sp>
      <p:sp>
        <p:nvSpPr>
          <p:cNvPr id="48188" name="Rectangle 60"/>
          <p:cNvSpPr>
            <a:spLocks noChangeArrowheads="1"/>
          </p:cNvSpPr>
          <p:nvPr/>
        </p:nvSpPr>
        <p:spPr bwMode="auto">
          <a:xfrm>
            <a:off x="4686300" y="17145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1</a:t>
            </a:r>
          </a:p>
        </p:txBody>
      </p:sp>
      <p:sp>
        <p:nvSpPr>
          <p:cNvPr id="48189" name="Rectangle 61"/>
          <p:cNvSpPr>
            <a:spLocks noChangeArrowheads="1"/>
          </p:cNvSpPr>
          <p:nvPr/>
        </p:nvSpPr>
        <p:spPr bwMode="auto">
          <a:xfrm>
            <a:off x="5314950" y="17145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1</a:t>
            </a:r>
          </a:p>
        </p:txBody>
      </p:sp>
      <p:sp>
        <p:nvSpPr>
          <p:cNvPr id="48190" name="Rectangle 62"/>
          <p:cNvSpPr>
            <a:spLocks noChangeArrowheads="1"/>
          </p:cNvSpPr>
          <p:nvPr/>
        </p:nvSpPr>
        <p:spPr bwMode="auto">
          <a:xfrm>
            <a:off x="5772150" y="17145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1</a:t>
            </a:r>
          </a:p>
        </p:txBody>
      </p:sp>
      <p:sp>
        <p:nvSpPr>
          <p:cNvPr id="48191" name="Rectangle 63"/>
          <p:cNvSpPr>
            <a:spLocks noChangeArrowheads="1"/>
          </p:cNvSpPr>
          <p:nvPr/>
        </p:nvSpPr>
        <p:spPr bwMode="auto">
          <a:xfrm>
            <a:off x="6286500" y="17145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1</a:t>
            </a:r>
          </a:p>
        </p:txBody>
      </p:sp>
      <p:sp>
        <p:nvSpPr>
          <p:cNvPr id="48192" name="Rectangle 64"/>
          <p:cNvSpPr>
            <a:spLocks noChangeArrowheads="1"/>
          </p:cNvSpPr>
          <p:nvPr/>
        </p:nvSpPr>
        <p:spPr bwMode="auto">
          <a:xfrm>
            <a:off x="6743700" y="17145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0</a:t>
            </a:r>
          </a:p>
        </p:txBody>
      </p:sp>
      <p:sp>
        <p:nvSpPr>
          <p:cNvPr id="48193" name="Rectangle 65"/>
          <p:cNvSpPr>
            <a:spLocks noChangeArrowheads="1"/>
          </p:cNvSpPr>
          <p:nvPr/>
        </p:nvSpPr>
        <p:spPr bwMode="auto">
          <a:xfrm>
            <a:off x="3657600" y="17145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0</a:t>
            </a:r>
          </a:p>
        </p:txBody>
      </p:sp>
      <p:sp>
        <p:nvSpPr>
          <p:cNvPr id="48194" name="Rectangle 66"/>
          <p:cNvSpPr>
            <a:spLocks noChangeArrowheads="1"/>
          </p:cNvSpPr>
          <p:nvPr/>
        </p:nvSpPr>
        <p:spPr bwMode="auto">
          <a:xfrm>
            <a:off x="3429000" y="29718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0</a:t>
            </a:r>
          </a:p>
        </p:txBody>
      </p:sp>
      <p:sp>
        <p:nvSpPr>
          <p:cNvPr id="48195" name="Rectangle 67"/>
          <p:cNvSpPr>
            <a:spLocks noChangeArrowheads="1"/>
          </p:cNvSpPr>
          <p:nvPr/>
        </p:nvSpPr>
        <p:spPr bwMode="auto">
          <a:xfrm>
            <a:off x="3429000" y="360045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0</a:t>
            </a:r>
          </a:p>
        </p:txBody>
      </p:sp>
      <p:sp>
        <p:nvSpPr>
          <p:cNvPr id="48196" name="Rectangle 68"/>
          <p:cNvSpPr>
            <a:spLocks noChangeArrowheads="1"/>
          </p:cNvSpPr>
          <p:nvPr/>
        </p:nvSpPr>
        <p:spPr bwMode="auto">
          <a:xfrm>
            <a:off x="6572250" y="360045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0</a:t>
            </a:r>
          </a:p>
        </p:txBody>
      </p:sp>
      <p:sp>
        <p:nvSpPr>
          <p:cNvPr id="15423" name="Text Placeholder 2"/>
          <p:cNvSpPr txBox="1">
            <a:spLocks/>
          </p:cNvSpPr>
          <p:nvPr/>
        </p:nvSpPr>
        <p:spPr bwMode="auto">
          <a:xfrm>
            <a:off x="2270125" y="228600"/>
            <a:ext cx="6646863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Karnaugh Maps (K-maps)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4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0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500"/>
                                        <p:tgtEl>
                                          <p:spTgt spid="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9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8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2" dur="500"/>
                                        <p:tgtEl>
                                          <p:spTgt spid="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7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6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5" dur="500"/>
                                        <p:tgtEl>
                                          <p:spTgt spid="481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0" dur="5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 nodeType="clickPar">
                      <p:stCondLst>
                        <p:cond delay="indefinite"/>
                      </p:stCondLst>
                      <p:childTnLst>
                        <p:par>
                          <p:cTn id="2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 nodeType="clickPar">
                      <p:stCondLst>
                        <p:cond delay="indefinite"/>
                      </p:stCondLst>
                      <p:childTnLst>
                        <p:par>
                          <p:cTn id="2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3" dur="5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7" dur="5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1" dur="5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autoUpdateAnimBg="0"/>
      <p:bldP spid="48145" grpId="0" animBg="1"/>
      <p:bldP spid="48146" grpId="0" animBg="1"/>
      <p:bldP spid="48147" grpId="0" animBg="1"/>
      <p:bldP spid="48148" grpId="0" animBg="1"/>
      <p:bldP spid="48149" grpId="0" animBg="1"/>
      <p:bldP spid="48150" grpId="0" autoUpdateAnimBg="0"/>
      <p:bldP spid="48151" grpId="0" autoUpdateAnimBg="0"/>
      <p:bldP spid="48152" grpId="0" autoUpdateAnimBg="0"/>
      <p:bldP spid="48153" grpId="0" autoUpdateAnimBg="0"/>
      <p:bldP spid="48154" grpId="0" autoUpdateAnimBg="0"/>
      <p:bldP spid="48155" grpId="0" autoUpdateAnimBg="0"/>
      <p:bldP spid="48156" grpId="0" autoUpdateAnimBg="0"/>
      <p:bldP spid="48157" grpId="0" autoUpdateAnimBg="0"/>
      <p:bldP spid="48158" grpId="0" autoUpdateAnimBg="0"/>
      <p:bldP spid="48160" grpId="0" autoUpdateAnimBg="0"/>
      <p:bldP spid="48161" grpId="0" autoUpdateAnimBg="0"/>
      <p:bldP spid="48162" grpId="0" autoUpdateAnimBg="0"/>
      <p:bldP spid="48163" grpId="0" autoUpdateAnimBg="0"/>
      <p:bldP spid="48164" grpId="0" autoUpdateAnimBg="0"/>
      <p:bldP spid="48165" grpId="0" animBg="1"/>
      <p:bldP spid="48166" grpId="0" animBg="1"/>
      <p:bldP spid="48167" grpId="0" autoUpdateAnimBg="0"/>
      <p:bldP spid="48168" grpId="0" animBg="1"/>
      <p:bldP spid="48171" grpId="0" autoUpdateAnimBg="0"/>
      <p:bldP spid="48172" grpId="0" autoUpdateAnimBg="0"/>
      <p:bldP spid="48173" grpId="0" animBg="1"/>
      <p:bldP spid="48174" grpId="0" autoUpdateAnimBg="0"/>
      <p:bldP spid="48175" grpId="0" animBg="1"/>
      <p:bldP spid="48176" grpId="0" animBg="1"/>
      <p:bldP spid="48177" grpId="0" animBg="1"/>
      <p:bldP spid="48178" grpId="0" autoUpdateAnimBg="0"/>
      <p:bldP spid="48179" grpId="0" autoUpdateAnimBg="0"/>
      <p:bldP spid="48180" grpId="0" autoUpdateAnimBg="0"/>
      <p:bldP spid="48185" grpId="0" animBg="1"/>
      <p:bldP spid="48186" grpId="0" autoUpdateAnimBg="0"/>
      <p:bldP spid="48187" grpId="0" autoUpdateAnimBg="0"/>
      <p:bldP spid="48188" grpId="0" autoUpdateAnimBg="0"/>
      <p:bldP spid="48189" grpId="0" autoUpdateAnimBg="0"/>
      <p:bldP spid="48190" grpId="0" autoUpdateAnimBg="0"/>
      <p:bldP spid="48191" grpId="0" autoUpdateAnimBg="0"/>
      <p:bldP spid="48192" grpId="0" autoUpdateAnimBg="0"/>
      <p:bldP spid="48193" grpId="0" autoUpdateAnimBg="0"/>
      <p:bldP spid="48194" grpId="0" autoUpdateAnimBg="0"/>
      <p:bldP spid="48195" grpId="0" autoUpdateAnimBg="0"/>
      <p:bldP spid="48196" grpId="0" autoUpdateAnimBg="0"/>
    </p:bld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5893</TotalTime>
  <Words>1208</Words>
  <Application>Microsoft Office PowerPoint</Application>
  <PresentationFormat>On-screen Show (16:9)</PresentationFormat>
  <Paragraphs>499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NYU Schools Master Template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Labella Matthew</cp:lastModifiedBy>
  <cp:revision>59</cp:revision>
  <dcterms:created xsi:type="dcterms:W3CDTF">2013-09-03T13:03:01Z</dcterms:created>
  <dcterms:modified xsi:type="dcterms:W3CDTF">2015-02-18T14:39:29Z</dcterms:modified>
</cp:coreProperties>
</file>