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90" r:id="rId6"/>
    <p:sldId id="291" r:id="rId7"/>
    <p:sldId id="292" r:id="rId8"/>
    <p:sldId id="293" r:id="rId9"/>
    <p:sldId id="294" r:id="rId10"/>
    <p:sldId id="295" r:id="rId11"/>
    <p:sldId id="264" r:id="rId12"/>
    <p:sldId id="265" r:id="rId13"/>
    <p:sldId id="283" r:id="rId14"/>
    <p:sldId id="271" r:id="rId15"/>
    <p:sldId id="272" r:id="rId16"/>
    <p:sldId id="285" r:id="rId17"/>
    <p:sldId id="286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1" d="100"/>
          <a:sy n="61" d="100"/>
        </p:scale>
        <p:origin x="3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9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6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3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4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hdphoto" Target="../media/hdphoto1.wdp"/><Relationship Id="rId7" Type="http://schemas.openxmlformats.org/officeDocument/2006/relationships/hyperlink" Target="https://manual.eg.poly.edu/index.php/File:Lab_logic_4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manual.eg.poly.edu/index.php/File:Lab_logic_1.jpg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hyperlink" Target="https://manual.eg.poly.edu/index.php/File:Lab_logic_7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4.png"/><Relationship Id="rId5" Type="http://schemas.openxmlformats.org/officeDocument/2006/relationships/image" Target="../media/image2.png"/><Relationship Id="rId10" Type="http://schemas.openxmlformats.org/officeDocument/2006/relationships/oleObject" Target="../embeddings/oleObject3.bin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0424"/>
            <a:ext cx="12192000" cy="2387600"/>
          </a:xfrm>
        </p:spPr>
        <p:txBody>
          <a:bodyPr>
            <a:noAutofit/>
          </a:bodyPr>
          <a:lstStyle/>
          <a:p>
            <a:r>
              <a:rPr 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Digital Logic Circuits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Image:lab_logic_1.jpg">
            <a:hlinkClick r:id="rId5" tooltip="Image:lab_logic_1.jp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19" y="4123784"/>
            <a:ext cx="1672377" cy="955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Image:lab_logic_4.jpg">
            <a:hlinkClick r:id="rId7" tooltip="Image:lab_logic_4.jpg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156" y="4207404"/>
            <a:ext cx="1644270" cy="82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:lab_logic_7.jpg">
            <a:hlinkClick r:id="rId9" tooltip="Image:lab_logic_7.jpg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956" y="4250267"/>
            <a:ext cx="1644270" cy="82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41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"/>
          <p:cNvSpPr txBox="1">
            <a:spLocks/>
          </p:cNvSpPr>
          <p:nvPr/>
        </p:nvSpPr>
        <p:spPr>
          <a:xfrm>
            <a:off x="0" y="731521"/>
            <a:ext cx="11912765" cy="295148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 + PWD + PWD+ PWD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573700" y="9355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88572" y="93362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56991" y="93362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58431" y="93623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36547" y="93362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59871" y="93362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78719"/>
              </p:ext>
            </p:extLst>
          </p:nvPr>
        </p:nvGraphicFramePr>
        <p:xfrm>
          <a:off x="1072547" y="170502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>
            <a:off x="3231572" y="170762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609688" y="170502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98048" y="168606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469923" y="173256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55571" y="235510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651079" y="225505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262110" y="225505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63418" y="3795011"/>
            <a:ext cx="1203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725" lvl="0" defTabSz="354013">
              <a:lnSpc>
                <a:spcPct val="150000"/>
              </a:lnSpc>
              <a:buSzPct val="150000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Grouped terms share variables in common (Ex. W is common in the bigger group)</a:t>
            </a:r>
          </a:p>
          <a:p>
            <a:pPr marL="466725" lvl="0" defTabSz="354013">
              <a:lnSpc>
                <a:spcPct val="150000"/>
              </a:lnSpc>
              <a:buSzPct val="150000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uncommon terms in a group can be eliminated to simplify the previous equation</a:t>
            </a:r>
          </a:p>
          <a:p>
            <a:pPr marL="466725" lvl="0" defTabSz="354013">
              <a:lnSpc>
                <a:spcPct val="150000"/>
              </a:lnSpc>
              <a:buSzPct val="150000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C= W + PD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66800" y="50887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3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  <a:endParaRPr lang="en-US" altLang="en-US" sz="4000" b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27825"/>
            <a:ext cx="12192000" cy="462642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endParaRPr lang="en-US" sz="30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00000"/>
              <a:defRPr/>
            </a:pP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335591" y="2197100"/>
            <a:ext cx="56673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362579" y="3397250"/>
            <a:ext cx="457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362579" y="3911600"/>
            <a:ext cx="457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3819779" y="2482850"/>
            <a:ext cx="1943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3819779" y="3683000"/>
            <a:ext cx="1028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8"/>
          <p:cNvGrpSpPr>
            <a:grpSpLocks/>
          </p:cNvGrpSpPr>
          <p:nvPr/>
        </p:nvGrpSpPr>
        <p:grpSpPr bwMode="auto">
          <a:xfrm>
            <a:off x="4062666" y="3968750"/>
            <a:ext cx="544513" cy="457200"/>
            <a:chOff x="1355" y="2784"/>
            <a:chExt cx="458" cy="384"/>
          </a:xfrm>
        </p:grpSpPr>
        <p:sp>
          <p:nvSpPr>
            <p:cNvPr id="22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23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4" name="Group 11"/>
          <p:cNvGrpSpPr>
            <a:grpSpLocks/>
          </p:cNvGrpSpPr>
          <p:nvPr/>
        </p:nvGrpSpPr>
        <p:grpSpPr bwMode="auto">
          <a:xfrm>
            <a:off x="3819779" y="4197350"/>
            <a:ext cx="1028700" cy="0"/>
            <a:chOff x="1152" y="2976"/>
            <a:chExt cx="864" cy="0"/>
          </a:xfrm>
        </p:grpSpPr>
        <p:sp>
          <p:nvSpPr>
            <p:cNvPr id="25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4"/>
          <p:cNvGrpSpPr>
            <a:grpSpLocks/>
          </p:cNvGrpSpPr>
          <p:nvPr/>
        </p:nvGrpSpPr>
        <p:grpSpPr bwMode="auto">
          <a:xfrm>
            <a:off x="4848479" y="3683000"/>
            <a:ext cx="0" cy="514350"/>
            <a:chOff x="2016" y="2544"/>
            <a:chExt cx="0" cy="432"/>
          </a:xfrm>
        </p:grpSpPr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5019929" y="3683000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31" name="Group 18"/>
          <p:cNvGrpSpPr>
            <a:grpSpLocks/>
          </p:cNvGrpSpPr>
          <p:nvPr/>
        </p:nvGrpSpPr>
        <p:grpSpPr bwMode="auto">
          <a:xfrm>
            <a:off x="4848479" y="3854450"/>
            <a:ext cx="914400" cy="171450"/>
            <a:chOff x="2016" y="2688"/>
            <a:chExt cx="768" cy="144"/>
          </a:xfrm>
        </p:grpSpPr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5762879" y="2482850"/>
            <a:ext cx="0" cy="1485900"/>
            <a:chOff x="2784" y="1536"/>
            <a:chExt cx="0" cy="1248"/>
          </a:xfrm>
        </p:grpSpPr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" name="Group 25"/>
          <p:cNvGrpSpPr>
            <a:grpSpLocks/>
          </p:cNvGrpSpPr>
          <p:nvPr/>
        </p:nvGrpSpPr>
        <p:grpSpPr bwMode="auto">
          <a:xfrm>
            <a:off x="5762879" y="3225800"/>
            <a:ext cx="971550" cy="228600"/>
            <a:chOff x="2784" y="2160"/>
            <a:chExt cx="816" cy="192"/>
          </a:xfrm>
        </p:grpSpPr>
        <p:sp>
          <p:nvSpPr>
            <p:cNvPr id="39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AutoShape 29"/>
          <p:cNvSpPr>
            <a:spLocks noChangeArrowheads="1"/>
          </p:cNvSpPr>
          <p:nvPr/>
        </p:nvSpPr>
        <p:spPr bwMode="auto">
          <a:xfrm flipH="1">
            <a:off x="5934329" y="3111500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4562729" y="3854450"/>
            <a:ext cx="457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_</a:t>
            </a:r>
          </a:p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44" name="Rectangle 31"/>
          <p:cNvSpPr>
            <a:spLocks noChangeArrowheads="1"/>
          </p:cNvSpPr>
          <p:nvPr/>
        </p:nvSpPr>
        <p:spPr bwMode="auto">
          <a:xfrm>
            <a:off x="5591429" y="3454400"/>
            <a:ext cx="74612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9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_</a:t>
            </a:r>
          </a:p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PD</a:t>
            </a:r>
          </a:p>
        </p:txBody>
      </p:sp>
      <p:grpSp>
        <p:nvGrpSpPr>
          <p:cNvPr id="45" name="Group 32"/>
          <p:cNvGrpSpPr>
            <a:grpSpLocks/>
          </p:cNvGrpSpPr>
          <p:nvPr/>
        </p:nvGrpSpPr>
        <p:grpSpPr bwMode="auto">
          <a:xfrm>
            <a:off x="7009066" y="2846388"/>
            <a:ext cx="1782763" cy="1412875"/>
            <a:chOff x="3840" y="1296"/>
            <a:chExt cx="1498" cy="1186"/>
          </a:xfrm>
        </p:grpSpPr>
        <p:sp>
          <p:nvSpPr>
            <p:cNvPr id="46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lnSpc>
                  <a:spcPct val="50000"/>
                </a:lnSpc>
                <a:defRPr/>
              </a:pPr>
              <a:endParaRPr lang="en-US" sz="2850" b="1">
                <a:solidFill>
                  <a:srgbClr val="006699"/>
                </a:solidFill>
                <a:latin typeface="Tahoma" pitchFamily="34" charset="0"/>
                <a:ea typeface="MS PGothic" panose="020B0600070205080204" pitchFamily="34" charset="-128"/>
              </a:endParaRPr>
            </a:p>
            <a:p>
              <a:pPr marL="257175" indent="-257175">
                <a:defRPr/>
              </a:pPr>
              <a:r>
                <a:rPr lang="en-US" sz="2850" b="1">
                  <a:solidFill>
                    <a:srgbClr val="000066"/>
                  </a:solidFill>
                  <a:latin typeface="Tahoma" pitchFamily="34" charset="0"/>
                  <a:ea typeface="MS PGothic" panose="020B0600070205080204" pitchFamily="34" charset="-128"/>
                </a:rPr>
                <a:t>C =</a:t>
              </a:r>
            </a:p>
          </p:txBody>
        </p:sp>
        <p:sp>
          <p:nvSpPr>
            <p:cNvPr id="47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49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50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52" name="Rectangle 39"/>
          <p:cNvSpPr>
            <a:spLocks noChangeArrowheads="1"/>
          </p:cNvSpPr>
          <p:nvPr/>
        </p:nvSpPr>
        <p:spPr bwMode="auto">
          <a:xfrm>
            <a:off x="7648829" y="3076575"/>
            <a:ext cx="571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53" name="Rectangle 40"/>
          <p:cNvSpPr>
            <a:spLocks noChangeArrowheads="1"/>
          </p:cNvSpPr>
          <p:nvPr/>
        </p:nvSpPr>
        <p:spPr bwMode="auto">
          <a:xfrm>
            <a:off x="7991729" y="3671888"/>
            <a:ext cx="4000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33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grpSp>
        <p:nvGrpSpPr>
          <p:cNvPr id="54" name="Group 41"/>
          <p:cNvGrpSpPr>
            <a:grpSpLocks/>
          </p:cNvGrpSpPr>
          <p:nvPr/>
        </p:nvGrpSpPr>
        <p:grpSpPr bwMode="auto">
          <a:xfrm>
            <a:off x="8277479" y="3681413"/>
            <a:ext cx="514350" cy="571500"/>
            <a:chOff x="3888" y="3408"/>
            <a:chExt cx="432" cy="480"/>
          </a:xfrm>
        </p:grpSpPr>
        <p:sp>
          <p:nvSpPr>
            <p:cNvPr id="55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56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" name="Group 44"/>
          <p:cNvGrpSpPr>
            <a:grpSpLocks/>
          </p:cNvGrpSpPr>
          <p:nvPr/>
        </p:nvGrpSpPr>
        <p:grpSpPr bwMode="auto">
          <a:xfrm>
            <a:off x="7648829" y="3683000"/>
            <a:ext cx="1143000" cy="577850"/>
            <a:chOff x="4800" y="3504"/>
            <a:chExt cx="960" cy="485"/>
          </a:xfrm>
        </p:grpSpPr>
        <p:grpSp>
          <p:nvGrpSpPr>
            <p:cNvPr id="58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257175" indent="-257175">
                  <a:defRPr/>
                </a:pPr>
                <a:r>
                  <a:rPr lang="en-US" sz="2850" b="1">
                    <a:solidFill>
                      <a:srgbClr val="FF3300"/>
                    </a:solidFill>
                    <a:latin typeface="Tahoma" pitchFamily="34" charset="0"/>
                    <a:ea typeface="MS PGothic" panose="020B0600070205080204" pitchFamily="34" charset="-128"/>
                  </a:rPr>
                  <a:t>P</a:t>
                </a:r>
              </a:p>
            </p:txBody>
          </p:sp>
          <p:grpSp>
            <p:nvGrpSpPr>
              <p:cNvPr id="61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62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257175" indent="-257175">
                    <a:defRPr/>
                  </a:pPr>
                  <a:r>
                    <a:rPr lang="en-US" sz="2850" b="1">
                      <a:solidFill>
                        <a:srgbClr val="FF3300"/>
                      </a:solidFill>
                      <a:latin typeface="Tahoma" pitchFamily="34" charset="0"/>
                      <a:ea typeface="MS PGothic" panose="020B0600070205080204" pitchFamily="34" charset="-128"/>
                    </a:rPr>
                    <a:t>D</a:t>
                  </a:r>
                </a:p>
              </p:txBody>
            </p:sp>
            <p:sp>
              <p:nvSpPr>
                <p:cNvPr id="63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9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64" name="Group 51"/>
          <p:cNvGrpSpPr>
            <a:grpSpLocks/>
          </p:cNvGrpSpPr>
          <p:nvPr/>
        </p:nvGrpSpPr>
        <p:grpSpPr bwMode="auto">
          <a:xfrm>
            <a:off x="7648829" y="3074988"/>
            <a:ext cx="1143000" cy="1184275"/>
            <a:chOff x="5376" y="2448"/>
            <a:chExt cx="960" cy="994"/>
          </a:xfrm>
        </p:grpSpPr>
        <p:sp>
          <p:nvSpPr>
            <p:cNvPr id="65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66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67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68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70" name="Group 57"/>
          <p:cNvGrpSpPr>
            <a:grpSpLocks/>
          </p:cNvGrpSpPr>
          <p:nvPr/>
        </p:nvGrpSpPr>
        <p:grpSpPr bwMode="auto">
          <a:xfrm>
            <a:off x="7648829" y="3074988"/>
            <a:ext cx="1143000" cy="1184275"/>
            <a:chOff x="5904" y="835"/>
            <a:chExt cx="960" cy="994"/>
          </a:xfrm>
        </p:grpSpPr>
        <p:sp>
          <p:nvSpPr>
            <p:cNvPr id="71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72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73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74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 dirty="0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73279" y="996951"/>
            <a:ext cx="54809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6725" lvl="0" defTabSz="354013">
              <a:lnSpc>
                <a:spcPct val="150000"/>
              </a:lnSpc>
              <a:buSzPct val="150000"/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Implementation of logic  </a:t>
            </a:r>
            <a:endParaRPr lang="en-US" sz="3200" b="1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9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nimBg="1"/>
      <p:bldP spid="20" grpId="0" animBg="1"/>
      <p:bldP spid="30" grpId="0" animBg="1"/>
      <p:bldP spid="42" grpId="0" animBg="1"/>
      <p:bldP spid="43" grpId="0" autoUpdateAnimBg="0"/>
      <p:bldP spid="44" grpId="0" autoUpdateAnimBg="0"/>
      <p:bldP spid="52" grpId="0" autoUpdateAnimBg="0"/>
      <p:bldP spid="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Integrated Circuits (ICs)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27825"/>
            <a:ext cx="12192000" cy="4626429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Used for implementation of combinational logic circuits </a:t>
            </a:r>
          </a:p>
          <a:p>
            <a:pPr marL="1666875" lvl="1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TTL family (transistor </a:t>
            </a:r>
            <a:r>
              <a:rPr lang="en-US" sz="3000" b="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transistor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logic)</a:t>
            </a:r>
          </a:p>
          <a:p>
            <a:pPr marL="1095375" lvl="1" indent="0" defTabSz="354013" eaLnBrk="1" fontAlgn="auto" hangingPunct="1">
              <a:spcAft>
                <a:spcPts val="0"/>
              </a:spcAft>
              <a:buSzPct val="150000"/>
              <a:buNone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10-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4056855" y="3633788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9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IC Identification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5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4" y="2174452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0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Materials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737571" cy="47941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2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Computer equipped with LabVIEW </a:t>
            </a:r>
          </a:p>
          <a:p>
            <a:pPr marL="923925" indent="-457200" defTabSz="354013" eaLnBrk="1" fontAlgn="auto" hangingPunct="1">
              <a:lnSpc>
                <a:spcPct val="2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NI-ELVIS II+ Prototyping Board</a:t>
            </a:r>
          </a:p>
          <a:p>
            <a:pPr marL="923925" indent="-457200" defTabSz="354013" eaLnBrk="1" fontAlgn="auto" hangingPunct="1">
              <a:lnSpc>
                <a:spcPct val="2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Prototyping  Wire and IC Chips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8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Problem Statement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073467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farmer has 2 barns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3 items: fox, hen, corn</a:t>
            </a:r>
          </a:p>
          <a:p>
            <a:pPr marL="2009775" lvl="2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Items </a:t>
            </a: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can be in any barn, in any combination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Concerns:</a:t>
            </a:r>
          </a:p>
          <a:p>
            <a:pPr marL="2009775" lvl="2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Protect hen from fox</a:t>
            </a:r>
          </a:p>
          <a:p>
            <a:pPr marL="2009775" lvl="2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Protect corn from hen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Design alarm system using digital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electronics that sounds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when: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Fox and hen are in same barn</a:t>
            </a:r>
          </a:p>
          <a:p>
            <a:pPr marL="1552575" lvl="1" indent="-4572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2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Hen and corn are in same </a:t>
            </a:r>
            <a:r>
              <a:rPr lang="en-US" sz="2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barn</a:t>
            </a: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6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Problem </a:t>
            </a: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Statement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737571" cy="47941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Design combination logic circuit for alarm system:</a:t>
            </a:r>
          </a:p>
          <a:p>
            <a:pPr marL="1666875" lvl="1" indent="-5715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least amount of gates and input variables </a:t>
            </a: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cost effectiveness)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Logical circuit output connected to LED</a:t>
            </a:r>
          </a:p>
          <a:p>
            <a:pPr marL="1666875" lvl="1" indent="-5715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LED “on” indicates alarm activation</a:t>
            </a:r>
          </a:p>
          <a:p>
            <a:pPr marL="1666875" lvl="1" indent="-5715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LED “off” indicates no problem (alarm off)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Fox, hen and corn must be in barn 1 or barn 2</a:t>
            </a:r>
          </a:p>
          <a:p>
            <a:pPr marL="1666875" lvl="1" indent="-5715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Presence in barn 1 = 1 </a:t>
            </a:r>
          </a:p>
          <a:p>
            <a:pPr marL="1666875" lvl="1" indent="-571500" defTabSz="354013" eaLnBrk="1" fontAlgn="auto" hangingPunct="1">
              <a:spcAft>
                <a:spcPts val="60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Presence in barn 2 = 0</a:t>
            </a:r>
          </a:p>
          <a:p>
            <a:pPr marL="1095375" lvl="1" indent="0" defTabSz="354013" eaLnBrk="1" fontAlgn="auto" hangingPunct="1">
              <a:spcAft>
                <a:spcPts val="600"/>
              </a:spcAft>
              <a:buSzPct val="100000"/>
              <a:buNone/>
              <a:defRPr/>
            </a:pPr>
            <a:endParaRPr lang="en-US" sz="30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42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11624"/>
            <a:ext cx="11737571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Truth Table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Determine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input and output variable (s)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How many combinations are there?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Complete truth table on a sheet of paper</a:t>
            </a:r>
          </a:p>
          <a:p>
            <a:pPr marL="914400" indent="-447675" defTabSz="354013" eaLnBrk="1" fontAlgn="auto" hangingPunct="1">
              <a:lnSpc>
                <a:spcPct val="200000"/>
              </a:lnSpc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4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11624"/>
            <a:ext cx="11737571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Boolean Expression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Gather all combinations that produce a 1 for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Create a Boolean expression from these smaller expressions (independent conditions)</a:t>
            </a:r>
          </a:p>
          <a:p>
            <a:pPr marL="466725" indent="0" defTabSz="354013" eaLnBrk="1" fontAlgn="auto" hangingPunct="1">
              <a:lnSpc>
                <a:spcPct val="200000"/>
              </a:lnSpc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11624"/>
            <a:ext cx="11737571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K-Map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Create a K-Map table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have one variable change state at a time between adjacent boxes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the Boolean expression to fill in the 1’s</a:t>
            </a:r>
          </a:p>
          <a:p>
            <a:pPr marL="466725" indent="0" defTabSz="354013" eaLnBrk="1" fontAlgn="auto" hangingPunct="1">
              <a:lnSpc>
                <a:spcPct val="200000"/>
              </a:lnSpc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9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Overview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192000" cy="544068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Objectives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Background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Materials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Procedure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Report/Presentation </a:t>
            </a:r>
          </a:p>
          <a:p>
            <a:pPr marL="19526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Closing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1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11624"/>
            <a:ext cx="11737571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Simplified Boolean Expression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K-Map to circle groups of 1’s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1’s may only be circled in powers of 2, starting from largest possible combination and working downward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Write new simplified expression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11624"/>
            <a:ext cx="11737571" cy="46426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Logic Circuit Diagram &amp; LabVIEW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Simulation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new simplified Boolean expression to design a logic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circuit (Have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TA check/initial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work)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Implement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ircuit using 3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control switches represent input variables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and 1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Boolean indicator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showing output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18268" y="5178689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grpSp>
        <p:nvGrpSpPr>
          <p:cNvPr id="21" name="Group 6"/>
          <p:cNvGrpSpPr>
            <a:grpSpLocks/>
          </p:cNvGrpSpPr>
          <p:nvPr/>
        </p:nvGrpSpPr>
        <p:grpSpPr bwMode="auto">
          <a:xfrm>
            <a:off x="6887063" y="4978026"/>
            <a:ext cx="4348163" cy="1093787"/>
            <a:chOff x="2208" y="3486"/>
            <a:chExt cx="3128" cy="831"/>
          </a:xfrm>
        </p:grpSpPr>
        <p:graphicFrame>
          <p:nvGraphicFramePr>
            <p:cNvPr id="22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Bitmap Image" r:id="rId6" imgW="1371429" imgH="1286055" progId="PBrush">
                    <p:embed/>
                  </p:oleObj>
                </mc:Choice>
                <mc:Fallback>
                  <p:oleObj name="Bitmap Image" r:id="rId6" imgW="1371429" imgH="1286055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Bitmap Image" r:id="rId8" imgW="1542857" imgH="1228571" progId="PBrush">
                    <p:embed/>
                  </p:oleObj>
                </mc:Choice>
                <mc:Fallback>
                  <p:oleObj name="Bitmap Image" r:id="rId8" imgW="1542857" imgH="1228571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9"/>
            <p:cNvGraphicFramePr>
              <a:graphicFrameLocks noChangeAspect="1"/>
            </p:cNvGraphicFramePr>
            <p:nvPr/>
          </p:nvGraphicFramePr>
          <p:xfrm>
            <a:off x="2208" y="3486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Bitmap Image" r:id="rId10" imgW="685714" imgH="600159" progId="PBrush">
                    <p:embed/>
                  </p:oleObj>
                </mc:Choice>
                <mc:Fallback>
                  <p:oleObj name="Bitmap Image" r:id="rId10" imgW="685714" imgH="600159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486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2280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NOT</a:t>
              </a: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3448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AND</a:t>
              </a: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4760" y="3989"/>
              <a:ext cx="576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OR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5418667" y="497802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5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Procedure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1737571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NI-ELVIS Prototyping Board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 NOT electrically connect anything until TA has reviewed your work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Use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created logic circuit and IC chip diagram to wire actual circuit on the prototyping board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 sure to connect each of the ICs to “Ground” and “+5V” (circuit power)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Connect final output to an LED.</a:t>
            </a:r>
          </a:p>
          <a:p>
            <a:pPr marL="1038225" indent="-5715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**VCC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(Voltage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at the Common Collector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)</a:t>
            </a: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0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Assignment: Report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912765" cy="43378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Individual Report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Title page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Discussion topics in the manual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Scan in data and lab notes 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Original tables and work should be legible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screenshots of LabVIEW front and back panels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Assignment: Presentation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912765" cy="433783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Team presentation</a:t>
            </a:r>
          </a:p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Professional-looking tables</a:t>
            </a:r>
          </a:p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screen shots of your programs</a:t>
            </a:r>
          </a:p>
          <a:p>
            <a:pPr marL="1666875" lvl="1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Photo of functioning LED assembly</a:t>
            </a:r>
          </a:p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Explain steps taken to complete lab</a:t>
            </a:r>
          </a:p>
          <a:p>
            <a:pPr marL="1666875" lvl="1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defRPr/>
            </a:pP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 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prepared to provide walk-through</a:t>
            </a:r>
          </a:p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Include lab data</a:t>
            </a:r>
          </a:p>
          <a:p>
            <a:pPr marL="1038225" indent="-571500" defTabSz="354013" eaLnBrk="1" fontAlgn="auto" hangingPunct="1">
              <a:spcBef>
                <a:spcPts val="3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Refer to “Creating PowerPoint Presentations”  found in Online Manual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02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Closing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960120"/>
            <a:ext cx="11689976" cy="4794135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Have all original data signed by TA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Submit all work electronically</a:t>
            </a:r>
          </a:p>
          <a:p>
            <a:pPr marL="1038225" indent="-571500" defTabSz="354013" eaLnBrk="1" fontAlgn="auto" hangingPunct="1">
              <a:lnSpc>
                <a:spcPct val="20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Return all unused materials to TA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2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 smtClean="0">
                <a:solidFill>
                  <a:sysClr val="window" lastClr="FFFFFF"/>
                </a:solidFill>
                <a:latin typeface="Arial"/>
              </a:rPr>
              <a:t>Objective</a:t>
            </a:r>
            <a:endParaRPr lang="en-US" altLang="en-US" sz="4000" dirty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507067"/>
            <a:ext cx="11912765" cy="4247188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Understand logic gates and digital logic circuits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Design combinational logic circuit 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Activate </a:t>
            </a:r>
            <a:r>
              <a:rPr lang="en-US" sz="3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under specific conditions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 with LabVIEW </a:t>
            </a:r>
          </a:p>
          <a:p>
            <a:pPr marL="1552575" lvl="1" indent="-4572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Test using NI-ELVIS prototyping board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2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Logic Functions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731520"/>
            <a:ext cx="12056533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AND - “All or nothing operator”</a:t>
            </a:r>
          </a:p>
          <a:p>
            <a:pPr marL="1666875" lvl="1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 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 (1) only when ALL inputs are high (1</a:t>
            </a: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)</a:t>
            </a:r>
          </a:p>
          <a:p>
            <a:pPr marL="457200" lvl="1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None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OR gate - “Any or all operator”</a:t>
            </a:r>
          </a:p>
          <a:p>
            <a:pPr marL="1666875" lvl="1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 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 (1) when at least ONE input is high (</a:t>
            </a: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1)</a:t>
            </a:r>
          </a:p>
          <a:p>
            <a:pPr marL="457200" lvl="1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None/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NOT operator – “Inverter”</a:t>
            </a:r>
          </a:p>
          <a:p>
            <a:pPr marL="1666875" lvl="1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 </a:t>
            </a: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always opposite of input</a:t>
            </a:r>
          </a:p>
          <a:p>
            <a:pPr marL="1666875" lvl="1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one input and one output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8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16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en-US" sz="4000" dirty="0">
                <a:solidFill>
                  <a:sysClr val="window" lastClr="FFFFFF"/>
                </a:solidFill>
                <a:latin typeface="Arial"/>
              </a:rPr>
              <a:t>Logic Functions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62072"/>
              </p:ext>
            </p:extLst>
          </p:nvPr>
        </p:nvGraphicFramePr>
        <p:xfrm>
          <a:off x="643466" y="731520"/>
          <a:ext cx="10921449" cy="544068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29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611279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5483384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4216725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7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0" y="1100667"/>
            <a:ext cx="11912765" cy="4653588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ATM machine has three options:</a:t>
            </a:r>
          </a:p>
          <a:p>
            <a:pPr marL="1666875" lvl="1" indent="-571500" defTabSz="354013" eaLnBrk="1" fontAlgn="auto" hangingPunct="1"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Print statement</a:t>
            </a:r>
          </a:p>
          <a:p>
            <a:pPr marL="1666875" lvl="1" indent="-571500" defTabSz="354013" eaLnBrk="1" fontAlgn="auto" hangingPunct="1"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Withdraw money</a:t>
            </a:r>
          </a:p>
          <a:p>
            <a:pPr marL="1666875" lvl="1" indent="-571500" defTabSz="354013" eaLnBrk="1" fontAlgn="auto" hangingPunct="1"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Deposit money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ATM machine will charge $1.00 to: </a:t>
            </a:r>
          </a:p>
          <a:p>
            <a:pPr marL="1666875" lvl="1" indent="-571500" defTabSz="354013" eaLnBrk="1" fontAlgn="auto" hangingPunct="1"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Withdraw</a:t>
            </a:r>
          </a:p>
          <a:p>
            <a:pPr marL="1666875" lvl="1" indent="-571500" defTabSz="354013" eaLnBrk="1" fontAlgn="auto" hangingPunct="1">
              <a:spcAft>
                <a:spcPts val="0"/>
              </a:spcAft>
              <a:buSzPct val="150000"/>
              <a:defRPr/>
            </a:pPr>
            <a:r>
              <a:rPr lang="en-US" sz="30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Print out statement with no transactions</a:t>
            </a:r>
          </a:p>
          <a:p>
            <a:pPr marL="1038225" indent="-57150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 charge </a:t>
            </a:r>
            <a:r>
              <a:rPr lang="en-US" sz="36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for: Deposits </a:t>
            </a:r>
            <a:r>
              <a:rPr lang="en-US" sz="36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 withdrawal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1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160226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522987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6" imgW="2444626" imgH="1854258" progId="Excel.Sheet.12">
                  <p:embed/>
                </p:oleObj>
              </mc:Choice>
              <mc:Fallback>
                <p:oleObj name="Worksheet" r:id="rId6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6" imgW="2444626" imgH="1854258" progId="Excel.Sheet.12">
                  <p:embed/>
                </p:oleObj>
              </mc:Choice>
              <mc:Fallback>
                <p:oleObj name="Worksheet" r:id="rId6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7207816" y="235314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22688" y="235117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207815" y="308663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7544572" y="38227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922688" y="3820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922688" y="451613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70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8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73152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4269321" y="1"/>
            <a:ext cx="3653367" cy="731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ctr"/>
          <a:lstStyle>
            <a:lvl1pPr marL="0" indent="-342900" algn="r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1400" b="1" kern="12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000" b="0" dirty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172200"/>
            <a:ext cx="12192000" cy="6858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7" descr="C:\Users\Rondell\Desktop\Benchmark A\EG newlogo v4 2048x789.pn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140006" y="640080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" y="6400800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"/>
          <p:cNvSpPr txBox="1">
            <a:spLocks/>
          </p:cNvSpPr>
          <p:nvPr/>
        </p:nvSpPr>
        <p:spPr>
          <a:xfrm>
            <a:off x="0" y="731520"/>
            <a:ext cx="11912765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dirty="0" err="1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Karnaugh</a:t>
            </a:r>
            <a:r>
              <a:rPr lang="en-US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Maps (K-maps)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 + PWD + PWD+ PWD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18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18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NOTE:	Circle </a:t>
            </a:r>
            <a:r>
              <a:rPr lang="en-US" sz="18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neighboring ONES in powers of 2.  </a:t>
            </a:r>
            <a:r>
              <a:rPr lang="en-US" sz="18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(Ex: 2, 4, 8 etc.)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18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18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Try </a:t>
            </a:r>
            <a:r>
              <a:rPr lang="en-US" sz="18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to find the greatest amount of </a:t>
            </a:r>
            <a:r>
              <a:rPr lang="en-US" sz="18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“neighbors.” 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18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18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Only </a:t>
            </a:r>
            <a:r>
              <a:rPr lang="en-US" sz="18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overlap circles as a last resort! </a:t>
            </a:r>
            <a:endParaRPr lang="en-US" sz="3200" b="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483291" y="161971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98163" y="161774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66582" y="161774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68022" y="162035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046138" y="161774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69462" y="161774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012791"/>
              </p:ext>
            </p:extLst>
          </p:nvPr>
        </p:nvGraphicFramePr>
        <p:xfrm>
          <a:off x="1179899" y="2592659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>
            <a:off x="3338924" y="2595266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17040" y="259265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05400" y="257370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577275" y="262020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862923" y="324274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58431" y="3142695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369462" y="3142695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3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6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 template" id="{B03D05D7-9FA6-4F2F-A81F-68A2B772794E}" vid="{AC2969D7-21BE-471E-B96F-698BA17E48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 template</Template>
  <TotalTime>357</TotalTime>
  <Words>844</Words>
  <Application>Microsoft Office PowerPoint</Application>
  <PresentationFormat>Widescreen</PresentationFormat>
  <Paragraphs>257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ＭＳ Ｐゴシック</vt:lpstr>
      <vt:lpstr>ＭＳ Ｐゴシック</vt:lpstr>
      <vt:lpstr>Tahoma</vt:lpstr>
      <vt:lpstr>EG template</vt:lpstr>
      <vt:lpstr>Microsoft Excel 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Rondell Sinanan</cp:lastModifiedBy>
  <cp:revision>47</cp:revision>
  <dcterms:created xsi:type="dcterms:W3CDTF">2015-09-15T21:20:55Z</dcterms:created>
  <dcterms:modified xsi:type="dcterms:W3CDTF">2015-10-04T21:41:02Z</dcterms:modified>
</cp:coreProperties>
</file>