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6" r:id="rId11"/>
    <p:sldId id="267" r:id="rId12"/>
    <p:sldId id="268" r:id="rId13"/>
    <p:sldId id="270" r:id="rId14"/>
    <p:sldId id="269" r:id="rId15"/>
    <p:sldId id="273" r:id="rId16"/>
    <p:sldId id="275" r:id="rId17"/>
    <p:sldId id="274" r:id="rId18"/>
    <p:sldId id="282" r:id="rId19"/>
    <p:sldId id="283" r:id="rId20"/>
    <p:sldId id="284" r:id="rId21"/>
    <p:sldId id="285" r:id="rId22"/>
    <p:sldId id="286" r:id="rId23"/>
    <p:sldId id="276" r:id="rId24"/>
    <p:sldId id="279" r:id="rId25"/>
    <p:sldId id="278" r:id="rId26"/>
    <p:sldId id="28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Logic Circuits</a:t>
            </a:r>
            <a:endParaRPr lang="en-US" b="1" dirty="0"/>
          </a:p>
        </p:txBody>
      </p:sp>
      <p:pic>
        <p:nvPicPr>
          <p:cNvPr id="4" name="Picture 3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72" y="3800593"/>
            <a:ext cx="2237961" cy="127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30" y="3852130"/>
            <a:ext cx="2348796" cy="118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84" y="3810000"/>
            <a:ext cx="2517342" cy="12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27288"/>
            <a:ext cx="12192000" cy="5339751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Grouped terms share variables in common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(Ex: W is common in the bigger group)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The uncommon terms in a group can be eliminated to simplify the previous equation into a </a:t>
            </a:r>
            <a:r>
              <a:rPr lang="en-US" sz="2800" b="1" dirty="0" smtClean="0"/>
              <a:t>simplified Boolean equation</a:t>
            </a:r>
            <a:endParaRPr lang="en-US" sz="2800" dirty="0" smtClean="0"/>
          </a:p>
          <a:p>
            <a:pPr marL="457200" indent="0" algn="ctr">
              <a:buNone/>
            </a:pPr>
            <a:r>
              <a:rPr lang="en-US" sz="4000" dirty="0" smtClean="0"/>
              <a:t>C = W + PD</a:t>
            </a:r>
            <a:endParaRPr lang="en-US" sz="4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74920" y="120579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9792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285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5947" y="120642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9524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5375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11808"/>
              </p:ext>
            </p:extLst>
          </p:nvPr>
        </p:nvGraphicFramePr>
        <p:xfrm>
          <a:off x="1076416" y="184385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528297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26034" y="19085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4150" y="19059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92510" y="188696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4385" y="193346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87663" y="252778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17319" y="2390102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256572" y="2455954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358730" y="569995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Graphical implementation of Boolean logic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615259" y="2492961"/>
            <a:ext cx="3198519" cy="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624667" y="3508961"/>
            <a:ext cx="2220148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432370" y="4345047"/>
            <a:ext cx="544513" cy="457200"/>
            <a:chOff x="1355" y="2784"/>
            <a:chExt cx="458" cy="384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13853" y="4573644"/>
            <a:ext cx="1204147" cy="318207"/>
            <a:chOff x="1152" y="2976"/>
            <a:chExt cx="864" cy="0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848478" y="3490147"/>
            <a:ext cx="118633" cy="1100667"/>
            <a:chOff x="2016" y="2544"/>
            <a:chExt cx="0" cy="432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29336" y="3814703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848479" y="3948524"/>
            <a:ext cx="914400" cy="171450"/>
            <a:chOff x="2016" y="2688"/>
            <a:chExt cx="768" cy="144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00506" y="2492257"/>
            <a:ext cx="135567" cy="1562336"/>
            <a:chOff x="2784" y="1536"/>
            <a:chExt cx="0" cy="124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09917" y="3282245"/>
            <a:ext cx="971550" cy="228600"/>
            <a:chOff x="2784" y="2160"/>
            <a:chExt cx="816" cy="192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AutoShape 29"/>
          <p:cNvSpPr>
            <a:spLocks noChangeArrowheads="1"/>
          </p:cNvSpPr>
          <p:nvPr/>
        </p:nvSpPr>
        <p:spPr bwMode="auto">
          <a:xfrm flipH="1">
            <a:off x="6047218" y="3139723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cxnSp>
        <p:nvCxnSpPr>
          <p:cNvPr id="65" name="Straight Connector 64"/>
          <p:cNvCxnSpPr>
            <a:stCxn id="13" idx="0"/>
          </p:cNvCxnSpPr>
          <p:nvPr/>
        </p:nvCxnSpPr>
        <p:spPr>
          <a:xfrm flipH="1">
            <a:off x="2652891" y="4573644"/>
            <a:ext cx="460962" cy="7764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7" idx="1"/>
          </p:cNvCxnSpPr>
          <p:nvPr/>
        </p:nvCxnSpPr>
        <p:spPr>
          <a:xfrm flipH="1" flipV="1">
            <a:off x="4291663" y="4573886"/>
            <a:ext cx="556816" cy="1692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659691" y="203600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45081" y="3119735"/>
            <a:ext cx="634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21602" y="4043542"/>
            <a:ext cx="684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664547" y="4222283"/>
            <a:ext cx="1039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40928" y="2878905"/>
            <a:ext cx="387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 = W + PD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89665" y="4790488"/>
            <a:ext cx="629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318001" y="4854223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7660" y="3031067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75022" y="4293540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330223" y="3913482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13216" y="268299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61468" y="338102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7100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Used for implementation of combinational logic circuits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TTL family (transistor transistor logic)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4" name="Picture 4" descr="10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3746411" y="3746677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IC identification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5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5" y="3011711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Computer equipped with LabVIEW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NI-ELVIS II+ Prototyping Board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Prototyping wire and IC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6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A farmer has 2 barns</a:t>
            </a:r>
          </a:p>
          <a:p>
            <a:r>
              <a:rPr lang="en-US" sz="3200" dirty="0" smtClean="0"/>
              <a:t>3 items: fox, hen, corn</a:t>
            </a:r>
          </a:p>
          <a:p>
            <a:pPr lvl="1"/>
            <a:r>
              <a:rPr lang="en-US" sz="2800" dirty="0" smtClean="0"/>
              <a:t>Items can be in any barn, in any combination</a:t>
            </a:r>
          </a:p>
          <a:p>
            <a:r>
              <a:rPr lang="en-US" sz="3200" dirty="0" smtClean="0"/>
              <a:t>Concerns:</a:t>
            </a:r>
          </a:p>
          <a:p>
            <a:pPr lvl="1"/>
            <a:r>
              <a:rPr lang="en-US" sz="2800" dirty="0" smtClean="0"/>
              <a:t>Protect hen from fox</a:t>
            </a:r>
          </a:p>
          <a:p>
            <a:pPr lvl="1"/>
            <a:r>
              <a:rPr lang="en-US" sz="2800" dirty="0" smtClean="0"/>
              <a:t>Protect corn from hen</a:t>
            </a:r>
          </a:p>
          <a:p>
            <a:pPr marL="457200" indent="0">
              <a:buNone/>
            </a:pPr>
            <a:r>
              <a:rPr lang="en-US" dirty="0" smtClean="0"/>
              <a:t>Design alarm system using digital electronics that sounds when:</a:t>
            </a:r>
          </a:p>
          <a:p>
            <a:r>
              <a:rPr lang="en-US" sz="3200" dirty="0" smtClean="0"/>
              <a:t>Fox and hen are in the same barn</a:t>
            </a:r>
          </a:p>
          <a:p>
            <a:r>
              <a:rPr lang="en-US" sz="3200" dirty="0" smtClean="0"/>
              <a:t>Hen and corn are in the same barn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Design combination logic circuit for alarm system</a:t>
            </a:r>
          </a:p>
          <a:p>
            <a:pPr lvl="1"/>
            <a:r>
              <a:rPr lang="en-US" dirty="0" smtClean="0"/>
              <a:t>Use least amount of gates and input variables </a:t>
            </a:r>
            <a:br>
              <a:rPr lang="en-US" dirty="0" smtClean="0"/>
            </a:br>
            <a:r>
              <a:rPr lang="en-US" dirty="0" smtClean="0"/>
              <a:t>(cost effectiveness)</a:t>
            </a:r>
          </a:p>
          <a:p>
            <a:r>
              <a:rPr lang="en-US" dirty="0" smtClean="0"/>
              <a:t>Logical circuit output connected to LED</a:t>
            </a:r>
          </a:p>
          <a:p>
            <a:pPr lvl="1"/>
            <a:r>
              <a:rPr lang="en-US" dirty="0" smtClean="0"/>
              <a:t>LED “on” indicates alarm activation</a:t>
            </a:r>
          </a:p>
          <a:p>
            <a:pPr lvl="1"/>
            <a:r>
              <a:rPr lang="en-US" dirty="0" smtClean="0"/>
              <a:t>LED “off” indicates no problem (alarm off)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Fox, hen, and corn must be either in barn 1 or barn 2</a:t>
            </a:r>
          </a:p>
          <a:p>
            <a:pPr lvl="1"/>
            <a:r>
              <a:rPr lang="en-US" dirty="0" smtClean="0"/>
              <a:t>Presence in barn 1 = 1</a:t>
            </a:r>
          </a:p>
          <a:p>
            <a:pPr lvl="1"/>
            <a:r>
              <a:rPr lang="en-US" dirty="0" smtClean="0"/>
              <a:t>Presence in barn 2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Truth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Determine input and output variable(s)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many combinations are there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 truth table on lab note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3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Gather all combination that produce a 1 for output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Boolean equation from these smaller equations (independent conditions)</a:t>
            </a:r>
          </a:p>
        </p:txBody>
      </p:sp>
    </p:spTree>
    <p:extLst>
      <p:ext uri="{BB962C8B-B14F-4D97-AF65-F5344CB8AC3E}">
        <p14:creationId xmlns:p14="http://schemas.microsoft.com/office/powerpoint/2010/main" val="1974572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K-Map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K-Map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have one variable change state at a time between adjacent boxes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the Boolean equation to fill in the 1s and 0s</a:t>
            </a:r>
          </a:p>
        </p:txBody>
      </p:sp>
    </p:spTree>
    <p:extLst>
      <p:ext uri="{BB962C8B-B14F-4D97-AF65-F5344CB8AC3E}">
        <p14:creationId xmlns:p14="http://schemas.microsoft.com/office/powerpoint/2010/main" val="7073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Logic Functions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Sample Problem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Assignment: Report/Presentation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Simplified 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K-Map to circle groups of 1s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1s may only be circled in powers of 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Starting from the largest possible combination and </a:t>
            </a:r>
            <a:br>
              <a:rPr lang="en-US" dirty="0" smtClean="0"/>
            </a:br>
            <a:r>
              <a:rPr lang="en-US" dirty="0" smtClean="0"/>
              <a:t>working downward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Write new simplified equation</a:t>
            </a:r>
          </a:p>
        </p:txBody>
      </p:sp>
    </p:spTree>
    <p:extLst>
      <p:ext uri="{BB962C8B-B14F-4D97-AF65-F5344CB8AC3E}">
        <p14:creationId xmlns:p14="http://schemas.microsoft.com/office/powerpoint/2010/main" val="224425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Logic Circuit Diagram &amp; LabVIEW Simulation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new simplified Boolean equation to design a logic circuit (have TA check/initial work)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 circuit using 3 control switches representing input variables and 1 Boolean indicator showing output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454" y="5479726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Hint: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2963333" y="526965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95982"/>
              </p:ext>
            </p:extLst>
          </p:nvPr>
        </p:nvGraphicFramePr>
        <p:xfrm>
          <a:off x="7525067" y="5419706"/>
          <a:ext cx="800685" cy="5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Bitmap Image" r:id="rId3" imgW="1371429" imgH="1286055" progId="PBrush">
                  <p:embed/>
                </p:oleObj>
              </mc:Choice>
              <mc:Fallback>
                <p:oleObj name="Bitmap Image" r:id="rId3" imgW="1371429" imgH="128605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61" t="9697" b="19193"/>
                      <a:stretch>
                        <a:fillRect/>
                      </a:stretch>
                    </p:blipFill>
                    <p:spPr bwMode="auto">
                      <a:xfrm>
                        <a:off x="7525067" y="5419706"/>
                        <a:ext cx="800685" cy="5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042"/>
              </p:ext>
            </p:extLst>
          </p:nvPr>
        </p:nvGraphicFramePr>
        <p:xfrm>
          <a:off x="6148602" y="5419706"/>
          <a:ext cx="800685" cy="53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Bitmap Image" r:id="rId5" imgW="1542857" imgH="1228571" progId="PBrush">
                  <p:embed/>
                </p:oleObj>
              </mc:Choice>
              <mc:Fallback>
                <p:oleObj name="Bitmap Image" r:id="rId5" imgW="1542857" imgH="122857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571" t="14349" r="5714" b="10313"/>
                      <a:stretch>
                        <a:fillRect/>
                      </a:stretch>
                    </p:blipFill>
                    <p:spPr bwMode="auto">
                      <a:xfrm>
                        <a:off x="6148602" y="5419706"/>
                        <a:ext cx="800685" cy="530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69764"/>
              </p:ext>
            </p:extLst>
          </p:nvPr>
        </p:nvGraphicFramePr>
        <p:xfrm>
          <a:off x="4431729" y="5269656"/>
          <a:ext cx="1000856" cy="8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Bitmap Image" r:id="rId7" imgW="685714" imgH="600159" progId="PBrush">
                  <p:embed/>
                </p:oleObj>
              </mc:Choice>
              <mc:Fallback>
                <p:oleObj name="Bitmap Image" r:id="rId7" imgW="685714" imgH="6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729" y="5269656"/>
                        <a:ext cx="1000856" cy="8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3181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15542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AND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02911" y="5931720"/>
            <a:ext cx="800685" cy="43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69718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0">
              <a:lnSpc>
                <a:spcPct val="120000"/>
              </a:lnSpc>
              <a:buNone/>
            </a:pPr>
            <a:r>
              <a:rPr lang="en-US" b="1" dirty="0" smtClean="0"/>
              <a:t>NI-ELVIS Prototyping Board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Do NOT electronically connect anything until TA has reviewed your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Use created logic circuit and IC chip diagram to wire actual circuit on the prototyping board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Be sure to connect each of </a:t>
            </a:r>
            <a:r>
              <a:rPr lang="en-US" b="1" dirty="0" smtClean="0"/>
              <a:t>the correct end of each IC</a:t>
            </a:r>
            <a:br>
              <a:rPr lang="en-US" b="1" dirty="0" smtClean="0"/>
            </a:br>
            <a:r>
              <a:rPr lang="en-US" b="1" dirty="0" smtClean="0"/>
              <a:t>to </a:t>
            </a:r>
            <a:r>
              <a:rPr lang="en-US" b="1" dirty="0" smtClean="0"/>
              <a:t>“Ground” and “+5V” (circuit power)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Connect final output to an LED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**VCC (Voltage at the Common Collector)</a:t>
            </a:r>
          </a:p>
        </p:txBody>
      </p:sp>
    </p:spTree>
    <p:extLst>
      <p:ext uri="{BB962C8B-B14F-4D97-AF65-F5344CB8AC3E}">
        <p14:creationId xmlns:p14="http://schemas.microsoft.com/office/powerpoint/2010/main" val="2867071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Scan in data and lab notes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Original tables and work should be legible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LabVIEW front and back panels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00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Professional-looking 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your programs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 of functioning LED assembly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steps taken to compete lab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Be prepared to provide walk-through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lab data</a:t>
            </a:r>
          </a:p>
        </p:txBody>
      </p:sp>
    </p:spTree>
    <p:extLst>
      <p:ext uri="{BB962C8B-B14F-4D97-AF65-F5344CB8AC3E}">
        <p14:creationId xmlns:p14="http://schemas.microsoft.com/office/powerpoint/2010/main" val="2392403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Each team member should have a turn using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Return all unused materials to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 to presentation &amp; lab report guidelines on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39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Logic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Understand logic gates and digital logic circuits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combinational logic circuit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Activate under specific conditions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with LabVIEW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using NI-ELVIS prototyping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AND – “all or nothing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only when ALL inputs are high (1)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 – “any or all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when at least ONE input is high (1)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NOT – “inverter”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always opposite of input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Only</a:t>
            </a:r>
            <a:r>
              <a:rPr lang="en-US" dirty="0" smtClean="0"/>
              <a:t> </a:t>
            </a:r>
            <a:r>
              <a:rPr lang="en-US" dirty="0" smtClean="0"/>
              <a:t>uses one </a:t>
            </a:r>
            <a:r>
              <a:rPr lang="en-US" dirty="0" smtClean="0"/>
              <a:t>input and one output</a:t>
            </a:r>
          </a:p>
        </p:txBody>
      </p:sp>
    </p:spTree>
    <p:extLst>
      <p:ext uri="{BB962C8B-B14F-4D97-AF65-F5344CB8AC3E}">
        <p14:creationId xmlns:p14="http://schemas.microsoft.com/office/powerpoint/2010/main" val="4156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8660"/>
              </p:ext>
            </p:extLst>
          </p:nvPr>
        </p:nvGraphicFramePr>
        <p:xfrm>
          <a:off x="361244" y="882038"/>
          <a:ext cx="10921449" cy="537388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/>
                <a:gridCol w="2861018"/>
                <a:gridCol w="2728814"/>
                <a:gridCol w="683752"/>
                <a:gridCol w="681687"/>
                <a:gridCol w="1365439"/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99" y="2502447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4107893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5374552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ATM has three options: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statement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ATM will charge $1.00 to: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out statement without depositing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No charge for: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Depositing money without withdrawing money</a:t>
            </a:r>
          </a:p>
        </p:txBody>
      </p:sp>
    </p:spTree>
    <p:extLst>
      <p:ext uri="{BB962C8B-B14F-4D97-AF65-F5344CB8AC3E}">
        <p14:creationId xmlns:p14="http://schemas.microsoft.com/office/powerpoint/2010/main" val="398366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41355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/>
                <a:gridCol w="2841096"/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21230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Worksheet" r:id="rId3" imgW="2444626" imgH="1854258" progId="Excel.Sheet.12">
                  <p:embed/>
                </p:oleObj>
              </mc:Choice>
              <mc:Fallback>
                <p:oleObj name="Worksheet" r:id="rId3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7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Worksheet" r:id="rId3" imgW="2444626" imgH="1854258" progId="Excel.Sheet.12">
                  <p:embed/>
                </p:oleObj>
              </mc:Choice>
              <mc:Fallback>
                <p:oleObj name="Worksheet" r:id="rId3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98409" y="243780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13281" y="243584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98408" y="31712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35165" y="390739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13281" y="390478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13281" y="460080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 flipV="1">
            <a:off x="5570706" y="2963333"/>
            <a:ext cx="1193220" cy="29298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581995" y="3360326"/>
            <a:ext cx="1183813" cy="30239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00809" y="4039014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02689" y="4755858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566941" y="5124628"/>
            <a:ext cx="1196985" cy="4163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66891" y="5437481"/>
            <a:ext cx="547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resulting equation is known as the </a:t>
            </a:r>
            <a:r>
              <a:rPr lang="en-US" sz="2400" b="1" dirty="0"/>
              <a:t>u</a:t>
            </a:r>
            <a:r>
              <a:rPr lang="en-US" sz="2400" b="1" dirty="0" smtClean="0"/>
              <a:t>n-simplified Boolean equation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9209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b="1" dirty="0" smtClean="0"/>
              <a:t>Karnaugh Maps (K-Maps)</a:t>
            </a:r>
          </a:p>
          <a:p>
            <a:pPr lvl="1"/>
            <a:r>
              <a:rPr lang="en-US" dirty="0" smtClean="0"/>
              <a:t>Help simplify Boolean equations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93735" y="221238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08607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71100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54762" y="22130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406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7257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77519"/>
              </p:ext>
            </p:extLst>
          </p:nvPr>
        </p:nvGraphicFramePr>
        <p:xfrm>
          <a:off x="1085824" y="291251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44849" y="2915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965" y="291251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1325" y="289355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83200" y="294005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68848" y="356259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64356" y="346254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75387" y="346254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6" y="5061186"/>
            <a:ext cx="1136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Circle neighboring ONES in the highest powers of 2 (i.e. 2, 4, 8, etc.) possible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Try to find the greatest amount of “neighbors”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Only overlap circles as a last resort!</a:t>
            </a:r>
          </a:p>
        </p:txBody>
      </p:sp>
    </p:spTree>
    <p:extLst>
      <p:ext uri="{BB962C8B-B14F-4D97-AF65-F5344CB8AC3E}">
        <p14:creationId xmlns:p14="http://schemas.microsoft.com/office/powerpoint/2010/main" val="3614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b 5 - Digital Logic Circuits" id="{A3632ADF-3EC1-46A0-ADBC-463362AA19EC}" vid="{2A424707-2BE2-4242-B01B-B612AF49B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781</Words>
  <Application>Microsoft Office PowerPoint</Application>
  <PresentationFormat>Widescreen</PresentationFormat>
  <Paragraphs>250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ＭＳ Ｐゴシック</vt:lpstr>
      <vt:lpstr>ＭＳ Ｐゴシック</vt:lpstr>
      <vt:lpstr>EG template</vt:lpstr>
      <vt:lpstr>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Eve Fishinevich</cp:lastModifiedBy>
  <cp:revision>101</cp:revision>
  <dcterms:created xsi:type="dcterms:W3CDTF">2015-09-15T21:20:55Z</dcterms:created>
  <dcterms:modified xsi:type="dcterms:W3CDTF">2016-02-21T18:04:17Z</dcterms:modified>
</cp:coreProperties>
</file>