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88" r:id="rId3"/>
    <p:sldId id="258" r:id="rId4"/>
    <p:sldId id="259" r:id="rId5"/>
    <p:sldId id="265" r:id="rId6"/>
    <p:sldId id="264" r:id="rId7"/>
    <p:sldId id="263" r:id="rId8"/>
    <p:sldId id="262" r:id="rId9"/>
    <p:sldId id="261" r:id="rId10"/>
    <p:sldId id="266" r:id="rId11"/>
    <p:sldId id="267" r:id="rId12"/>
    <p:sldId id="268" r:id="rId13"/>
    <p:sldId id="270" r:id="rId14"/>
    <p:sldId id="269" r:id="rId15"/>
    <p:sldId id="273" r:id="rId16"/>
    <p:sldId id="275" r:id="rId17"/>
    <p:sldId id="274" r:id="rId18"/>
    <p:sldId id="289" r:id="rId19"/>
    <p:sldId id="282" r:id="rId20"/>
    <p:sldId id="283" r:id="rId21"/>
    <p:sldId id="284" r:id="rId22"/>
    <p:sldId id="285" r:id="rId23"/>
    <p:sldId id="286" r:id="rId24"/>
    <p:sldId id="276" r:id="rId25"/>
    <p:sldId id="279" r:id="rId26"/>
    <p:sldId id="278" r:id="rId27"/>
    <p:sldId id="257" r:id="rId28"/>
    <p:sldId id="28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1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s://manual.eg.poly.edu/index.php/File:Lab_logic_1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nual.eg.poly.edu/index.php/File:Lab_logic_7.jpg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manual.eg.poly.edu/index.php/File:Lab_logic_4.jp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qmY_Sx4Kik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2.xlsx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Digital Logic Circuits</a:t>
            </a:r>
            <a:endParaRPr lang="en-US" b="1" dirty="0"/>
          </a:p>
        </p:txBody>
      </p:sp>
      <p:pic>
        <p:nvPicPr>
          <p:cNvPr id="4" name="Picture 3" descr="Image:lab_logic_1.jpg">
            <a:hlinkClick r:id="rId2" tooltip="Image:lab_logic_1.jpg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172" y="3800593"/>
            <a:ext cx="2237961" cy="127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Image:lab_logic_4.jpg">
            <a:hlinkClick r:id="rId4" tooltip="Image:lab_logic_4.jpg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630" y="3852130"/>
            <a:ext cx="2348796" cy="118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Image:lab_logic_7.jpg">
            <a:hlinkClick r:id="rId6" tooltip="Image:lab_logic_7.jpg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884" y="3810000"/>
            <a:ext cx="2517342" cy="1269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quarter" idx="11"/>
          </p:nvPr>
        </p:nvSpPr>
        <p:spPr>
          <a:xfrm>
            <a:off x="0" y="1027288"/>
            <a:ext cx="12192000" cy="5339751"/>
          </a:xfrm>
        </p:spPr>
        <p:txBody>
          <a:bodyPr>
            <a:normAutofit lnSpcReduction="10000"/>
          </a:bodyPr>
          <a:lstStyle/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lnSpc>
                <a:spcPct val="50000"/>
              </a:lnSpc>
              <a:buNone/>
            </a:pPr>
            <a:r>
              <a:rPr lang="en-US" dirty="0" smtClean="0"/>
              <a:t>	C =PWD + PWD + PWD + PWD + PWD</a:t>
            </a:r>
          </a:p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lnSpc>
                <a:spcPct val="50000"/>
              </a:lnSpc>
              <a:buNone/>
            </a:pPr>
            <a:endParaRPr lang="en-US" dirty="0"/>
          </a:p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lnSpc>
                <a:spcPct val="50000"/>
              </a:lnSpc>
              <a:buNone/>
            </a:pPr>
            <a:endParaRPr lang="en-US" dirty="0"/>
          </a:p>
          <a:p>
            <a:pPr marL="457200" indent="0">
              <a:lnSpc>
                <a:spcPct val="50000"/>
              </a:lnSpc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sz="2800" dirty="0" smtClean="0"/>
              <a:t>Grouped terms share variables in common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(Ex: W is common in the bigger group)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The uncommon terms in a group can be eliminated to simplify the previous equation into a </a:t>
            </a:r>
            <a:r>
              <a:rPr lang="en-US" sz="2800" b="1" dirty="0" smtClean="0"/>
              <a:t>simplified Boolean equation</a:t>
            </a:r>
            <a:endParaRPr lang="en-US" sz="2800" dirty="0" smtClean="0"/>
          </a:p>
          <a:p>
            <a:pPr marL="457200" indent="0" algn="ctr">
              <a:buNone/>
            </a:pPr>
            <a:r>
              <a:rPr lang="en-US" sz="4000" dirty="0" smtClean="0"/>
              <a:t>C = W + PD</a:t>
            </a:r>
            <a:endParaRPr lang="en-US" sz="40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774920" y="1205791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489792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352285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335947" y="1206429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695248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253758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111808"/>
              </p:ext>
            </p:extLst>
          </p:nvPr>
        </p:nvGraphicFramePr>
        <p:xfrm>
          <a:off x="1076416" y="1843851"/>
          <a:ext cx="812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528297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3226034" y="190852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04150" y="190591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892510" y="188696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464385" y="1933464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787663" y="252778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4617319" y="2390102"/>
            <a:ext cx="2627790" cy="11873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6256572" y="2455954"/>
            <a:ext cx="2627790" cy="6391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7358730" y="569995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38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Graphical implementation of Boolean logic</a:t>
            </a:r>
            <a:endParaRPr lang="en-US" dirty="0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2615259" y="2492961"/>
            <a:ext cx="3198519" cy="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V="1">
            <a:off x="2624667" y="3508961"/>
            <a:ext cx="2220148" cy="1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3432370" y="4345047"/>
            <a:ext cx="544513" cy="457200"/>
            <a:chOff x="1355" y="2784"/>
            <a:chExt cx="458" cy="384"/>
          </a:xfrm>
        </p:grpSpPr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 rot="5400000" flipH="1">
              <a:off x="1331" y="2808"/>
              <a:ext cx="384" cy="336"/>
            </a:xfrm>
            <a:prstGeom prst="flowChartExtract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 dirty="0"/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1717" y="2928"/>
              <a:ext cx="96" cy="96"/>
            </a:xfrm>
            <a:prstGeom prst="flowChartConnector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 dirty="0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3113853" y="4573644"/>
            <a:ext cx="1204147" cy="318207"/>
            <a:chOff x="1152" y="2976"/>
            <a:chExt cx="864" cy="0"/>
          </a:xfrm>
        </p:grpSpPr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1152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1824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4848478" y="3490147"/>
            <a:ext cx="118633" cy="1100667"/>
            <a:chOff x="2016" y="2544"/>
            <a:chExt cx="0" cy="432"/>
          </a:xfrm>
        </p:grpSpPr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2016" y="2544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2016" y="2832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5029336" y="3814703"/>
            <a:ext cx="457200" cy="514350"/>
          </a:xfrm>
          <a:prstGeom prst="flowChartDelay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4848479" y="3948524"/>
            <a:ext cx="914400" cy="171450"/>
            <a:chOff x="2016" y="2688"/>
            <a:chExt cx="768" cy="144"/>
          </a:xfrm>
        </p:grpSpPr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2016" y="2688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2016" y="2832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2544" y="276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800506" y="2492257"/>
            <a:ext cx="135567" cy="1562336"/>
            <a:chOff x="2784" y="1536"/>
            <a:chExt cx="0" cy="1248"/>
          </a:xfrm>
        </p:grpSpPr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2784" y="1536"/>
              <a:ext cx="0" cy="6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84" y="2352"/>
              <a:ext cx="0" cy="43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5809917" y="3282245"/>
            <a:ext cx="971550" cy="228600"/>
            <a:chOff x="2784" y="2160"/>
            <a:chExt cx="816" cy="192"/>
          </a:xfrm>
        </p:grpSpPr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2784" y="2160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2784" y="235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3360" y="2256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30" name="AutoShape 29"/>
          <p:cNvSpPr>
            <a:spLocks noChangeArrowheads="1"/>
          </p:cNvSpPr>
          <p:nvPr/>
        </p:nvSpPr>
        <p:spPr bwMode="auto">
          <a:xfrm flipH="1">
            <a:off x="6047218" y="3139723"/>
            <a:ext cx="514350" cy="457200"/>
          </a:xfrm>
          <a:prstGeom prst="flowChartOnlineStorage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cxnSp>
        <p:nvCxnSpPr>
          <p:cNvPr id="65" name="Straight Connector 64"/>
          <p:cNvCxnSpPr>
            <a:stCxn id="13" idx="0"/>
          </p:cNvCxnSpPr>
          <p:nvPr/>
        </p:nvCxnSpPr>
        <p:spPr>
          <a:xfrm flipH="1">
            <a:off x="2652891" y="4573644"/>
            <a:ext cx="460962" cy="7764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7" idx="1"/>
          </p:cNvCxnSpPr>
          <p:nvPr/>
        </p:nvCxnSpPr>
        <p:spPr>
          <a:xfrm flipH="1" flipV="1">
            <a:off x="4291663" y="4573886"/>
            <a:ext cx="556816" cy="16928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1659691" y="2036001"/>
            <a:ext cx="8386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</a:t>
            </a:r>
            <a:endParaRPr lang="en-US" sz="54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745081" y="3119735"/>
            <a:ext cx="6340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endParaRPr lang="en-US" sz="54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721602" y="4043542"/>
            <a:ext cx="6847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en-US" sz="54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664547" y="4222283"/>
            <a:ext cx="103976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PD</a:t>
            </a:r>
            <a:endParaRPr lang="en-US" sz="48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7040928" y="2878905"/>
            <a:ext cx="3878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 = W + PD</a:t>
            </a:r>
            <a:endParaRPr lang="en-US" sz="54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4189665" y="4790488"/>
            <a:ext cx="62919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en-US" sz="48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>
            <a:off x="4318001" y="4854223"/>
            <a:ext cx="291629" cy="0"/>
          </a:xfrm>
          <a:prstGeom prst="line">
            <a:avLst/>
          </a:prstGeom>
          <a:ln w="76200" cmpd="sng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0387660" y="3031067"/>
            <a:ext cx="291629" cy="0"/>
          </a:xfrm>
          <a:prstGeom prst="line">
            <a:avLst/>
          </a:prstGeom>
          <a:ln w="76200" cmpd="sng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6175022" y="4293540"/>
            <a:ext cx="291629" cy="0"/>
          </a:xfrm>
          <a:prstGeom prst="line">
            <a:avLst/>
          </a:prstGeom>
          <a:ln w="76200" cmpd="sng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3330223" y="3913482"/>
            <a:ext cx="611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013216" y="2682993"/>
            <a:ext cx="611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or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961468" y="3381023"/>
            <a:ext cx="611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371000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8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Integrated Circuits (ICs)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Used for implementation of combinational logic circuits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Use TTL family (transistor transistor logic)</a:t>
            </a:r>
          </a:p>
          <a:p>
            <a:pPr marL="914400" lvl="1" indent="0">
              <a:lnSpc>
                <a:spcPct val="150000"/>
              </a:lnSpc>
              <a:buNone/>
            </a:pPr>
            <a:endParaRPr lang="en-US" dirty="0" smtClean="0"/>
          </a:p>
        </p:txBody>
      </p:sp>
      <p:pic>
        <p:nvPicPr>
          <p:cNvPr id="4" name="Picture 4" descr="10-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20"/>
          <a:stretch>
            <a:fillRect/>
          </a:stretch>
        </p:blipFill>
        <p:spPr bwMode="auto">
          <a:xfrm>
            <a:off x="3746411" y="3746677"/>
            <a:ext cx="407828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1275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Integrated Circuits (ICs)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IC identification</a:t>
            </a:r>
          </a:p>
          <a:p>
            <a:pPr marL="914400" lvl="1" indent="0">
              <a:lnSpc>
                <a:spcPct val="150000"/>
              </a:lnSpc>
              <a:buNone/>
            </a:pPr>
            <a:endParaRPr lang="en-US" dirty="0" smtClean="0"/>
          </a:p>
        </p:txBody>
      </p:sp>
      <p:pic>
        <p:nvPicPr>
          <p:cNvPr id="5" name="Picture 2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65" y="3011711"/>
            <a:ext cx="10747870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3455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Computer equipped with LabVIEW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NI-ELVIS II+ Prototyping Board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Prototyping wire and IC chips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668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>
              <a:buNone/>
            </a:pPr>
            <a:r>
              <a:rPr lang="en-US" dirty="0" smtClean="0"/>
              <a:t>A farmer has 2 barns</a:t>
            </a:r>
          </a:p>
          <a:p>
            <a:r>
              <a:rPr lang="en-US" sz="3200" dirty="0" smtClean="0"/>
              <a:t>3 items: fox, hen, corn</a:t>
            </a:r>
          </a:p>
          <a:p>
            <a:pPr lvl="1"/>
            <a:r>
              <a:rPr lang="en-US" sz="2800" dirty="0" smtClean="0"/>
              <a:t>Items can be in any barn, in any combination</a:t>
            </a:r>
          </a:p>
          <a:p>
            <a:r>
              <a:rPr lang="en-US" sz="3200" dirty="0" smtClean="0"/>
              <a:t>Concerns:</a:t>
            </a:r>
          </a:p>
          <a:p>
            <a:pPr lvl="1"/>
            <a:r>
              <a:rPr lang="en-US" sz="2800" dirty="0" smtClean="0"/>
              <a:t>Protect hen from fox</a:t>
            </a:r>
          </a:p>
          <a:p>
            <a:pPr lvl="1"/>
            <a:r>
              <a:rPr lang="en-US" sz="2800" dirty="0" smtClean="0"/>
              <a:t>Protect corn from hen</a:t>
            </a:r>
          </a:p>
          <a:p>
            <a:pPr marL="457200" indent="0">
              <a:buNone/>
            </a:pPr>
            <a:r>
              <a:rPr lang="en-US" dirty="0" smtClean="0"/>
              <a:t>Design alarm system using digital electronics that sounds when:</a:t>
            </a:r>
          </a:p>
          <a:p>
            <a:r>
              <a:rPr lang="en-US" sz="3200" dirty="0" smtClean="0"/>
              <a:t>Fox and hen are in the same barn</a:t>
            </a:r>
          </a:p>
          <a:p>
            <a:r>
              <a:rPr lang="en-US" sz="3200" dirty="0" smtClean="0"/>
              <a:t>Hen and corn are in the same barn</a:t>
            </a:r>
            <a:endParaRPr lang="en-US" sz="3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956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Design combination logic circuit for alarm system</a:t>
            </a:r>
          </a:p>
          <a:p>
            <a:pPr lvl="1"/>
            <a:r>
              <a:rPr lang="en-US" dirty="0" smtClean="0"/>
              <a:t>Use least amount of gates and input variables </a:t>
            </a:r>
            <a:br>
              <a:rPr lang="en-US" dirty="0" smtClean="0"/>
            </a:br>
            <a:r>
              <a:rPr lang="en-US" dirty="0" smtClean="0"/>
              <a:t>(cost effectiveness)</a:t>
            </a:r>
          </a:p>
          <a:p>
            <a:r>
              <a:rPr lang="en-US" dirty="0" smtClean="0"/>
              <a:t>Logical circuit output connected to LED</a:t>
            </a:r>
          </a:p>
          <a:p>
            <a:pPr lvl="1"/>
            <a:r>
              <a:rPr lang="en-US" dirty="0" smtClean="0"/>
              <a:t>LED “on” indicates alarm activation</a:t>
            </a:r>
          </a:p>
          <a:p>
            <a:pPr lvl="1"/>
            <a:r>
              <a:rPr lang="en-US" dirty="0" smtClean="0"/>
              <a:t>LED “off” indicates no problem (alarm off)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Fox, hen, and corn must be either in barn 1 or barn 2</a:t>
            </a:r>
          </a:p>
          <a:p>
            <a:pPr lvl="1"/>
            <a:r>
              <a:rPr lang="en-US" dirty="0" smtClean="0"/>
              <a:t>Presence in barn 1 = 1</a:t>
            </a:r>
          </a:p>
          <a:p>
            <a:pPr lvl="1"/>
            <a:r>
              <a:rPr lang="en-US" dirty="0" smtClean="0"/>
              <a:t>Presence in barn 2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406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i="1" dirty="0">
                <a:solidFill>
                  <a:srgbClr val="FF0000"/>
                </a:solidFill>
              </a:rPr>
              <a:t>Prior to Beginning the </a:t>
            </a:r>
            <a:r>
              <a:rPr lang="en-US" b="1" i="1" dirty="0" smtClean="0">
                <a:solidFill>
                  <a:srgbClr val="FF0000"/>
                </a:solidFill>
              </a:rPr>
              <a:t>Procedure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dirty="0" smtClean="0"/>
              <a:t>Verify the integrated circuits (ICs) are functioning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Use the testing device with TA assistance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Load each chip onto the breadboard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Run the Arduino program to check all gates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633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Truth Table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Determine input and output variable(s)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How many combinations are there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Complete truth table on lab note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28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Boolean Equation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Gather all combination that produce a 1 for output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Create a Boolean equation from these smaller equations (independent conditions)</a:t>
            </a:r>
          </a:p>
        </p:txBody>
      </p:sp>
    </p:spTree>
    <p:extLst>
      <p:ext uri="{BB962C8B-B14F-4D97-AF65-F5344CB8AC3E}">
        <p14:creationId xmlns:p14="http://schemas.microsoft.com/office/powerpoint/2010/main" val="1974572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Logic Functions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Sample Problem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 Information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Problem Statement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Assignment: Report/Presentation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Closing/Video Instruction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65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K-Map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Create a K-Map table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Only have one variable change state at a time between adjacent boxes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the Boolean equation to fill in the 1s and 0s</a:t>
            </a:r>
          </a:p>
        </p:txBody>
      </p:sp>
    </p:spTree>
    <p:extLst>
      <p:ext uri="{BB962C8B-B14F-4D97-AF65-F5344CB8AC3E}">
        <p14:creationId xmlns:p14="http://schemas.microsoft.com/office/powerpoint/2010/main" val="707396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Simplified Boolean Equation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K-Map to circle groups of 1s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1s may only be circled in powers of 2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Starting from the largest possible combination and </a:t>
            </a:r>
            <a:br>
              <a:rPr lang="en-US" dirty="0" smtClean="0"/>
            </a:br>
            <a:r>
              <a:rPr lang="en-US" dirty="0" smtClean="0"/>
              <a:t>working downward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Write new simplified equation</a:t>
            </a:r>
          </a:p>
        </p:txBody>
      </p:sp>
    </p:spTree>
    <p:extLst>
      <p:ext uri="{BB962C8B-B14F-4D97-AF65-F5344CB8AC3E}">
        <p14:creationId xmlns:p14="http://schemas.microsoft.com/office/powerpoint/2010/main" val="2244255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Logic Circuit Diagram &amp; LabVIEW Simulation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new simplified Boolean equation to design a logic circuit (have TA check/initial work)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Implement circuit using 3 control switches representing input variables and 1 Boolean indicator showing output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59454" y="5479726"/>
            <a:ext cx="6140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Hint: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2963333" y="5269656"/>
            <a:ext cx="5738715" cy="1093787"/>
          </a:xfrm>
          <a:prstGeom prst="rect">
            <a:avLst/>
          </a:prstGeom>
          <a:noFill/>
          <a:ln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895982"/>
              </p:ext>
            </p:extLst>
          </p:nvPr>
        </p:nvGraphicFramePr>
        <p:xfrm>
          <a:off x="7525067" y="5419706"/>
          <a:ext cx="800685" cy="53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Bitmap Image" r:id="rId3" imgW="1371429" imgH="1286055" progId="PBrush">
                  <p:embed/>
                </p:oleObj>
              </mc:Choice>
              <mc:Fallback>
                <p:oleObj name="Bitmap Image" r:id="rId3" imgW="1371429" imgH="1286055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6061" t="9697" b="19193"/>
                      <a:stretch>
                        <a:fillRect/>
                      </a:stretch>
                    </p:blipFill>
                    <p:spPr bwMode="auto">
                      <a:xfrm>
                        <a:off x="7525067" y="5419706"/>
                        <a:ext cx="800685" cy="53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302042"/>
              </p:ext>
            </p:extLst>
          </p:nvPr>
        </p:nvGraphicFramePr>
        <p:xfrm>
          <a:off x="6148602" y="5419706"/>
          <a:ext cx="800685" cy="530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Bitmap Image" r:id="rId5" imgW="1542857" imgH="1228571" progId="PBrush">
                  <p:embed/>
                </p:oleObj>
              </mc:Choice>
              <mc:Fallback>
                <p:oleObj name="Bitmap Image" r:id="rId5" imgW="1542857" imgH="1228571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8571" t="14349" r="5714" b="10313"/>
                      <a:stretch>
                        <a:fillRect/>
                      </a:stretch>
                    </p:blipFill>
                    <p:spPr bwMode="auto">
                      <a:xfrm>
                        <a:off x="6148602" y="5419706"/>
                        <a:ext cx="800685" cy="5304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469764"/>
              </p:ext>
            </p:extLst>
          </p:nvPr>
        </p:nvGraphicFramePr>
        <p:xfrm>
          <a:off x="4431729" y="5269656"/>
          <a:ext cx="1000856" cy="82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Bitmap Image" r:id="rId7" imgW="685714" imgH="600159" progId="PBrush">
                  <p:embed/>
                </p:oleObj>
              </mc:Choice>
              <mc:Fallback>
                <p:oleObj name="Bitmap Image" r:id="rId7" imgW="685714" imgH="600159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1729" y="5269656"/>
                        <a:ext cx="1000856" cy="82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531815" y="5939617"/>
            <a:ext cx="80068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NOT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155425" y="5939617"/>
            <a:ext cx="80068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AND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602911" y="5931720"/>
            <a:ext cx="800685" cy="43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40697180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 marL="457200" indent="0">
              <a:lnSpc>
                <a:spcPct val="120000"/>
              </a:lnSpc>
              <a:buNone/>
            </a:pPr>
            <a:r>
              <a:rPr lang="en-US" b="1" dirty="0" smtClean="0"/>
              <a:t>NI-ELVIS Prototyping Board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Do NOT electronically connect anything until TA has reviewed your work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Use created logic circuit and IC chip diagram to wire actual circuit on the prototyping board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Be sure to connect each of the correct end of each IC</a:t>
            </a:r>
            <a:br>
              <a:rPr lang="en-US" b="1" dirty="0" smtClean="0"/>
            </a:br>
            <a:r>
              <a:rPr lang="en-US" b="1" dirty="0" smtClean="0"/>
              <a:t>to “Ground” and “+5V” (circuit power)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Connect final output to an LED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**VCC (Voltage at the Common Collector)</a:t>
            </a:r>
          </a:p>
        </p:txBody>
      </p:sp>
    </p:spTree>
    <p:extLst>
      <p:ext uri="{BB962C8B-B14F-4D97-AF65-F5344CB8AC3E}">
        <p14:creationId xmlns:p14="http://schemas.microsoft.com/office/powerpoint/2010/main" val="28670715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Assignment: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Individual Report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Title page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Discussion topics in the manual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Scan in data and lab notes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Original tables and work should be legible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screenshots of LabVIEW front and back panels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8006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Assignment: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Team 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Professional-looking tables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screenshots of your programs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photo of functioning LED assembly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Explain steps taken to compete lab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Be prepared to provide walk-through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lab data</a:t>
            </a:r>
          </a:p>
        </p:txBody>
      </p:sp>
    </p:spTree>
    <p:extLst>
      <p:ext uri="{BB962C8B-B14F-4D97-AF65-F5344CB8AC3E}">
        <p14:creationId xmlns:p14="http://schemas.microsoft.com/office/powerpoint/2010/main" val="23924036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300" dirty="0" smtClean="0"/>
              <a:t>Have all original data signed by TA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Each team member should have a turn using software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Return all unused materials to TAs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Refer to presentation &amp; lab report guidelines on manual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Use the NI ELVIS and IC chip wiring video during the lab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349423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NI ELVIS Tutorial Video</a:t>
            </a:r>
            <a:endParaRPr lang="en-US" dirty="0"/>
          </a:p>
        </p:txBody>
      </p:sp>
      <p:pic>
        <p:nvPicPr>
          <p:cNvPr id="5" name="KqmY_Sx4Kik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58283" y="891096"/>
            <a:ext cx="9475433" cy="5329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Digital Logic Circuits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589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Understand logic gates and digital logic circuits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Design combinational logic circuit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Activate under specific conditions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Test with LabVIEW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Test using NI-ELVIS prototyping 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Logic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AND – “all or nothing operator”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Output high (1) only when ALL inputs are high (1)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OR – “any or all operator”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Output high (1) when at least ONE input is high (1)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NOT – “inverter”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Output always opposite of input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Only uses one input and one output</a:t>
            </a:r>
          </a:p>
        </p:txBody>
      </p:sp>
    </p:spTree>
    <p:extLst>
      <p:ext uri="{BB962C8B-B14F-4D97-AF65-F5344CB8AC3E}">
        <p14:creationId xmlns:p14="http://schemas.microsoft.com/office/powerpoint/2010/main" val="4156731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Logic Functions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568660"/>
              </p:ext>
            </p:extLst>
          </p:nvPr>
        </p:nvGraphicFramePr>
        <p:xfrm>
          <a:off x="361244" y="882038"/>
          <a:ext cx="10921449" cy="5373887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600739"/>
                <a:gridCol w="2861018"/>
                <a:gridCol w="2728814"/>
                <a:gridCol w="683752"/>
                <a:gridCol w="681687"/>
                <a:gridCol w="1365439"/>
              </a:tblGrid>
              <a:tr h="471563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Logic Function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Logic Symbol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Boolean Expression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+mn-cs"/>
                        </a:rPr>
                        <a:t>Truth Table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5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Inputs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Output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15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Y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AND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 • B = Y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OR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 + B = Y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01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63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NOT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 = Ā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81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199" y="2502447"/>
            <a:ext cx="110966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61" y="4107893"/>
            <a:ext cx="11160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61" y="5374552"/>
            <a:ext cx="11334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7842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ATM has three options: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Print statement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Withdraw money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Deposit money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ATM will charge $1.00 to: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Withdraw money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Print out statement without depositing money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No charge for: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Depositing money without withdrawing money</a:t>
            </a:r>
          </a:p>
        </p:txBody>
      </p:sp>
    </p:spTree>
    <p:extLst>
      <p:ext uri="{BB962C8B-B14F-4D97-AF65-F5344CB8AC3E}">
        <p14:creationId xmlns:p14="http://schemas.microsoft.com/office/powerpoint/2010/main" val="3983668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141355"/>
              </p:ext>
            </p:extLst>
          </p:nvPr>
        </p:nvGraphicFramePr>
        <p:xfrm>
          <a:off x="6230573" y="960120"/>
          <a:ext cx="5682192" cy="4983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1096"/>
                <a:gridCol w="2841096"/>
              </a:tblGrid>
              <a:tr h="146573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truth table displays all possible input / output combinations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ＭＳ Ｐゴシック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862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INPUTS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</a:t>
                      </a:r>
                      <a:endParaRPr lang="en-US" sz="2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448">
                <a:tc>
                  <a:txBody>
                    <a:bodyPr/>
                    <a:lstStyle/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 = Print	</a:t>
                      </a:r>
                    </a:p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W= Withdraw</a:t>
                      </a:r>
                    </a:p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 = Deposit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 = Charge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010">
                <a:tc>
                  <a:txBody>
                    <a:bodyPr/>
                    <a:lstStyle/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= “do not”	  </a:t>
                      </a:r>
                    </a:p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= “do”	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= $0.00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= $1.00</a:t>
                      </a:r>
                      <a:endParaRPr lang="en-US" sz="2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621230"/>
              </p:ext>
            </p:extLst>
          </p:nvPr>
        </p:nvGraphicFramePr>
        <p:xfrm>
          <a:off x="615950" y="1561941"/>
          <a:ext cx="4983376" cy="377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Worksheet" r:id="rId4" imgW="2444626" imgH="1854258" progId="Excel.Sheet.12">
                  <p:embed/>
                </p:oleObj>
              </mc:Choice>
              <mc:Fallback>
                <p:oleObj name="Worksheet" r:id="rId4" imgW="2444626" imgH="18542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5950" y="1561941"/>
                        <a:ext cx="4983376" cy="3779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3761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15950" y="1561941"/>
          <a:ext cx="4983376" cy="377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Worksheet" r:id="rId4" imgW="2444626" imgH="1854258" progId="Excel.Sheet.12">
                  <p:embed/>
                </p:oleObj>
              </mc:Choice>
              <mc:Fallback>
                <p:oleObj name="Worksheet" r:id="rId4" imgW="2444626" imgH="18542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5950" y="1561941"/>
                        <a:ext cx="4983376" cy="3779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1"/>
          <p:cNvSpPr txBox="1">
            <a:spLocks/>
          </p:cNvSpPr>
          <p:nvPr/>
        </p:nvSpPr>
        <p:spPr>
          <a:xfrm>
            <a:off x="5686425" y="731520"/>
            <a:ext cx="6226340" cy="5022735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algn="ctr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Outputs with a value of “ONE” are </a:t>
            </a: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kept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 = 	 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</a:t>
            </a: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 + PWD 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</a:t>
            </a: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 + </a:t>
            </a: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	 + 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	 + PWD</a:t>
            </a:r>
            <a:endParaRPr lang="en-US" sz="32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endParaRPr lang="en-US" sz="32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5951" y="3078699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15946" y="3451859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5946" y="3825019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15945" y="4583398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15944" y="4950692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7198409" y="2437809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913281" y="243584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198408" y="3171297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535165" y="390739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913281" y="390478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913281" y="460080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" idx="3"/>
          </p:cNvCxnSpPr>
          <p:nvPr/>
        </p:nvCxnSpPr>
        <p:spPr>
          <a:xfrm flipV="1">
            <a:off x="5570706" y="2963333"/>
            <a:ext cx="1193220" cy="292984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5581995" y="3360326"/>
            <a:ext cx="1183813" cy="302391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600809" y="4039014"/>
            <a:ext cx="1163117" cy="6171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602689" y="4755858"/>
            <a:ext cx="1163117" cy="6171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566941" y="5124628"/>
            <a:ext cx="1196985" cy="416335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66891" y="5437481"/>
            <a:ext cx="54751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 resulting equation is known as the </a:t>
            </a:r>
            <a:r>
              <a:rPr lang="en-US" sz="2400" b="1" dirty="0"/>
              <a:t>u</a:t>
            </a:r>
            <a:r>
              <a:rPr lang="en-US" sz="2400" b="1" dirty="0" smtClean="0"/>
              <a:t>n-simplified Boolean equation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9209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buNone/>
            </a:pPr>
            <a:r>
              <a:rPr lang="en-US" b="1" dirty="0" smtClean="0"/>
              <a:t>Karnaugh Maps (K-Maps)</a:t>
            </a:r>
          </a:p>
          <a:p>
            <a:pPr lvl="1"/>
            <a:r>
              <a:rPr lang="en-US" dirty="0" smtClean="0"/>
              <a:t>Help simplify Boolean equations</a:t>
            </a:r>
          </a:p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lnSpc>
                <a:spcPct val="50000"/>
              </a:lnSpc>
              <a:buNone/>
            </a:pPr>
            <a:r>
              <a:rPr lang="en-US" dirty="0" smtClean="0"/>
              <a:t>	C =PWD + PWD + PWD + PWD + PWD</a:t>
            </a:r>
          </a:p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buNone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793735" y="2212384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508607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371100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54762" y="22130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714063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72573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477519"/>
              </p:ext>
            </p:extLst>
          </p:nvPr>
        </p:nvGraphicFramePr>
        <p:xfrm>
          <a:off x="1085824" y="2912511"/>
          <a:ext cx="812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3244849" y="291511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22965" y="2912511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911325" y="2893553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483200" y="2940057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768848" y="356259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664356" y="3462547"/>
            <a:ext cx="2627790" cy="11873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6275387" y="3462547"/>
            <a:ext cx="2627790" cy="6391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17406" y="5061186"/>
            <a:ext cx="1136415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/>
              <a:buChar char="•"/>
            </a:pPr>
            <a:r>
              <a:rPr lang="en-US" sz="2400" dirty="0" smtClean="0"/>
              <a:t>Circle neighboring ONES in the highest powers of 2 (i.e. 2, 4, 8, etc.) possible</a:t>
            </a:r>
          </a:p>
          <a:p>
            <a:pPr marL="285750" indent="-285750" algn="ctr">
              <a:buFont typeface="Arial"/>
              <a:buChar char="•"/>
            </a:pPr>
            <a:r>
              <a:rPr lang="en-US" sz="2400" dirty="0" smtClean="0"/>
              <a:t>Try to find the greatest amount of “neighbors”</a:t>
            </a:r>
          </a:p>
          <a:p>
            <a:pPr marL="285750" indent="-285750" algn="ctr">
              <a:buFont typeface="Arial"/>
              <a:buChar char="•"/>
            </a:pPr>
            <a:r>
              <a:rPr lang="en-US" sz="2400" dirty="0" smtClean="0"/>
              <a:t>Only overlap circles as a last resort!</a:t>
            </a:r>
          </a:p>
        </p:txBody>
      </p:sp>
    </p:spTree>
    <p:extLst>
      <p:ext uri="{BB962C8B-B14F-4D97-AF65-F5344CB8AC3E}">
        <p14:creationId xmlns:p14="http://schemas.microsoft.com/office/powerpoint/2010/main" val="361430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ab 5 - Digital Logic Circuits" id="{A3632ADF-3EC1-46A0-ADBC-463362AA19EC}" vid="{2A424707-2BE2-4242-B01B-B612AF49B5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</TotalTime>
  <Words>834</Words>
  <Application>Microsoft Office PowerPoint</Application>
  <PresentationFormat>Widescreen</PresentationFormat>
  <Paragraphs>258</Paragraphs>
  <Slides>28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ＭＳ Ｐゴシック</vt:lpstr>
      <vt:lpstr>ＭＳ Ｐゴシック</vt:lpstr>
      <vt:lpstr>Arial</vt:lpstr>
      <vt:lpstr>EG template</vt:lpstr>
      <vt:lpstr>Worksheet</vt:lpstr>
      <vt:lpstr>Bitmap Image</vt:lpstr>
      <vt:lpstr>Digital Logic Circuits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User</cp:lastModifiedBy>
  <cp:revision>103</cp:revision>
  <dcterms:created xsi:type="dcterms:W3CDTF">2015-09-15T21:20:55Z</dcterms:created>
  <dcterms:modified xsi:type="dcterms:W3CDTF">2016-09-07T15:27:09Z</dcterms:modified>
</cp:coreProperties>
</file>