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sldIdLst>
    <p:sldId id="273" r:id="rId2"/>
    <p:sldId id="274" r:id="rId3"/>
    <p:sldId id="258" r:id="rId4"/>
    <p:sldId id="259" r:id="rId5"/>
    <p:sldId id="260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Gotham Medium" pitchFamily="2" charset="0"/>
      <p:regular r:id="rId26"/>
      <p:italic r:id="rId27"/>
    </p:embeddedFont>
    <p:embeddedFont>
      <p:font typeface="Proxima Nova Lt" panose="02000506030000020004" pitchFamily="2" charset="77"/>
      <p:regular r:id="rId28"/>
      <p:bold r:id="rId29"/>
    </p:embeddedFont>
    <p:embeddedFont>
      <p:font typeface="Proxima Nova Rg" panose="02000506030000020004" pitchFamily="2" charset="77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8E1CD-5B83-4AF9-8CD5-21BDEDB88358}" type="datetimeFigureOut">
              <a:rPr lang="en-US" smtClean="0"/>
              <a:t>2/15/23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117C1-1266-4C68-A45D-C1902ACCFD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1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359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2/15/23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168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2/15/23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232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2/15/23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080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2/15/23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423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2/15/23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41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2/15/23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657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2/15/23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532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2/15/23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16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2/15/23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55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2/15/23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20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2/15/23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793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D7424-3E81-46DC-B8F5-3DA36DA7898D}" type="datetimeFigureOut">
              <a:rPr lang="en-US" smtClean="0"/>
              <a:t>2/15/23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22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Teamwork_Agreement%20(1).doc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242" y="1307664"/>
            <a:ext cx="10229515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HOW TO GIVE A MILESTONE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EG1004  |  RECITATION 4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CFFE355-92F9-426E-98E2-57E8ED9651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13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2734" y="2125545"/>
            <a:ext cx="5849266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 title “Background Information”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Company Mission Statement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Why</a:t>
            </a:r>
            <a:r>
              <a:rPr lang="en-US" dirty="0">
                <a:latin typeface="Proxima Nova Rg" panose="02000506030000020004" pitchFamily="2" charset="0"/>
              </a:rPr>
              <a:t> are you completing the project?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Paraphrase project description from student manual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931155" y="5714008"/>
            <a:ext cx="4878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5: Background information sample slide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A0FA27D-0BC3-4E06-85A5-3BA29A16E134}"/>
              </a:ext>
            </a:extLst>
          </p:cNvPr>
          <p:cNvSpPr txBox="1">
            <a:spLocks/>
          </p:cNvSpPr>
          <p:nvPr/>
        </p:nvSpPr>
        <p:spPr>
          <a:xfrm>
            <a:off x="564107" y="698417"/>
            <a:ext cx="11063786" cy="13854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4030000020004" pitchFamily="50" charset="0"/>
              </a:rPr>
              <a:t>BACKGROUND INFORMATION</a:t>
            </a:r>
          </a:p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4030000020004" pitchFamily="50" charset="0"/>
              </a:rPr>
              <a:t>SLIDE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B8F7FF0-8A45-0B4A-8EDD-FBA6661281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46" y="2389992"/>
            <a:ext cx="5307896" cy="3317435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590090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037" y="1908098"/>
            <a:ext cx="5857380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Slides titled “Technical Design Description”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How</a:t>
            </a:r>
            <a:r>
              <a:rPr lang="en-US" dirty="0">
                <a:latin typeface="Proxima Nova Rg" panose="02000506030000020004" pitchFamily="2" charset="0"/>
              </a:rPr>
              <a:t> does your project work?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All required CAD views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Coding snapshot and description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(if applicable)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For future Milestones, compare changes in design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7FD906D-6EAE-C24D-A1F1-C8B8FBEFB5EB}"/>
              </a:ext>
            </a:extLst>
          </p:cNvPr>
          <p:cNvSpPr txBox="1">
            <a:spLocks/>
          </p:cNvSpPr>
          <p:nvPr/>
        </p:nvSpPr>
        <p:spPr>
          <a:xfrm>
            <a:off x="6622339" y="2337293"/>
            <a:ext cx="5744886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latin typeface="Proxima Nova Rg" panose="02000506030000020004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6205305" y="5494741"/>
            <a:ext cx="5267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6: Sample CAD design change comparison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CA00793-36D4-4764-A74E-5911CD9587E1}"/>
              </a:ext>
            </a:extLst>
          </p:cNvPr>
          <p:cNvSpPr txBox="1">
            <a:spLocks/>
          </p:cNvSpPr>
          <p:nvPr/>
        </p:nvSpPr>
        <p:spPr>
          <a:xfrm>
            <a:off x="0" y="750079"/>
            <a:ext cx="12192000" cy="13854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4030000020004" pitchFamily="50" charset="0"/>
              </a:rPr>
              <a:t>DESIGN DESCRIPTION SLIDES</a:t>
            </a:r>
            <a:br>
              <a:rPr lang="en-US" sz="5400" dirty="0">
                <a:latin typeface="Gotham Medium" panose="02000604030000020004" pitchFamily="50" charset="0"/>
              </a:rPr>
            </a:br>
            <a:endParaRPr lang="en-US" sz="5400" dirty="0">
              <a:latin typeface="Gotham Medium" panose="02000604030000020004" pitchFamily="50" charset="0"/>
            </a:endParaRP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650" y="1770126"/>
            <a:ext cx="5867643" cy="366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31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1710" y="2003101"/>
            <a:ext cx="5337027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 title “Cost Estimate”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Table should be professional and readable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List major parts individually, group smaller cost items under “miscellaneous”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Include labor cost for projected hours worked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7FD906D-6EAE-C24D-A1F1-C8B8FBEFB5EB}"/>
              </a:ext>
            </a:extLst>
          </p:cNvPr>
          <p:cNvSpPr txBox="1">
            <a:spLocks/>
          </p:cNvSpPr>
          <p:nvPr/>
        </p:nvSpPr>
        <p:spPr>
          <a:xfrm>
            <a:off x="6631809" y="2258587"/>
            <a:ext cx="5569661" cy="3314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latin typeface="Proxima Nova Rg" panose="02000506030000020004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1473320" y="5636187"/>
            <a:ext cx="3804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7: Sample cost estimate slide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A1FBD81B-F1F6-2342-85A0-2C908FD6C4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4" y="2183636"/>
            <a:ext cx="5486400" cy="3429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29075F0A-7D97-46F1-81B1-4766780615F1}"/>
              </a:ext>
            </a:extLst>
          </p:cNvPr>
          <p:cNvSpPr txBox="1">
            <a:spLocks/>
          </p:cNvSpPr>
          <p:nvPr/>
        </p:nvSpPr>
        <p:spPr>
          <a:xfrm>
            <a:off x="564107" y="631669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COST ESTIMATE SLIDE</a:t>
            </a:r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5551AD-1400-1D7B-C8A2-C1556AB48F19}"/>
              </a:ext>
            </a:extLst>
          </p:cNvPr>
          <p:cNvSpPr/>
          <p:nvPr/>
        </p:nvSpPr>
        <p:spPr>
          <a:xfrm>
            <a:off x="1009651" y="3136910"/>
            <a:ext cx="4841874" cy="2006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7D69F04-604A-2B6E-15D0-FE53A7B098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9232" y="3136910"/>
            <a:ext cx="3383280" cy="200643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806F483-6DF6-77D1-8CF5-127767FFD2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5306" y="4185905"/>
            <a:ext cx="621966" cy="30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97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5486400" y="1832065"/>
            <a:ext cx="3155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Table 1: Sample cost estimate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551FC01-118A-134F-8AEF-E7CDB6D15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92016"/>
            <a:ext cx="5151297" cy="404800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Compare changes in cost between Milestones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Full dollar amounts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Highlight total cost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Use online cost resources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20% slack for unexpected costs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CB551F3-ABD1-43AC-B13E-3FCD4E8262DF}"/>
              </a:ext>
            </a:extLst>
          </p:cNvPr>
          <p:cNvSpPr txBox="1">
            <a:spLocks/>
          </p:cNvSpPr>
          <p:nvPr/>
        </p:nvSpPr>
        <p:spPr>
          <a:xfrm>
            <a:off x="564107" y="629782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COST ESTIMATE SLIDE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3F48606A-3C75-91EA-C6D3-3787AD2073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807610"/>
              </p:ext>
            </p:extLst>
          </p:nvPr>
        </p:nvGraphicFramePr>
        <p:xfrm>
          <a:off x="5486400" y="2285274"/>
          <a:ext cx="5541196" cy="3000048"/>
        </p:xfrm>
        <a:graphic>
          <a:graphicData uri="http://schemas.openxmlformats.org/drawingml/2006/table">
            <a:tbl>
              <a:tblPr bandRow="1"/>
              <a:tblGrid>
                <a:gridCol w="1307474">
                  <a:extLst>
                    <a:ext uri="{9D8B030D-6E8A-4147-A177-3AD203B41FA5}">
                      <a16:colId xmlns:a16="http://schemas.microsoft.com/office/drawing/2014/main" val="1297323070"/>
                    </a:ext>
                  </a:extLst>
                </a:gridCol>
                <a:gridCol w="1120692">
                  <a:extLst>
                    <a:ext uri="{9D8B030D-6E8A-4147-A177-3AD203B41FA5}">
                      <a16:colId xmlns:a16="http://schemas.microsoft.com/office/drawing/2014/main" val="3380936020"/>
                    </a:ext>
                  </a:extLst>
                </a:gridCol>
                <a:gridCol w="809388">
                  <a:extLst>
                    <a:ext uri="{9D8B030D-6E8A-4147-A177-3AD203B41FA5}">
                      <a16:colId xmlns:a16="http://schemas.microsoft.com/office/drawing/2014/main" val="3511708125"/>
                    </a:ext>
                  </a:extLst>
                </a:gridCol>
                <a:gridCol w="747127">
                  <a:extLst>
                    <a:ext uri="{9D8B030D-6E8A-4147-A177-3AD203B41FA5}">
                      <a16:colId xmlns:a16="http://schemas.microsoft.com/office/drawing/2014/main" val="1311701463"/>
                    </a:ext>
                  </a:extLst>
                </a:gridCol>
                <a:gridCol w="809388">
                  <a:extLst>
                    <a:ext uri="{9D8B030D-6E8A-4147-A177-3AD203B41FA5}">
                      <a16:colId xmlns:a16="http://schemas.microsoft.com/office/drawing/2014/main" val="1863853145"/>
                    </a:ext>
                  </a:extLst>
                </a:gridCol>
                <a:gridCol w="747127">
                  <a:extLst>
                    <a:ext uri="{9D8B030D-6E8A-4147-A177-3AD203B41FA5}">
                      <a16:colId xmlns:a16="http://schemas.microsoft.com/office/drawing/2014/main" val="2048373611"/>
                    </a:ext>
                  </a:extLst>
                </a:gridCol>
              </a:tblGrid>
              <a:tr h="48875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Resource</a:t>
                      </a:r>
                    </a:p>
                  </a:txBody>
                  <a:tcPr marL="145256" marR="145256" marT="145256" marB="14525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Cost Per Unit</a:t>
                      </a:r>
                    </a:p>
                  </a:txBody>
                  <a:tcPr marL="145256" marR="145256" marT="145256" marB="14525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Milestone 2</a:t>
                      </a:r>
                    </a:p>
                  </a:txBody>
                  <a:tcPr marL="145256" marR="145256" marT="145256" marB="14525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marL="137160" marR="137160" marT="137160" marB="137160" anchor="ctr">
                    <a:solidFill>
                      <a:srgbClr val="1A86A4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Milestone 3</a:t>
                      </a:r>
                    </a:p>
                  </a:txBody>
                  <a:tcPr marL="145256" marR="145256" marT="145256" marB="14525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marL="137160" marR="137160" marT="137160" marB="137160" anchor="ctr">
                    <a:solidFill>
                      <a:srgbClr val="1A86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863090"/>
                  </a:ext>
                </a:extLst>
              </a:tr>
              <a:tr h="385439">
                <a:tc vMerge="1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Resource</a:t>
                      </a:r>
                    </a:p>
                  </a:txBody>
                  <a:tcPr marL="137160" marR="137160" marT="137160" marB="137160" anchor="ctr">
                    <a:solidFill>
                      <a:srgbClr val="1A86A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Cost Per Unit</a:t>
                      </a:r>
                    </a:p>
                  </a:txBody>
                  <a:tcPr marL="137160" marR="137160" marT="137160" marB="137160" anchor="ctr">
                    <a:solidFill>
                      <a:srgbClr val="1A86A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Quantity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Cost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Quantity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Cost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213901"/>
                  </a:ext>
                </a:extLst>
              </a:tr>
              <a:tr h="3854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Mini Motor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218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2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436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2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436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280399"/>
                  </a:ext>
                </a:extLst>
              </a:tr>
              <a:tr h="3854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EV3 Brick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855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855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855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161763"/>
                  </a:ext>
                </a:extLst>
              </a:tr>
              <a:tr h="3854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Miscellaneous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---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---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2,034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---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2,416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971386"/>
                  </a:ext>
                </a:extLst>
              </a:tr>
              <a:tr h="5840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Projected Labor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50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75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3,750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100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5,000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rgbClr val="FFC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090553"/>
                  </a:ext>
                </a:extLst>
              </a:tr>
              <a:tr h="3854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Total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endParaRPr lang="en-US" sz="1300" b="1" dirty="0">
                        <a:solidFill>
                          <a:schemeClr val="bg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endParaRPr lang="en-US" sz="1300" b="1" dirty="0">
                        <a:solidFill>
                          <a:schemeClr val="bg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$ 7,075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endParaRPr lang="en-US" sz="1300" b="1" dirty="0">
                        <a:solidFill>
                          <a:schemeClr val="bg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38100" cap="flat" cmpd="sng" algn="ctr">
                      <a:solidFill>
                        <a:srgbClr val="FFC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$ 8,707</a:t>
                      </a:r>
                    </a:p>
                  </a:txBody>
                  <a:tcPr marL="93391" marR="93391" marT="93391" marB="93391" anchor="ctr">
                    <a:lnL w="38100" cap="flat" cmpd="sng" algn="ctr">
                      <a:solidFill>
                        <a:srgbClr val="FFC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099585"/>
                  </a:ext>
                </a:extLst>
              </a:tr>
            </a:tbl>
          </a:graphicData>
        </a:graphic>
      </p:graphicFrame>
      <p:sp>
        <p:nvSpPr>
          <p:cNvPr id="11" name="Callout: Bent Line 10">
            <a:extLst>
              <a:ext uri="{FF2B5EF4-FFF2-40B4-BE49-F238E27FC236}">
                <a16:creationId xmlns:a16="http://schemas.microsoft.com/office/drawing/2014/main" id="{0E3C787C-CB56-F9EF-A845-3AC575ED72E8}"/>
              </a:ext>
            </a:extLst>
          </p:cNvPr>
          <p:cNvSpPr/>
          <p:nvPr/>
        </p:nvSpPr>
        <p:spPr>
          <a:xfrm>
            <a:off x="10308404" y="3955774"/>
            <a:ext cx="682486" cy="331303"/>
          </a:xfrm>
          <a:prstGeom prst="borderCallout2">
            <a:avLst>
              <a:gd name="adj1" fmla="val 74750"/>
              <a:gd name="adj2" fmla="val -566"/>
              <a:gd name="adj3" fmla="val 74750"/>
              <a:gd name="adj4" fmla="val -18609"/>
              <a:gd name="adj5" fmla="val 436501"/>
              <a:gd name="adj6" fmla="val -157348"/>
            </a:avLst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llout: Bent Line 11">
            <a:extLst>
              <a:ext uri="{FF2B5EF4-FFF2-40B4-BE49-F238E27FC236}">
                <a16:creationId xmlns:a16="http://schemas.microsoft.com/office/drawing/2014/main" id="{650BEEEC-D1D8-E70A-1934-A1B2488258E7}"/>
              </a:ext>
            </a:extLst>
          </p:cNvPr>
          <p:cNvSpPr/>
          <p:nvPr/>
        </p:nvSpPr>
        <p:spPr>
          <a:xfrm>
            <a:off x="8757900" y="3955774"/>
            <a:ext cx="682486" cy="331303"/>
          </a:xfrm>
          <a:prstGeom prst="borderCallout2">
            <a:avLst>
              <a:gd name="adj1" fmla="val 74750"/>
              <a:gd name="adj2" fmla="val -566"/>
              <a:gd name="adj3" fmla="val 74750"/>
              <a:gd name="adj4" fmla="val -18609"/>
              <a:gd name="adj5" fmla="val 436501"/>
              <a:gd name="adj6" fmla="val -158319"/>
            </a:avLst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619DC4-DB17-3B18-DCE3-5174C6E0B01E}"/>
              </a:ext>
            </a:extLst>
          </p:cNvPr>
          <p:cNvSpPr txBox="1"/>
          <p:nvPr/>
        </p:nvSpPr>
        <p:spPr>
          <a:xfrm>
            <a:off x="5669280" y="5394960"/>
            <a:ext cx="2011680" cy="861774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roxima Nova Rg" panose="02000506030000020004" pitchFamily="2" charset="0"/>
              </a:rPr>
              <a:t>    $855 (</a:t>
            </a:r>
            <a:r>
              <a:rPr lang="en-US" sz="1600" dirty="0" err="1">
                <a:latin typeface="Proxima Nova Rg" panose="02000506030000020004" pitchFamily="2" charset="0"/>
              </a:rPr>
              <a:t>Misc</a:t>
            </a:r>
            <a:r>
              <a:rPr lang="en-US" sz="1600" dirty="0">
                <a:latin typeface="Proxima Nova Rg" panose="02000506030000020004" pitchFamily="2" charset="0"/>
              </a:rPr>
              <a:t>)</a:t>
            </a:r>
          </a:p>
          <a:p>
            <a:r>
              <a:rPr lang="en-US" sz="1600" u="sng" dirty="0">
                <a:latin typeface="Proxima Nova Rg" panose="02000506030000020004" pitchFamily="2" charset="0"/>
              </a:rPr>
              <a:t>+ $1,179</a:t>
            </a:r>
            <a:r>
              <a:rPr lang="en-US" sz="1600" dirty="0">
                <a:latin typeface="Proxima Nova Rg" panose="02000506030000020004" pitchFamily="2" charset="0"/>
              </a:rPr>
              <a:t> (20% Slack)</a:t>
            </a:r>
          </a:p>
          <a:p>
            <a:r>
              <a:rPr lang="en-US" sz="1600" dirty="0">
                <a:latin typeface="Proxima Nova Rg" panose="02000506030000020004" pitchFamily="2" charset="0"/>
              </a:rPr>
              <a:t> $2,034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D38A6D-9C05-624E-3674-D39E93618D44}"/>
              </a:ext>
            </a:extLst>
          </p:cNvPr>
          <p:cNvSpPr txBox="1"/>
          <p:nvPr/>
        </p:nvSpPr>
        <p:spPr>
          <a:xfrm>
            <a:off x="8229600" y="5394960"/>
            <a:ext cx="2011680" cy="861774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roxima Nova Rg" panose="02000506030000020004" pitchFamily="2" charset="0"/>
              </a:rPr>
              <a:t>    $965 (</a:t>
            </a:r>
            <a:r>
              <a:rPr lang="en-US" sz="1600" dirty="0" err="1">
                <a:latin typeface="Proxima Nova Rg" panose="02000506030000020004" pitchFamily="2" charset="0"/>
              </a:rPr>
              <a:t>Misc</a:t>
            </a:r>
            <a:r>
              <a:rPr lang="en-US" sz="1600" dirty="0">
                <a:latin typeface="Proxima Nova Rg" panose="02000506030000020004" pitchFamily="2" charset="0"/>
              </a:rPr>
              <a:t>)</a:t>
            </a:r>
          </a:p>
          <a:p>
            <a:r>
              <a:rPr lang="en-US" sz="1600" u="sng" dirty="0">
                <a:latin typeface="Proxima Nova Rg" panose="02000506030000020004" pitchFamily="2" charset="0"/>
              </a:rPr>
              <a:t>+ $1,451</a:t>
            </a:r>
            <a:r>
              <a:rPr lang="en-US" sz="1600" dirty="0">
                <a:latin typeface="Proxima Nova Rg" panose="02000506030000020004" pitchFamily="2" charset="0"/>
              </a:rPr>
              <a:t> (20% Slack)</a:t>
            </a:r>
          </a:p>
          <a:p>
            <a:r>
              <a:rPr lang="en-US" sz="1600" dirty="0">
                <a:latin typeface="Proxima Nova Rg" panose="02000506030000020004" pitchFamily="2" charset="0"/>
              </a:rPr>
              <a:t>  $2,416</a:t>
            </a:r>
          </a:p>
        </p:txBody>
      </p:sp>
    </p:spTree>
    <p:extLst>
      <p:ext uri="{BB962C8B-B14F-4D97-AF65-F5344CB8AC3E}">
        <p14:creationId xmlns:p14="http://schemas.microsoft.com/office/powerpoint/2010/main" val="546469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31980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PROJECT SCHEDULE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1986859"/>
            <a:ext cx="5849266" cy="3858316"/>
          </a:xfrm>
        </p:spPr>
        <p:txBody>
          <a:bodyPr anchor="ctr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 title “Project Schedule”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Copy picture function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Do </a:t>
            </a:r>
            <a:r>
              <a:rPr lang="en-US" sz="2400" b="1" dirty="0">
                <a:solidFill>
                  <a:srgbClr val="57068C"/>
                </a:solidFill>
                <a:latin typeface="Proxima Nova Lt" panose="02000506030000020004" pitchFamily="50" charset="0"/>
              </a:rPr>
              <a:t>not</a:t>
            </a:r>
            <a:r>
              <a:rPr lang="en-US" sz="2400" dirty="0">
                <a:latin typeface="Proxima Nova Rg" panose="02000506030000020004" pitchFamily="2" charset="0"/>
              </a:rPr>
              <a:t> screenshot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Include table, Gantt chart, and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progress line in image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Refer to Microsoft Project Student Guide presentation for instructions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VCL copy picture instructions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877127" y="5540713"/>
            <a:ext cx="4137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8: Project schedule sample slide</a:t>
            </a:r>
          </a:p>
        </p:txBody>
      </p:sp>
      <p:pic>
        <p:nvPicPr>
          <p:cNvPr id="18" name="Picture 17" descr="A screenshot of a cell phone&#10;&#10;Description automatically generated">
            <a:extLst>
              <a:ext uri="{FF2B5EF4-FFF2-40B4-BE49-F238E27FC236}">
                <a16:creationId xmlns:a16="http://schemas.microsoft.com/office/drawing/2014/main" id="{DBB145D2-47DD-F848-9ADB-71A1ADAE1A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19" y="2324173"/>
            <a:ext cx="5055448" cy="3159655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431848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050" y="1597556"/>
            <a:ext cx="5462950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 title “Teamwork Agreement”</a:t>
            </a:r>
          </a:p>
          <a:p>
            <a:pPr marL="342900" indent="-342900" algn="l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7068C"/>
                </a:solidFill>
                <a:latin typeface="Proxima Nova Rg" panose="02000506030000020004" pitchFamily="2" charset="0"/>
              </a:rPr>
              <a:t>Milestone 1 presentation only</a:t>
            </a:r>
          </a:p>
          <a:p>
            <a:pPr marL="342900" indent="-342900" algn="l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Full instructions for agreement on </a:t>
            </a:r>
            <a:r>
              <a:rPr lang="en-US" dirty="0">
                <a:solidFill>
                  <a:schemeClr val="accent1"/>
                </a:solidFill>
                <a:latin typeface="Proxima Nova Rg" panose="02000506030000020004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 manual </a:t>
            </a:r>
            <a:endParaRPr lang="en-US" dirty="0">
              <a:solidFill>
                <a:schemeClr val="accent1"/>
              </a:solidFill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74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0B8E3C3-E3FF-8042-AD76-30A0BE1B5E7D}"/>
              </a:ext>
            </a:extLst>
          </p:cNvPr>
          <p:cNvSpPr txBox="1">
            <a:spLocks/>
          </p:cNvSpPr>
          <p:nvPr/>
        </p:nvSpPr>
        <p:spPr>
          <a:xfrm>
            <a:off x="6855673" y="1923350"/>
            <a:ext cx="5462950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b="1" dirty="0">
                <a:solidFill>
                  <a:srgbClr val="57068C"/>
                </a:solidFill>
                <a:latin typeface="Proxima Nova Lt" panose="02000506030000020004" pitchFamily="50" charset="0"/>
              </a:rPr>
              <a:t>Summarize agreement: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Communication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Meetings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Differences in opinion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Responsibilities 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Workload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814C522-EB5F-439C-9762-1B6B371C77A3}"/>
              </a:ext>
            </a:extLst>
          </p:cNvPr>
          <p:cNvSpPr txBox="1">
            <a:spLocks/>
          </p:cNvSpPr>
          <p:nvPr/>
        </p:nvSpPr>
        <p:spPr>
          <a:xfrm>
            <a:off x="-313509" y="632409"/>
            <a:ext cx="12819018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TEAMWORK AGREEMENT SLIDE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417659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21038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SUMMARY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6345" y="1863849"/>
            <a:ext cx="5685655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77"/>
              </a:rPr>
              <a:t>Slide title “</a:t>
            </a:r>
            <a:r>
              <a:rPr lang="en-US" dirty="0">
                <a:solidFill>
                  <a:srgbClr val="57068C"/>
                </a:solidFill>
                <a:latin typeface="Proxima Nova Rg" panose="02000506030000020004" pitchFamily="2" charset="77"/>
              </a:rPr>
              <a:t>Summary</a:t>
            </a:r>
            <a:r>
              <a:rPr lang="en-US" dirty="0">
                <a:latin typeface="Proxima Nova Rg" panose="02000506030000020004" pitchFamily="2" charset="77"/>
              </a:rPr>
              <a:t>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77"/>
              </a:rPr>
              <a:t>Overall assessment on project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77"/>
              </a:rPr>
              <a:t>Are you on schedule?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77"/>
              </a:rPr>
              <a:t>Are you on budget?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77"/>
              </a:rPr>
              <a:t>Include next steps for the following milestone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20312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1646130" y="5559471"/>
            <a:ext cx="3576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9: Conclusion sample slide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20F6877-03ED-814B-B3A7-533F7C0DA9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79" y="2210512"/>
            <a:ext cx="5245921" cy="3278701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latin typeface="Proxima Nova Lt" panose="02000506030000020004" pitchFamily="50" charset="0"/>
              </a:rPr>
              <a:t>15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698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50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98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1379" y="582980"/>
            <a:ext cx="888924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Milestones &amp; Benchmarks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Milestone Presentation Overview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Milestone Presentation Format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Questions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 flipH="1">
            <a:off x="940071" y="2921241"/>
            <a:ext cx="17871" cy="2098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AC7CA70-4296-46A3-B32D-45D24705D8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46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9331EC5-D956-4741-BA02-1161F3EEFB86}"/>
              </a:ext>
            </a:extLst>
          </p:cNvPr>
          <p:cNvSpPr txBox="1">
            <a:spLocks/>
          </p:cNvSpPr>
          <p:nvPr/>
        </p:nvSpPr>
        <p:spPr>
          <a:xfrm>
            <a:off x="9474" y="631669"/>
            <a:ext cx="1219199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MILESTONES &amp; BENCHMARKS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F3A0921-05AA-F74A-B2EB-4A0CD3DFBCE2}"/>
              </a:ext>
            </a:extLst>
          </p:cNvPr>
          <p:cNvSpPr txBox="1">
            <a:spLocks/>
          </p:cNvSpPr>
          <p:nvPr/>
        </p:nvSpPr>
        <p:spPr>
          <a:xfrm>
            <a:off x="703081" y="2460305"/>
            <a:ext cx="5392919" cy="3426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57068C"/>
                </a:solidFill>
                <a:latin typeface="Proxima Nova Lt" panose="02000506030000020004" pitchFamily="50" charset="0"/>
              </a:rPr>
              <a:t>Milestones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Three Milestones through semester (1, 2 &amp; 3)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Each Milestone has a presentation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Update progress on semester-long design project (SLDP)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4210772-B937-48FD-9EAE-41986CCBC363}"/>
              </a:ext>
            </a:extLst>
          </p:cNvPr>
          <p:cNvSpPr txBox="1">
            <a:spLocks/>
          </p:cNvSpPr>
          <p:nvPr/>
        </p:nvSpPr>
        <p:spPr>
          <a:xfrm>
            <a:off x="6095999" y="2483856"/>
            <a:ext cx="5561093" cy="3426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57068C"/>
                </a:solidFill>
                <a:latin typeface="Proxima Nova Lt" panose="02000506030000020004" pitchFamily="50" charset="0"/>
              </a:rPr>
              <a:t>Benchmarks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Two Benchmarks during semester (A and B)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List of tasks to complete for each Benchmark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Tasks are semester-long design project (SLDP) dependent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57548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2010170"/>
            <a:ext cx="11063785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Three Milestone presentations through the semester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Timed five-minute presentation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Update on progress of SLDP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Technical project progress/update presentation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Explosion 1 9">
            <a:extLst>
              <a:ext uri="{FF2B5EF4-FFF2-40B4-BE49-F238E27FC236}">
                <a16:creationId xmlns:a16="http://schemas.microsoft.com/office/drawing/2014/main" id="{A8F57130-23B1-B04B-AE74-96C1AA01BA5F}"/>
              </a:ext>
            </a:extLst>
          </p:cNvPr>
          <p:cNvSpPr/>
          <p:nvPr/>
        </p:nvSpPr>
        <p:spPr>
          <a:xfrm rot="20911413">
            <a:off x="7464525" y="3266383"/>
            <a:ext cx="4191639" cy="2794113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57068C"/>
                </a:solidFill>
                <a:latin typeface="Proxima Nova Lt" panose="02000506030000020004" pitchFamily="50" charset="0"/>
              </a:rPr>
              <a:t>Be a bit more creative with these presentations!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632F5F9-D124-4B11-BA8B-B6323A9B1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87364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4030000020004" pitchFamily="50" charset="0"/>
              </a:rPr>
              <a:t>MILESTONE PRESENTATION</a:t>
            </a:r>
            <a:br>
              <a:rPr lang="en-US" sz="5400" dirty="0">
                <a:latin typeface="Gotham Medium" panose="02000604030000020004" pitchFamily="50" charset="0"/>
              </a:rPr>
            </a:br>
            <a:r>
              <a:rPr lang="en-US" sz="5400" dirty="0">
                <a:latin typeface="Gotham Medium" panose="02000604030000020004" pitchFamily="50" charset="0"/>
              </a:rPr>
              <a:t>OVERVIEW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81143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27542"/>
            <a:ext cx="5689419" cy="3917892"/>
          </a:xfrm>
        </p:spPr>
        <p:txBody>
          <a:bodyPr anchor="ctr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2800" dirty="0">
                <a:solidFill>
                  <a:srgbClr val="57068C"/>
                </a:solidFill>
                <a:latin typeface="Proxima Nova Lt" panose="02000506030000020004" pitchFamily="50" charset="0"/>
              </a:rPr>
              <a:t>Submission: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EG1004 Website at 11:59 PM night before recitation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F7782C-CD11-6F42-BADE-0A10D2BA45C5}"/>
              </a:ext>
            </a:extLst>
          </p:cNvPr>
          <p:cNvSpPr/>
          <p:nvPr/>
        </p:nvSpPr>
        <p:spPr>
          <a:xfrm>
            <a:off x="6276273" y="5745434"/>
            <a:ext cx="5531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</a:rPr>
              <a:t>Figure 1: Multiple slide view  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E9C5F71-802C-C941-B16B-551FEE5209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020" y="2416070"/>
            <a:ext cx="5486400" cy="3259448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D35798B0-9004-4201-9CDA-6AE55A790495}"/>
              </a:ext>
            </a:extLst>
          </p:cNvPr>
          <p:cNvSpPr txBox="1">
            <a:spLocks/>
          </p:cNvSpPr>
          <p:nvPr/>
        </p:nvSpPr>
        <p:spPr>
          <a:xfrm>
            <a:off x="564107" y="748493"/>
            <a:ext cx="11063786" cy="13854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4030000020004" pitchFamily="50" charset="0"/>
              </a:rPr>
              <a:t>MILESTONE PRESENTATION</a:t>
            </a:r>
            <a:br>
              <a:rPr lang="en-US" sz="5400" dirty="0">
                <a:latin typeface="Gotham Medium" panose="02000604030000020004" pitchFamily="50" charset="0"/>
              </a:rPr>
            </a:br>
            <a:r>
              <a:rPr lang="en-US" sz="5400" dirty="0">
                <a:latin typeface="Gotham Medium" panose="02000604030000020004" pitchFamily="50" charset="0"/>
              </a:rPr>
              <a:t>OVERVIEW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96343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1530" y="3165505"/>
            <a:ext cx="9108923" cy="2481932"/>
          </a:xfrm>
        </p:spPr>
        <p:txBody>
          <a:bodyPr numCol="2"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Title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Agenda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Project Objective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Technical Design Description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Cost Estimate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Project Schedule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Teamwork Agreement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solidFill>
                  <a:srgbClr val="57068C"/>
                </a:solidFill>
                <a:latin typeface="Proxima Nova Rg" panose="02000506030000020004" pitchFamily="2" charset="0"/>
              </a:rPr>
              <a:t>(MS 1 Only)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Summary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5F522D9-7A12-BA4A-9849-B4C75C6431E4}"/>
              </a:ext>
            </a:extLst>
          </p:cNvPr>
          <p:cNvSpPr/>
          <p:nvPr/>
        </p:nvSpPr>
        <p:spPr>
          <a:xfrm>
            <a:off x="1353348" y="2268248"/>
            <a:ext cx="94852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Proxima Nova Rg" panose="02000506030000020004" pitchFamily="2" charset="0"/>
              </a:rPr>
              <a:t>Consistent format and order for all Milestone presentations</a:t>
            </a:r>
            <a:r>
              <a:rPr lang="en-US" sz="2400" dirty="0">
                <a:latin typeface="Proxima Nova Rg" panose="02000506030000020004" pitchFamily="2" charset="0"/>
              </a:rPr>
              <a:t>:</a:t>
            </a:r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35EB8184-2856-9745-AFE0-A311F7B035CD}"/>
              </a:ext>
            </a:extLst>
          </p:cNvPr>
          <p:cNvSpPr/>
          <p:nvPr/>
        </p:nvSpPr>
        <p:spPr>
          <a:xfrm rot="20911413">
            <a:off x="8049660" y="3770202"/>
            <a:ext cx="3839770" cy="2456203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57068C"/>
                </a:solidFill>
                <a:latin typeface="Proxima Nova Lt" panose="02000506030000020004" pitchFamily="50" charset="0"/>
              </a:rPr>
              <a:t>Different format than lab presentations!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EA0DCE9-3494-43BF-9FCF-AEEBC36CB427}"/>
              </a:ext>
            </a:extLst>
          </p:cNvPr>
          <p:cNvSpPr txBox="1">
            <a:spLocks/>
          </p:cNvSpPr>
          <p:nvPr/>
        </p:nvSpPr>
        <p:spPr>
          <a:xfrm>
            <a:off x="564103" y="800171"/>
            <a:ext cx="11063786" cy="13854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4030000020004" pitchFamily="50" charset="0"/>
              </a:rPr>
              <a:t>MILESTONE PRESENTATION</a:t>
            </a:r>
            <a:br>
              <a:rPr lang="en-US" sz="5400" dirty="0">
                <a:latin typeface="Gotham Medium" panose="02000604030000020004" pitchFamily="50" charset="0"/>
              </a:rPr>
            </a:br>
            <a:r>
              <a:rPr lang="en-US" sz="5400" dirty="0">
                <a:latin typeface="Gotham Medium" panose="02000604030000020004" pitchFamily="50" charset="0"/>
              </a:rPr>
              <a:t>FORMAT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59405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0558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841" y="3204875"/>
            <a:ext cx="5486400" cy="1791615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Product name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Company name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Group members with company titles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EG1004 section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Date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pPr algn="l">
              <a:lnSpc>
                <a:spcPct val="100000"/>
              </a:lnSpc>
            </a:pP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41147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9C2634-17EE-A14A-A2D6-95395A393010}"/>
              </a:ext>
            </a:extLst>
          </p:cNvPr>
          <p:cNvSpPr/>
          <p:nvPr/>
        </p:nvSpPr>
        <p:spPr>
          <a:xfrm>
            <a:off x="7707377" y="5574803"/>
            <a:ext cx="2885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2: Title sample slide</a:t>
            </a:r>
          </a:p>
        </p:txBody>
      </p:sp>
      <p:sp>
        <p:nvSpPr>
          <p:cNvPr id="18" name="Explosion 1 17">
            <a:extLst>
              <a:ext uri="{FF2B5EF4-FFF2-40B4-BE49-F238E27FC236}">
                <a16:creationId xmlns:a16="http://schemas.microsoft.com/office/drawing/2014/main" id="{59687302-316C-764C-8BFF-55708730F73F}"/>
              </a:ext>
            </a:extLst>
          </p:cNvPr>
          <p:cNvSpPr/>
          <p:nvPr/>
        </p:nvSpPr>
        <p:spPr>
          <a:xfrm rot="21077727">
            <a:off x="2985069" y="3935837"/>
            <a:ext cx="3439441" cy="2242349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7068C"/>
                </a:solidFill>
                <a:latin typeface="Proxima Nova Lt" panose="02000506030000020004" pitchFamily="50" charset="0"/>
              </a:rPr>
              <a:t>You create! Remember to be professional!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2C3F5F3-4AC5-A043-AC49-A3B8CB6D11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85" y="2390947"/>
            <a:ext cx="4956908" cy="3098068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71464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53356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AGENDA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1944" y="1943372"/>
            <a:ext cx="5744886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 title “Agenda”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No need to read slide aloud during presentation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Same agenda slide/order for all Milestone presentations!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BFA0B2-6F89-354D-BC42-BAD4604F35D5}"/>
              </a:ext>
            </a:extLst>
          </p:cNvPr>
          <p:cNvSpPr/>
          <p:nvPr/>
        </p:nvSpPr>
        <p:spPr>
          <a:xfrm>
            <a:off x="1626115" y="5532848"/>
            <a:ext cx="3243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3: Agenda slide sample</a:t>
            </a: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959DF9-F731-4347-8024-18D41E5464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7" y="2066920"/>
            <a:ext cx="5375229" cy="3359518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106642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3166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PROJECT OBJECTIVE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84388"/>
            <a:ext cx="5347992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 title “Project Objective”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What</a:t>
            </a:r>
            <a:r>
              <a:rPr lang="en-US" dirty="0">
                <a:latin typeface="Proxima Nova Rg" panose="02000506030000020004" pitchFamily="2" charset="0"/>
              </a:rPr>
              <a:t> are you doing in your project?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Include overall approach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Extra credit points you’re aiming to earn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6744833" y="5519426"/>
            <a:ext cx="413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4: Project objective sample slide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5177C61-0631-1041-BE70-8B9A26FAEC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11" y="1957071"/>
            <a:ext cx="5540282" cy="3462676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983010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623</Words>
  <Application>Microsoft Macintosh PowerPoint</Application>
  <PresentationFormat>Widescreen</PresentationFormat>
  <Paragraphs>168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Proxima Nova Lt</vt:lpstr>
      <vt:lpstr>Calibri Light</vt:lpstr>
      <vt:lpstr>Proxima Nova Rg</vt:lpstr>
      <vt:lpstr>Arial</vt:lpstr>
      <vt:lpstr>Gotham Medium</vt:lpstr>
      <vt:lpstr>Calibri</vt:lpstr>
      <vt:lpstr>Office Theme</vt:lpstr>
      <vt:lpstr>HOW TO GIVE A MILESTONE PRESENTATION</vt:lpstr>
      <vt:lpstr>AGENDA</vt:lpstr>
      <vt:lpstr>PowerPoint Presentation</vt:lpstr>
      <vt:lpstr>MILESTONE PRESENTATION OVERVIEW</vt:lpstr>
      <vt:lpstr>PowerPoint Presentation</vt:lpstr>
      <vt:lpstr>PowerPoint Presentation</vt:lpstr>
      <vt:lpstr>TITLE SLIDE</vt:lpstr>
      <vt:lpstr>AGENDA SLIDE</vt:lpstr>
      <vt:lpstr>PROJECT OBJECTIVE SLIDE</vt:lpstr>
      <vt:lpstr>PowerPoint Presentation</vt:lpstr>
      <vt:lpstr>PowerPoint Presentation</vt:lpstr>
      <vt:lpstr>PowerPoint Presentation</vt:lpstr>
      <vt:lpstr>PowerPoint Presentation</vt:lpstr>
      <vt:lpstr>PROJECT SCHEDULE SLIDE</vt:lpstr>
      <vt:lpstr>PowerPoint Presentation</vt:lpstr>
      <vt:lpstr>SUMMARY SLIDE</vt:lpstr>
      <vt:lpstr>QUESTIONS?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GIVE A MILESTONE PRESENTATION</dc:title>
  <dc:creator>Diya Mulay</dc:creator>
  <cp:lastModifiedBy>EG</cp:lastModifiedBy>
  <cp:revision>10</cp:revision>
  <dcterms:created xsi:type="dcterms:W3CDTF">2020-08-26T09:30:29Z</dcterms:created>
  <dcterms:modified xsi:type="dcterms:W3CDTF">2023-02-15T16:43:28Z</dcterms:modified>
</cp:coreProperties>
</file>