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8" r:id="rId14"/>
    <p:sldId id="267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40066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0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1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59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77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3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89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44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15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03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7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0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A8EC1CAE-C4A8-46E9-8AD6-D26A1A7737B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hangingPunct="1"/>
              <a:t>9/5/2022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60A1212D-38B2-4DEE-B25F-5C96C2761F5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75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exels.com/@michael-burrows?utm_content=attributionCopyText&amp;utm_medium=referral&amp;utm_source=pexels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892628" y="1109303"/>
            <a:ext cx="10406744" cy="2387601"/>
          </a:xfrm>
          <a:prstGeom prst="rect">
            <a:avLst/>
          </a:prstGeom>
        </p:spPr>
        <p:txBody>
          <a:bodyPr/>
          <a:lstStyle/>
          <a:p>
            <a: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THE ART OF THE </a:t>
            </a:r>
          </a:p>
          <a:p>
            <a: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COVER LETTER</a:t>
            </a:r>
          </a:p>
        </p:txBody>
      </p:sp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4006993"/>
            <a:ext cx="9144000" cy="473562"/>
          </a:xfrm>
          <a:prstGeom prst="rect">
            <a:avLst/>
          </a:prstGeom>
        </p:spPr>
        <p:txBody>
          <a:bodyPr/>
          <a:lstStyle>
            <a:lvl1pPr>
              <a:defRPr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rPr dirty="0" smtClean="0"/>
              <a:t>EG100</a:t>
            </a:r>
            <a:r>
              <a:rPr lang="en-US" dirty="0" smtClean="0"/>
              <a:t>4</a:t>
            </a:r>
            <a:r>
              <a:rPr dirty="0" smtClean="0"/>
              <a:t>  </a:t>
            </a:r>
            <a:r>
              <a:rPr dirty="0"/>
              <a:t>|  RECITATION </a:t>
            </a:r>
            <a:r>
              <a:rPr lang="en-US" dirty="0" smtClean="0"/>
              <a:t>8</a:t>
            </a:r>
            <a:endParaRPr dirty="0"/>
          </a:p>
        </p:txBody>
      </p:sp>
      <p:sp>
        <p:nvSpPr>
          <p:cNvPr id="96" name="Straight Connector 4"/>
          <p:cNvSpPr/>
          <p:nvPr/>
        </p:nvSpPr>
        <p:spPr>
          <a:xfrm>
            <a:off x="4193176" y="3688905"/>
            <a:ext cx="3762106" cy="1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Cover Letter FAQs</a:t>
            </a:r>
          </a:p>
        </p:txBody>
      </p:sp>
      <p:sp>
        <p:nvSpPr>
          <p:cNvPr id="168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471751" y="1456768"/>
            <a:ext cx="6524188" cy="48112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 defTabSz="822959">
              <a:spcBef>
                <a:spcPts val="900"/>
              </a:spcBef>
              <a:buSzPct val="100000"/>
              <a:defRPr sz="2159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What if the job listing says “cover letter optional”?</a:t>
            </a:r>
          </a:p>
          <a:p>
            <a:pPr marL="902368" lvl="2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Write one </a:t>
            </a:r>
            <a:r>
              <a:rPr dirty="0" smtClean="0">
                <a:latin typeface="Proxima Nova Rg" panose="02000506030000020004" pitchFamily="2" charset="0"/>
              </a:rPr>
              <a:t>anyway</a:t>
            </a:r>
            <a:r>
              <a:rPr lang="en-US" dirty="0" smtClean="0">
                <a:latin typeface="Proxima Nova Rg" panose="02000506030000020004" pitchFamily="2" charset="0"/>
              </a:rPr>
              <a:t> to </a:t>
            </a:r>
            <a:r>
              <a:rPr dirty="0" smtClean="0">
                <a:latin typeface="Proxima Nova Rg" panose="02000506030000020004" pitchFamily="2" charset="0"/>
              </a:rPr>
              <a:t>stand </a:t>
            </a:r>
            <a:r>
              <a:rPr dirty="0">
                <a:latin typeface="Proxima Nova Rg" panose="02000506030000020004" pitchFamily="2" charset="0"/>
              </a:rPr>
              <a:t>out.</a:t>
            </a:r>
          </a:p>
          <a:p>
            <a:pPr algn="l" defTabSz="822959">
              <a:spcBef>
                <a:spcPts val="900"/>
              </a:spcBef>
              <a:buSzPct val="100000"/>
              <a:defRPr sz="2159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Should I make a standard cover letter template?</a:t>
            </a:r>
          </a:p>
          <a:p>
            <a:pPr marL="902368" lvl="2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Yes, but </a:t>
            </a:r>
            <a:r>
              <a:rPr i="1" dirty="0" smtClean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always</a:t>
            </a:r>
            <a:r>
              <a:rPr dirty="0" smtClean="0">
                <a:latin typeface="Proxima Nova Rg" panose="02000506030000020004" pitchFamily="2" charset="0"/>
              </a:rPr>
              <a:t> customize </a:t>
            </a:r>
            <a:r>
              <a:rPr dirty="0">
                <a:latin typeface="Proxima Nova Rg" panose="02000506030000020004" pitchFamily="2" charset="0"/>
              </a:rPr>
              <a:t>to </a:t>
            </a:r>
            <a:r>
              <a:rPr lang="en-US" dirty="0" smtClean="0">
                <a:latin typeface="Proxima Nova Rg" panose="02000506030000020004" pitchFamily="2" charset="0"/>
              </a:rPr>
              <a:t>job posting</a:t>
            </a:r>
            <a:endParaRPr dirty="0">
              <a:latin typeface="Proxima Nova Rg" panose="02000506030000020004" pitchFamily="2" charset="0"/>
            </a:endParaRPr>
          </a:p>
          <a:p>
            <a:pPr algn="l" defTabSz="822959">
              <a:spcBef>
                <a:spcPts val="900"/>
              </a:spcBef>
              <a:buSzPct val="100000"/>
              <a:defRPr sz="2159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smtClean="0">
                <a:latin typeface="Proxima Nova Rg" panose="02000506030000020004" pitchFamily="2" charset="0"/>
              </a:rPr>
              <a:t>Where </a:t>
            </a:r>
            <a:r>
              <a:rPr dirty="0">
                <a:latin typeface="Proxima Nova Rg" panose="02000506030000020004" pitchFamily="2" charset="0"/>
              </a:rPr>
              <a:t>should I look for the name of the hiring manager or supervisor?</a:t>
            </a:r>
          </a:p>
          <a:p>
            <a:pPr marL="902368" lvl="2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Company website, LinkedIn, </a:t>
            </a:r>
            <a:r>
              <a:rPr lang="en-US" dirty="0" smtClean="0">
                <a:latin typeface="Proxima Nova Rg" panose="02000506030000020004" pitchFamily="2" charset="0"/>
              </a:rPr>
              <a:t>your network</a:t>
            </a:r>
            <a:endParaRPr dirty="0">
              <a:latin typeface="Proxima Nova Rg" panose="02000506030000020004" pitchFamily="2" charset="0"/>
            </a:endParaRPr>
          </a:p>
          <a:p>
            <a:pPr marL="902368" lvl="2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Still can’t find it? Select the most relevant senior person related to the </a:t>
            </a:r>
            <a:r>
              <a:rPr dirty="0" smtClean="0">
                <a:latin typeface="Proxima Nova Rg" panose="02000506030000020004" pitchFamily="2" charset="0"/>
              </a:rPr>
              <a:t>position</a:t>
            </a:r>
            <a:endParaRPr dirty="0">
              <a:latin typeface="Proxima Nova Rg" panose="02000506030000020004" pitchFamily="2" charset="0"/>
            </a:endParaRP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7418" y="1611293"/>
            <a:ext cx="4499142" cy="4499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 lnSpcReduction="10000"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en-US" kern="120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hangingPunct="1"/>
            <a:r>
              <a:rPr lang="en-US" sz="1600" kern="1200" dirty="0" smtClean="0">
                <a:solidFill>
                  <a:prstClr val="black"/>
                </a:solidFill>
                <a:latin typeface="Proxima Nova Lt" panose="02000506030000020004" pitchFamily="50" charset="0"/>
                <a:ea typeface="+mn-ea"/>
                <a:cs typeface="+mn-cs"/>
              </a:rPr>
              <a:t>4</a:t>
            </a:r>
            <a:endParaRPr lang="en-US" sz="1600" kern="1200" dirty="0">
              <a:solidFill>
                <a:prstClr val="black"/>
              </a:solidFill>
              <a:latin typeface="Proxima Nova Lt" panose="02000506030000020004" pitchFamily="50" charset="0"/>
              <a:ea typeface="+mn-ea"/>
              <a:cs typeface="+mn-cs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557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ASSIGNMENT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en-US" kern="120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92628" y="2205871"/>
            <a:ext cx="10406744" cy="3148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8321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60" kern="1200">
                <a:solidFill>
                  <a:schemeClr val="tx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sz="4000" dirty="0" smtClean="0"/>
              <a:t>Pick any job posting you can find on NYU Handshake or LinkedIn and create a cover letter specific to that position. It can be a dream job, but we encourage you to use a potential internship for this summer.  </a:t>
            </a:r>
            <a:endParaRPr lang="en-US" sz="4000" dirty="0"/>
          </a:p>
        </p:txBody>
      </p:sp>
      <p:sp>
        <p:nvSpPr>
          <p:cNvPr id="12" name="Straight Connector 4"/>
          <p:cNvSpPr/>
          <p:nvPr/>
        </p:nvSpPr>
        <p:spPr>
          <a:xfrm>
            <a:off x="4669970" y="1774253"/>
            <a:ext cx="2852059" cy="1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5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ctrTitle"/>
          </p:nvPr>
        </p:nvSpPr>
        <p:spPr>
          <a:xfrm>
            <a:off x="892628" y="2834643"/>
            <a:ext cx="10406744" cy="923520"/>
          </a:xfrm>
          <a:prstGeom prst="rect">
            <a:avLst/>
          </a:prstGeom>
        </p:spPr>
        <p:txBody>
          <a:bodyPr/>
          <a:lstStyle>
            <a:lvl1pPr defTabSz="832104">
              <a:defRPr sz="546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QUESTIONS?</a:t>
            </a:r>
          </a:p>
        </p:txBody>
      </p:sp>
      <p:sp>
        <p:nvSpPr>
          <p:cNvPr id="180" name="Straight Connector 4"/>
          <p:cNvSpPr/>
          <p:nvPr/>
        </p:nvSpPr>
        <p:spPr>
          <a:xfrm>
            <a:off x="4669971" y="3989354"/>
            <a:ext cx="2852059" cy="1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What is a Cover Letter?</a:t>
            </a:r>
          </a:p>
        </p:txBody>
      </p:sp>
      <p:sp>
        <p:nvSpPr>
          <p:cNvPr id="107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5127579" y="1377370"/>
            <a:ext cx="6725866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Cover letter: </a:t>
            </a:r>
            <a:r>
              <a:rPr lang="en-US"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le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tter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of interest for </a:t>
            </a:r>
            <a:r>
              <a:rPr lang="en-US"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job posting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Addressed to hiring 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manager</a:t>
            </a:r>
            <a:r>
              <a:rPr lang="en-US"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/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supervisor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States interest </a:t>
            </a:r>
            <a:r>
              <a:rPr lang="en-US"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$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relevant experience</a:t>
            </a: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1 page maximum</a:t>
            </a: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Can be required i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n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addition to a 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resume</a:t>
            </a:r>
            <a:endParaRPr lang="en-US" b="0" dirty="0" smtClean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Tells why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you are the best 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candidate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</p:txBody>
      </p:sp>
      <p:pic>
        <p:nvPicPr>
          <p:cNvPr id="108" name="pexels-michael-burrows-7128952.jpg" descr="pexels-michael-burrows-712895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6071" y="2210434"/>
            <a:ext cx="4567223" cy="304508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Figure 1 Courtesy of Michael Burrows"/>
          <p:cNvSpPr txBox="1"/>
          <p:nvPr/>
        </p:nvSpPr>
        <p:spPr>
          <a:xfrm>
            <a:off x="1122304" y="5376596"/>
            <a:ext cx="309475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400" dirty="0">
                <a:latin typeface="Proxima Nova Rg" panose="02000506030000020004" pitchFamily="2" charset="0"/>
                <a:ea typeface="Proxima Nova Light"/>
                <a:cs typeface="Proxima Nova Light"/>
              </a:rPr>
              <a:t>Figure </a:t>
            </a:r>
            <a:r>
              <a:rPr sz="1400" dirty="0" smtClean="0">
                <a:latin typeface="Proxima Nova Rg" panose="02000506030000020004" pitchFamily="2" charset="0"/>
                <a:ea typeface="Proxima Nova Light"/>
                <a:cs typeface="Proxima Nova Light"/>
              </a:rPr>
              <a:t>1</a:t>
            </a:r>
            <a:r>
              <a:rPr lang="en-US" sz="1400" dirty="0" smtClean="0">
                <a:latin typeface="Proxima Nova Rg" panose="02000506030000020004" pitchFamily="2" charset="0"/>
                <a:ea typeface="Proxima Nova Light"/>
                <a:cs typeface="Proxima Nova Light"/>
              </a:rPr>
              <a:t>:</a:t>
            </a:r>
            <a:r>
              <a:rPr sz="1400" dirty="0" smtClean="0">
                <a:latin typeface="Proxima Nova Rg" panose="02000506030000020004" pitchFamily="2" charset="0"/>
                <a:ea typeface="Proxima Nova Light"/>
                <a:cs typeface="Proxima Nova Light"/>
              </a:rPr>
              <a:t> </a:t>
            </a:r>
            <a:r>
              <a:rPr sz="1400" dirty="0">
                <a:latin typeface="Proxima Nova Rg" panose="02000506030000020004" pitchFamily="2" charset="0"/>
                <a:ea typeface="Proxima Nova Light"/>
                <a:cs typeface="Proxima Nova Light"/>
              </a:rPr>
              <a:t>Courtesy of </a:t>
            </a:r>
            <a:r>
              <a:rPr sz="1400" dirty="0">
                <a:latin typeface="Proxima Nova Rg" panose="02000506030000020004" pitchFamily="2" charset="0"/>
                <a:ea typeface="Proxima Nova Light"/>
                <a:cs typeface="Proxima Nova Light"/>
                <a:hlinkClick r:id="rId5"/>
              </a:rPr>
              <a:t>Michael Burrows</a:t>
            </a:r>
            <a:r>
              <a:rPr sz="1400" dirty="0">
                <a:latin typeface="Proxima Nova Rg" panose="02000506030000020004" pitchFamily="2" charset="0"/>
                <a:ea typeface="Proxima Nova Light"/>
                <a:cs typeface="Proxima Nova Light"/>
              </a:rPr>
              <a:t> 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itle 1"/>
          <p:cNvSpPr txBox="1">
            <a:spLocks noGrp="1"/>
          </p:cNvSpPr>
          <p:nvPr>
            <p:ph type="ctrTitle"/>
          </p:nvPr>
        </p:nvSpPr>
        <p:spPr>
          <a:xfrm>
            <a:off x="564107" y="829271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Resume </a:t>
            </a:r>
            <a:r>
              <a:rPr lang="en-US" dirty="0" smtClean="0"/>
              <a:t>vs.</a:t>
            </a:r>
            <a:r>
              <a:rPr dirty="0" smtClean="0"/>
              <a:t> </a:t>
            </a:r>
            <a:r>
              <a:rPr dirty="0"/>
              <a:t>Cover Letter</a:t>
            </a:r>
          </a:p>
        </p:txBody>
      </p:sp>
      <p:sp>
        <p:nvSpPr>
          <p:cNvPr id="116" name="Subtitle 2"/>
          <p:cNvSpPr txBox="1">
            <a:spLocks noGrp="1"/>
          </p:cNvSpPr>
          <p:nvPr>
            <p:ph type="subTitle" idx="1"/>
          </p:nvPr>
        </p:nvSpPr>
        <p:spPr>
          <a:xfrm>
            <a:off x="659938" y="1696825"/>
            <a:ext cx="10661653" cy="4523674"/>
          </a:xfrm>
          <a:prstGeom prst="rect">
            <a:avLst/>
          </a:prstGeom>
        </p:spPr>
        <p:txBody>
          <a:bodyPr anchor="ctr"/>
          <a:lstStyle/>
          <a:p>
            <a:pPr algn="l">
              <a:buSzPct val="100000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What is the difference?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Resume</a:t>
            </a:r>
            <a:r>
              <a:rPr dirty="0">
                <a:latin typeface="Proxima Nova Rg" panose="02000506030000020004" pitchFamily="2" charset="0"/>
              </a:rPr>
              <a:t> </a:t>
            </a: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Lists </a:t>
            </a:r>
            <a:r>
              <a:rPr i="1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all</a:t>
            </a:r>
            <a:r>
              <a:rPr dirty="0">
                <a:latin typeface="Proxima Nova Rg" panose="02000506030000020004" pitchFamily="2" charset="0"/>
              </a:rPr>
              <a:t> of your education, professional experience, and </a:t>
            </a:r>
            <a:r>
              <a:rPr dirty="0" smtClean="0">
                <a:latin typeface="Proxima Nova Rg" panose="02000506030000020004" pitchFamily="2" charset="0"/>
              </a:rPr>
              <a:t>skills</a:t>
            </a:r>
            <a:endParaRPr dirty="0">
              <a:latin typeface="Proxima Nova Rg" panose="02000506030000020004" pitchFamily="2" charset="0"/>
            </a:endParaRP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Comprehensive overview of </a:t>
            </a:r>
            <a:r>
              <a:rPr lang="en-US" dirty="0" smtClean="0">
                <a:latin typeface="Proxima Nova Rg" panose="02000506030000020004" pitchFamily="2" charset="0"/>
              </a:rPr>
              <a:t>education</a:t>
            </a:r>
            <a:r>
              <a:rPr dirty="0" smtClean="0">
                <a:latin typeface="Proxima Nova Rg" panose="02000506030000020004" pitchFamily="2" charset="0"/>
              </a:rPr>
              <a:t>/jobs</a:t>
            </a:r>
            <a:r>
              <a:rPr lang="en-US" dirty="0" smtClean="0">
                <a:latin typeface="Proxima Nova Rg" panose="02000506030000020004" pitchFamily="2" charset="0"/>
              </a:rPr>
              <a:t>/qualifications</a:t>
            </a:r>
            <a:endParaRPr dirty="0" smtClean="0">
              <a:latin typeface="Proxima Nova Rg" panose="02000506030000020004" pitchFamily="2" charset="0"/>
            </a:endParaRP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 dirty="0" smtClean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Cover letter</a:t>
            </a:r>
            <a:r>
              <a:rPr dirty="0" smtClean="0">
                <a:latin typeface="Proxima Nova Rg" panose="02000506030000020004" pitchFamily="2" charset="0"/>
              </a:rPr>
              <a:t> </a:t>
            </a: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 smtClean="0">
                <a:latin typeface="Proxima Nova Rg" panose="02000506030000020004" pitchFamily="2" charset="0"/>
              </a:rPr>
              <a:t>Written </a:t>
            </a:r>
            <a:r>
              <a:rPr dirty="0">
                <a:latin typeface="Proxima Nova Rg" panose="02000506030000020004" pitchFamily="2" charset="0"/>
              </a:rPr>
              <a:t>in full </a:t>
            </a:r>
            <a:r>
              <a:rPr dirty="0" smtClean="0">
                <a:latin typeface="Proxima Nova Rg" panose="02000506030000020004" pitchFamily="2" charset="0"/>
              </a:rPr>
              <a:t>sentences</a:t>
            </a:r>
            <a:r>
              <a:rPr lang="en-US" dirty="0">
                <a:latin typeface="Proxima Nova Rg" panose="02000506030000020004" pitchFamily="2" charset="0"/>
              </a:rPr>
              <a:t> </a:t>
            </a:r>
            <a:r>
              <a:rPr lang="en-US" dirty="0" smtClean="0">
                <a:latin typeface="Proxima Nova Rg" panose="02000506030000020004" pitchFamily="2" charset="0"/>
              </a:rPr>
              <a:t>&amp; tells your story</a:t>
            </a:r>
            <a:endParaRPr dirty="0">
              <a:latin typeface="Proxima Nova Rg" panose="02000506030000020004" pitchFamily="2" charset="0"/>
            </a:endParaRP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 smtClean="0">
                <a:latin typeface="Proxima Nova Rg" panose="02000506030000020004" pitchFamily="2" charset="0"/>
              </a:rPr>
              <a:t>Highlight</a:t>
            </a:r>
            <a:r>
              <a:rPr lang="en-US" dirty="0" smtClean="0">
                <a:latin typeface="Proxima Nova Rg" panose="02000506030000020004" pitchFamily="2" charset="0"/>
              </a:rPr>
              <a:t> </a:t>
            </a:r>
            <a:r>
              <a:rPr dirty="0" smtClean="0">
                <a:latin typeface="Proxima Nova Rg" panose="02000506030000020004" pitchFamily="2" charset="0"/>
              </a:rPr>
              <a:t>career </a:t>
            </a:r>
            <a:r>
              <a:rPr dirty="0">
                <a:latin typeface="Proxima Nova Rg" panose="02000506030000020004" pitchFamily="2" charset="0"/>
              </a:rPr>
              <a:t>experiences that may not fit into a </a:t>
            </a:r>
            <a:r>
              <a:rPr dirty="0" smtClean="0">
                <a:latin typeface="Proxima Nova Rg" panose="02000506030000020004" pitchFamily="2" charset="0"/>
              </a:rPr>
              <a:t>resume</a:t>
            </a:r>
            <a:endParaRPr dirty="0">
              <a:latin typeface="Proxima Nova Rg" panose="02000506030000020004" pitchFamily="2" charset="0"/>
            </a:endParaRP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dirty="0" smtClean="0">
                <a:latin typeface="Proxima Nova Rg" panose="02000506030000020004" pitchFamily="2" charset="0"/>
              </a:rPr>
              <a:t>C</a:t>
            </a:r>
            <a:r>
              <a:rPr dirty="0" smtClean="0">
                <a:latin typeface="Proxima Nova Rg" panose="02000506030000020004" pitchFamily="2" charset="0"/>
              </a:rPr>
              <a:t>over letter</a:t>
            </a:r>
            <a:r>
              <a:rPr lang="en-US" dirty="0" smtClean="0">
                <a:latin typeface="Proxima Nova Rg" panose="02000506030000020004" pitchFamily="2" charset="0"/>
              </a:rPr>
              <a:t>s</a:t>
            </a:r>
            <a:r>
              <a:rPr dirty="0" smtClean="0">
                <a:latin typeface="Proxima Nova Rg" panose="02000506030000020004" pitchFamily="2" charset="0"/>
              </a:rPr>
              <a:t> </a:t>
            </a:r>
            <a:r>
              <a:rPr i="1" dirty="0" smtClean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do</a:t>
            </a:r>
            <a:r>
              <a:rPr lang="en-US" i="1" dirty="0" smtClean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i="1" dirty="0" smtClean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not</a:t>
            </a:r>
            <a:r>
              <a:rPr dirty="0" smtClean="0">
                <a:latin typeface="Proxima Nova Rg" panose="02000506030000020004" pitchFamily="2" charset="0"/>
              </a:rPr>
              <a:t> </a:t>
            </a:r>
            <a:r>
              <a:rPr i="1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need to </a:t>
            </a:r>
            <a:r>
              <a:rPr lang="en-US" i="1" dirty="0" smtClean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cover </a:t>
            </a:r>
            <a:r>
              <a:rPr i="1" dirty="0" smtClean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every professional experience</a:t>
            </a:r>
            <a:endParaRPr dirty="0">
              <a:latin typeface="Proxima Nova Rg" panose="02000506030000020004" pitchFamily="2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1"/>
          <p:cNvSpPr txBox="1">
            <a:spLocks noGrp="1"/>
          </p:cNvSpPr>
          <p:nvPr>
            <p:ph type="ctrTitle"/>
          </p:nvPr>
        </p:nvSpPr>
        <p:spPr>
          <a:xfrm>
            <a:off x="564107" y="631670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 smtClean="0"/>
              <a:t>Cover </a:t>
            </a:r>
            <a:r>
              <a:rPr dirty="0"/>
              <a:t>Letter </a:t>
            </a:r>
            <a:r>
              <a:rPr lang="en-US" dirty="0" smtClean="0"/>
              <a:t>Format</a:t>
            </a:r>
            <a:endParaRPr dirty="0"/>
          </a:p>
        </p:txBody>
      </p:sp>
      <p:sp>
        <p:nvSpPr>
          <p:cNvPr id="123" name="Subtitle 2"/>
          <p:cNvSpPr txBox="1">
            <a:spLocks noGrp="1"/>
          </p:cNvSpPr>
          <p:nvPr>
            <p:ph type="subTitle" idx="1"/>
          </p:nvPr>
        </p:nvSpPr>
        <p:spPr>
          <a:xfrm>
            <a:off x="1376459" y="1337743"/>
            <a:ext cx="8333149" cy="4811238"/>
          </a:xfrm>
          <a:prstGeom prst="rect">
            <a:avLst/>
          </a:prstGeom>
        </p:spPr>
        <p:txBody>
          <a:bodyPr anchor="ctr"/>
          <a:lstStyle/>
          <a:p>
            <a:pPr marL="211755" indent="-211755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Company </a:t>
            </a:r>
            <a:r>
              <a:rPr dirty="0" smtClean="0">
                <a:latin typeface="Proxima Nova Rg" panose="02000506030000020004" pitchFamily="2" charset="0"/>
              </a:rPr>
              <a:t>address</a:t>
            </a:r>
            <a:r>
              <a:rPr lang="en-US" dirty="0" smtClean="0">
                <a:latin typeface="Proxima Nova Rg" panose="02000506030000020004" pitchFamily="2" charset="0"/>
              </a:rPr>
              <a:t>, hiring manager name, &amp; hiring manager title</a:t>
            </a:r>
            <a:endParaRPr dirty="0">
              <a:latin typeface="Proxima Nova Rg" panose="02000506030000020004" pitchFamily="2" charset="0"/>
            </a:endParaRPr>
          </a:p>
          <a:p>
            <a:pPr marL="211755" indent="-211755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Greeting: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(Dear [insert name of hiring manager/supervisor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],)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211755" indent="-211755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Introductory </a:t>
            </a:r>
            <a:r>
              <a:rPr dirty="0" smtClean="0">
                <a:latin typeface="Proxima Nova Rg" panose="02000506030000020004" pitchFamily="2" charset="0"/>
              </a:rPr>
              <a:t>paragraph</a:t>
            </a:r>
            <a:endParaRPr lang="en-US" dirty="0" smtClean="0">
              <a:latin typeface="Proxima Nova Rg" panose="02000506030000020004" pitchFamily="2" charset="0"/>
            </a:endParaRPr>
          </a:p>
          <a:p>
            <a:pPr marL="914400" lvl="1" indent="-227013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What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position are you applying for? </a:t>
            </a:r>
            <a:endParaRPr lang="en-US" b="0" dirty="0" smtClean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914400" lvl="1" indent="-227013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How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did you find this position? Were you referred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?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211755" indent="-211755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smtClean="0">
                <a:latin typeface="Proxima Nova Rg" panose="02000506030000020004" pitchFamily="2" charset="0"/>
              </a:rPr>
              <a:t>1 </a:t>
            </a:r>
            <a:r>
              <a:rPr dirty="0">
                <a:latin typeface="Proxima Nova Rg" panose="02000506030000020004" pitchFamily="2" charset="0"/>
              </a:rPr>
              <a:t>paragraphs detailing relevant </a:t>
            </a:r>
            <a:r>
              <a:rPr dirty="0" smtClean="0">
                <a:latin typeface="Proxima Nova Rg" panose="02000506030000020004" pitchFamily="2" charset="0"/>
              </a:rPr>
              <a:t>experiences/skills</a:t>
            </a:r>
            <a:endParaRPr dirty="0">
              <a:latin typeface="Proxima Nova Rg" panose="02000506030000020004" pitchFamily="2" charset="0"/>
            </a:endParaRPr>
          </a:p>
          <a:p>
            <a:pPr marL="211755" indent="-211755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smtClean="0">
                <a:latin typeface="Proxima Nova Rg" panose="02000506030000020004" pitchFamily="2" charset="0"/>
              </a:rPr>
              <a:t>1</a:t>
            </a:r>
            <a:r>
              <a:rPr lang="en-US" dirty="0" smtClean="0">
                <a:latin typeface="Proxima Nova Rg" panose="02000506030000020004" pitchFamily="2" charset="0"/>
              </a:rPr>
              <a:t>-2</a:t>
            </a:r>
            <a:r>
              <a:rPr dirty="0" smtClean="0">
                <a:latin typeface="Proxima Nova Rg" panose="02000506030000020004" pitchFamily="2" charset="0"/>
              </a:rPr>
              <a:t> </a:t>
            </a:r>
            <a:r>
              <a:rPr dirty="0">
                <a:latin typeface="Proxima Nova Rg" panose="02000506030000020004" pitchFamily="2" charset="0"/>
              </a:rPr>
              <a:t>paragraph </a:t>
            </a:r>
            <a:r>
              <a:rPr dirty="0" smtClean="0">
                <a:latin typeface="Proxima Nova Rg" panose="02000506030000020004" pitchFamily="2" charset="0"/>
              </a:rPr>
              <a:t>d</a:t>
            </a:r>
            <a:r>
              <a:rPr lang="en-US" dirty="0" smtClean="0">
                <a:latin typeface="Proxima Nova Rg" panose="02000506030000020004" pitchFamily="2" charset="0"/>
              </a:rPr>
              <a:t>e</a:t>
            </a:r>
            <a:r>
              <a:rPr dirty="0" smtClean="0">
                <a:latin typeface="Proxima Nova Rg" panose="02000506030000020004" pitchFamily="2" charset="0"/>
              </a:rPr>
              <a:t>tailing </a:t>
            </a:r>
            <a:r>
              <a:rPr dirty="0">
                <a:latin typeface="Proxima Nova Rg" panose="02000506030000020004" pitchFamily="2" charset="0"/>
              </a:rPr>
              <a:t>what you bring to the </a:t>
            </a:r>
            <a:r>
              <a:rPr dirty="0" smtClean="0">
                <a:latin typeface="Proxima Nova Rg" panose="02000506030000020004" pitchFamily="2" charset="0"/>
              </a:rPr>
              <a:t>job</a:t>
            </a:r>
            <a:endParaRPr dirty="0">
              <a:latin typeface="Proxima Nova Rg" panose="02000506030000020004" pitchFamily="2" charset="0"/>
            </a:endParaRPr>
          </a:p>
          <a:p>
            <a:pPr marL="211755" indent="-211755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Sign off/signature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(Sincerely, [insert name])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Sample Cover Letter</a:t>
            </a:r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81073" y="1594965"/>
            <a:ext cx="3018643" cy="387822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31" name="Screen Shot 2021-11-27 at 2.28.08 PM.png" descr="Screen Shot 2021-11-27 at 2.28.08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96000" y="1534322"/>
            <a:ext cx="4481060" cy="399951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32" name="Figures 2a &amp; 2b Courtesy of Cover Letter Ninja"/>
          <p:cNvSpPr txBox="1"/>
          <p:nvPr/>
        </p:nvSpPr>
        <p:spPr>
          <a:xfrm>
            <a:off x="967164" y="5732250"/>
            <a:ext cx="464646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>
                <a:latin typeface="Proxima Nova Rg" panose="02000506030000020004" pitchFamily="2" charset="0"/>
                <a:ea typeface="Proxima Nova Light"/>
                <a:cs typeface="Proxima Nova Light"/>
              </a:defRPr>
            </a:lvl1pPr>
          </a:lstStyle>
          <a:p>
            <a:r>
              <a:rPr dirty="0"/>
              <a:t>Figures </a:t>
            </a:r>
            <a:r>
              <a:rPr dirty="0" smtClean="0"/>
              <a:t>2</a:t>
            </a:r>
            <a:r>
              <a:rPr lang="en-US" dirty="0" smtClean="0"/>
              <a:t>A:</a:t>
            </a:r>
            <a:r>
              <a:rPr dirty="0" smtClean="0"/>
              <a:t> </a:t>
            </a:r>
            <a:r>
              <a:rPr lang="en-US" dirty="0" smtClean="0"/>
              <a:t>Full cover letter courtesy </a:t>
            </a:r>
            <a:r>
              <a:rPr lang="en-US" dirty="0"/>
              <a:t>of Cover Letter </a:t>
            </a:r>
            <a:r>
              <a:rPr lang="en-US" dirty="0" smtClean="0"/>
              <a:t>Ninja</a:t>
            </a:r>
            <a:endParaRPr lang="en-US" dirty="0"/>
          </a:p>
        </p:txBody>
      </p:sp>
      <p:sp>
        <p:nvSpPr>
          <p:cNvPr id="10" name="Figures 2a &amp; 2b Courtesy of Cover Letter Ninja"/>
          <p:cNvSpPr txBox="1"/>
          <p:nvPr/>
        </p:nvSpPr>
        <p:spPr>
          <a:xfrm>
            <a:off x="5935462" y="5713942"/>
            <a:ext cx="484683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>
                <a:latin typeface="Proxima Nova Rg" panose="02000506030000020004" pitchFamily="2" charset="0"/>
                <a:ea typeface="Proxima Nova Light"/>
                <a:cs typeface="Proxima Nova Light"/>
              </a:defRPr>
            </a:lvl1pPr>
          </a:lstStyle>
          <a:p>
            <a:r>
              <a:rPr dirty="0"/>
              <a:t>Figures </a:t>
            </a:r>
            <a:r>
              <a:rPr dirty="0" smtClean="0"/>
              <a:t>2</a:t>
            </a:r>
            <a:r>
              <a:rPr lang="en-US" dirty="0" smtClean="0"/>
              <a:t>B:</a:t>
            </a:r>
            <a:r>
              <a:rPr dirty="0" smtClean="0"/>
              <a:t> </a:t>
            </a:r>
            <a:r>
              <a:rPr lang="en-US" dirty="0" smtClean="0"/>
              <a:t>Cover Letter Body courtesy </a:t>
            </a:r>
            <a:r>
              <a:rPr lang="en-US" dirty="0"/>
              <a:t>of Cover Letter </a:t>
            </a:r>
            <a:r>
              <a:rPr lang="en-US" dirty="0" smtClean="0"/>
              <a:t>Ninja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le 1"/>
          <p:cNvSpPr txBox="1">
            <a:spLocks noGrp="1"/>
          </p:cNvSpPr>
          <p:nvPr>
            <p:ph type="ctrTitle"/>
          </p:nvPr>
        </p:nvSpPr>
        <p:spPr>
          <a:xfrm>
            <a:off x="564107" y="817681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 smtClean="0"/>
              <a:t>Cover Letter</a:t>
            </a:r>
            <a:r>
              <a:rPr lang="en-US" dirty="0" smtClean="0"/>
              <a:t> Best Practices</a:t>
            </a:r>
            <a:endParaRPr dirty="0"/>
          </a:p>
        </p:txBody>
      </p:sp>
      <p:sp>
        <p:nvSpPr>
          <p:cNvPr id="139" name="Subtitle 2"/>
          <p:cNvSpPr txBox="1">
            <a:spLocks noGrp="1"/>
          </p:cNvSpPr>
          <p:nvPr>
            <p:ph type="subTitle" idx="1"/>
          </p:nvPr>
        </p:nvSpPr>
        <p:spPr>
          <a:xfrm>
            <a:off x="564107" y="1409261"/>
            <a:ext cx="11586460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Professional and polished: </a:t>
            </a:r>
            <a:r>
              <a:rPr lang="en-US"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c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onveys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professional, confident 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tone </a:t>
            </a:r>
            <a:endParaRPr lang="en-US" b="0" dirty="0" smtClean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 i="1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No </a:t>
            </a:r>
            <a:r>
              <a:rPr b="1" i="1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grammar/spelling </a:t>
            </a:r>
            <a:r>
              <a:rPr b="1" i="1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errors</a:t>
            </a:r>
            <a:r>
              <a:rPr lang="en-US" b="1" i="1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!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smtClean="0">
                <a:latin typeface="Proxima Nova Rg" panose="02000506030000020004" pitchFamily="2" charset="0"/>
              </a:rPr>
              <a:t>Tailored </a:t>
            </a:r>
            <a:r>
              <a:rPr dirty="0">
                <a:latin typeface="Proxima Nova Rg" panose="02000506030000020004" pitchFamily="2" charset="0"/>
              </a:rPr>
              <a:t>specifically to the company and </a:t>
            </a:r>
            <a:r>
              <a:rPr dirty="0" smtClean="0">
                <a:latin typeface="Proxima Nova Rg" panose="02000506030000020004" pitchFamily="2" charset="0"/>
              </a:rPr>
              <a:t>position</a:t>
            </a:r>
            <a:endParaRPr lang="en-US" dirty="0" smtClean="0">
              <a:latin typeface="Proxima Nova Rg" panose="02000506030000020004" pitchFamily="2" charset="0"/>
            </a:endParaRP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smtClean="0">
                <a:latin typeface="Proxima Nova Rg" panose="02000506030000020004" pitchFamily="2" charset="0"/>
              </a:rPr>
              <a:t>Pulled </a:t>
            </a:r>
            <a:r>
              <a:rPr dirty="0">
                <a:latin typeface="Proxima Nova Rg" panose="02000506030000020004" pitchFamily="2" charset="0"/>
              </a:rPr>
              <a:t>from most relevant previous </a:t>
            </a:r>
            <a:r>
              <a:rPr dirty="0" smtClean="0">
                <a:latin typeface="Proxima Nova Rg" panose="02000506030000020004" pitchFamily="2" charset="0"/>
              </a:rPr>
              <a:t>experiences </a:t>
            </a:r>
            <a:endParaRPr lang="en-US" dirty="0" smtClean="0">
              <a:latin typeface="Proxima Nova Rg" panose="02000506030000020004" pitchFamily="2" charset="0"/>
            </a:endParaRPr>
          </a:p>
          <a:p>
            <a:pPr marL="914400" indent="-339725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Highlights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responsibilities, skills, or experiences that 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qualify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you for the 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job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Specific yet </a:t>
            </a:r>
            <a:r>
              <a:rPr dirty="0" smtClean="0">
                <a:latin typeface="Proxima Nova Rg" panose="02000506030000020004" pitchFamily="2" charset="0"/>
              </a:rPr>
              <a:t>brief</a:t>
            </a:r>
            <a:endParaRPr lang="en-US" dirty="0" smtClean="0">
              <a:latin typeface="Proxima Nova Rg" panose="02000506030000020004" pitchFamily="2" charset="0"/>
            </a:endParaRP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Shares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specific examples of numbers, metrics, or 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achievements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The Best Cover Letters…</a:t>
            </a:r>
          </a:p>
        </p:txBody>
      </p:sp>
      <p:sp>
        <p:nvSpPr>
          <p:cNvPr id="146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364914" y="1411403"/>
            <a:ext cx="6403531" cy="48112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35818" indent="-235818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Discuss how you add </a:t>
            </a:r>
            <a:r>
              <a:rPr dirty="0" smtClean="0">
                <a:latin typeface="Proxima Nova Rg" panose="02000506030000020004" pitchFamily="2" charset="0"/>
              </a:rPr>
              <a:t>value</a:t>
            </a:r>
            <a:endParaRPr lang="en-US" dirty="0" smtClean="0">
              <a:latin typeface="Proxima Nova Rg" panose="02000506030000020004" pitchFamily="2" charset="0"/>
            </a:endParaRPr>
          </a:p>
          <a:p>
            <a:pPr marL="914400" indent="-339725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Companies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want 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what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value you will add </a:t>
            </a:r>
            <a:endParaRPr lang="en-US" b="0" dirty="0" smtClean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914400" indent="-339725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Do not focus on the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value to your 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career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982578" lvl="2" indent="-235819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Yes: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 “I believe I can add value to your infrastructure projects through my experience as a civil engineering intern.”</a:t>
            </a:r>
          </a:p>
          <a:p>
            <a:pPr marL="982578" lvl="2" indent="-235819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No: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 “I want to learn more about civil engineering projects through your company.”</a:t>
            </a:r>
          </a:p>
          <a:p>
            <a:pPr marL="235818" indent="-235818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1 page maximum: </a:t>
            </a:r>
            <a:endParaRPr lang="en-US" dirty="0" smtClean="0">
              <a:latin typeface="Proxima Nova Rg" panose="02000506030000020004" pitchFamily="2" charset="0"/>
            </a:endParaRPr>
          </a:p>
          <a:p>
            <a:pPr marL="857250" indent="-282575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3-4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short, easy to read paragraphs </a:t>
            </a:r>
            <a:r>
              <a:rPr lang="en-US"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max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74789" y="1960360"/>
            <a:ext cx="4399145" cy="3900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Cover Letter Editing Activity</a:t>
            </a:r>
          </a:p>
        </p:txBody>
      </p:sp>
      <p:sp>
        <p:nvSpPr>
          <p:cNvPr id="154" name="Subtitle 2"/>
          <p:cNvSpPr txBox="1">
            <a:spLocks noGrp="1"/>
          </p:cNvSpPr>
          <p:nvPr>
            <p:ph type="subTitle" idx="1"/>
          </p:nvPr>
        </p:nvSpPr>
        <p:spPr>
          <a:xfrm>
            <a:off x="253888" y="1546704"/>
            <a:ext cx="11684224" cy="4811238"/>
          </a:xfrm>
          <a:prstGeom prst="rect">
            <a:avLst/>
          </a:prstGeom>
        </p:spPr>
        <p:txBody>
          <a:bodyPr anchor="ctr"/>
          <a:lstStyle/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Microsoft, Seattle, Washington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dirty="0">
              <a:latin typeface="Proxima Nova Rg" panose="02000506030000020004" pitchFamily="2" charset="0"/>
            </a:endParaRP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January 1, 2022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dirty="0">
              <a:latin typeface="Proxima Nova Rg" panose="02000506030000020004" pitchFamily="2" charset="0"/>
            </a:endParaRP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To Whom It May Concern: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dirty="0">
              <a:latin typeface="Proxima Nova Rg" panose="02000506030000020004" pitchFamily="2" charset="0"/>
            </a:endParaRP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My name is Taylor Swift, and I am thrilled to apply for the Software Engineering Internship at Microsoft this summer. I was referred to the open position by my computer science professor at NYU </a:t>
            </a:r>
            <a:r>
              <a:rPr dirty="0" err="1">
                <a:latin typeface="Proxima Nova Rg" panose="02000506030000020004" pitchFamily="2" charset="0"/>
              </a:rPr>
              <a:t>Tandon</a:t>
            </a:r>
            <a:r>
              <a:rPr dirty="0">
                <a:latin typeface="Proxima Nova Rg" panose="02000506030000020004" pitchFamily="2" charset="0"/>
              </a:rPr>
              <a:t>, Dr. John Doe, who has been my academic advisor for the past two years.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As an undergraduate at NYU </a:t>
            </a:r>
            <a:r>
              <a:rPr dirty="0" err="1">
                <a:latin typeface="Proxima Nova Rg" panose="02000506030000020004" pitchFamily="2" charset="0"/>
              </a:rPr>
              <a:t>Tandon</a:t>
            </a:r>
            <a:r>
              <a:rPr dirty="0">
                <a:latin typeface="Proxima Nova Rg" panose="02000506030000020004" pitchFamily="2" charset="0"/>
              </a:rPr>
              <a:t>, I have worked for the past year as a research assistant to Dr. Avery Smith, contributing to her work on biomedical software. I’ve taken extensive software programming coursework thus far, including Introduction to Computer Science; Introduction to Operating Systems; Programming and Entrepreneurship; and more. In addition to this, I am currently the treasurer of NYU </a:t>
            </a:r>
            <a:r>
              <a:rPr dirty="0" err="1">
                <a:latin typeface="Proxima Nova Rg" panose="02000506030000020004" pitchFamily="2" charset="0"/>
              </a:rPr>
              <a:t>Tandon’s</a:t>
            </a:r>
            <a:r>
              <a:rPr dirty="0">
                <a:latin typeface="Proxima Nova Rg" panose="02000506030000020004" pitchFamily="2" charset="0"/>
              </a:rPr>
              <a:t> Women in Software Engineering Society.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I am a singer and songwriter but I also love computer programming. In high school I was captain of my cross country team plus I was the lead in the drama club’s musical productions three years in a row, this is in addition to playing in our school’s marching band. My dad is the high school music teacher so being his student was a challenge, but a good one, and also during my freshmen year of college, I created a business-oriented audio editing software that won an award from the NYU Entrepreneurship Scholarship Program.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The reason I want to intern at Microsoft is because I really want to have a software engineering job in Seattle one day. In addition, I really want to hone my skills working as a member of a team of programmers. I am proficient in Python, C++, and other languages, and I would love the opportunity to bring these skills to Microsoft this summer.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Thanks for reading, and I hope to hear from you soon.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le 1"/>
          <p:cNvSpPr txBox="1">
            <a:spLocks noGrp="1"/>
          </p:cNvSpPr>
          <p:nvPr>
            <p:ph type="ctrTitle"/>
          </p:nvPr>
        </p:nvSpPr>
        <p:spPr>
          <a:xfrm>
            <a:off x="564107" y="478734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Cover Letter FAQs</a:t>
            </a:r>
          </a:p>
        </p:txBody>
      </p:sp>
      <p:sp>
        <p:nvSpPr>
          <p:cNvPr id="161" name="Subtitle 2"/>
          <p:cNvSpPr txBox="1">
            <a:spLocks noGrp="1"/>
          </p:cNvSpPr>
          <p:nvPr>
            <p:ph type="subTitle" idx="1"/>
          </p:nvPr>
        </p:nvSpPr>
        <p:spPr>
          <a:xfrm>
            <a:off x="404084" y="1409261"/>
            <a:ext cx="11582028" cy="4811238"/>
          </a:xfrm>
          <a:prstGeom prst="rect">
            <a:avLst/>
          </a:prstGeom>
        </p:spPr>
        <p:txBody>
          <a:bodyPr anchor="ctr"/>
          <a:lstStyle/>
          <a:p>
            <a:pPr algn="l" defTabSz="813816">
              <a:spcBef>
                <a:spcPts val="800"/>
              </a:spcBef>
              <a:buSzPct val="100000"/>
              <a:defRPr sz="2136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How personal should the letter be?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If you have a connection to the company, say so in the introductory paragraph!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dirty="0" smtClean="0">
                <a:latin typeface="Proxima Nova Rg" panose="02000506030000020004" pitchFamily="2" charset="0"/>
              </a:rPr>
              <a:t>Focus </a:t>
            </a:r>
            <a:r>
              <a:rPr dirty="0" smtClean="0">
                <a:latin typeface="Proxima Nova Rg" panose="02000506030000020004" pitchFamily="2" charset="0"/>
              </a:rPr>
              <a:t>the </a:t>
            </a:r>
            <a:r>
              <a:rPr dirty="0">
                <a:latin typeface="Proxima Nova Rg" panose="02000506030000020004" pitchFamily="2" charset="0"/>
              </a:rPr>
              <a:t>letter </a:t>
            </a:r>
            <a:r>
              <a:rPr dirty="0" smtClean="0">
                <a:latin typeface="Proxima Nova Rg" panose="02000506030000020004" pitchFamily="2" charset="0"/>
              </a:rPr>
              <a:t>on </a:t>
            </a:r>
            <a:r>
              <a:rPr dirty="0">
                <a:latin typeface="Proxima Nova Rg" panose="02000506030000020004" pitchFamily="2" charset="0"/>
              </a:rPr>
              <a:t>you </a:t>
            </a:r>
            <a:r>
              <a:rPr lang="en-US" dirty="0" smtClean="0">
                <a:latin typeface="Proxima Nova Rg" panose="02000506030000020004" pitchFamily="2" charset="0"/>
              </a:rPr>
              <a:t>&amp;</a:t>
            </a:r>
            <a:r>
              <a:rPr dirty="0" smtClean="0">
                <a:latin typeface="Proxima Nova Rg" panose="02000506030000020004" pitchFamily="2" charset="0"/>
              </a:rPr>
              <a:t> </a:t>
            </a:r>
            <a:r>
              <a:rPr dirty="0">
                <a:latin typeface="Proxima Nova Rg" panose="02000506030000020004" pitchFamily="2" charset="0"/>
              </a:rPr>
              <a:t>your value—professional experiences relevant to the </a:t>
            </a:r>
            <a:r>
              <a:rPr dirty="0" smtClean="0">
                <a:latin typeface="Proxima Nova Rg" panose="02000506030000020004" pitchFamily="2" charset="0"/>
              </a:rPr>
              <a:t>position</a:t>
            </a:r>
            <a:endParaRPr lang="en-US" dirty="0" smtClean="0">
              <a:latin typeface="Proxima Nova Rg" panose="02000506030000020004" pitchFamily="2" charset="0"/>
            </a:endParaRPr>
          </a:p>
          <a:p>
            <a:pPr algn="l" defTabSz="813816">
              <a:spcBef>
                <a:spcPts val="800"/>
              </a:spcBef>
              <a:buSzPct val="100000"/>
              <a:defRPr sz="2136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smtClean="0">
                <a:latin typeface="Proxima Nova Rg" panose="02000506030000020004" pitchFamily="2" charset="0"/>
              </a:rPr>
              <a:t>What </a:t>
            </a:r>
            <a:r>
              <a:rPr dirty="0">
                <a:latin typeface="Proxima Nova Rg" panose="02000506030000020004" pitchFamily="2" charset="0"/>
              </a:rPr>
              <a:t>do employers look for in a cover letter?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FontTx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dirty="0">
                <a:latin typeface="Proxima Nova Rg" panose="02000506030000020004" pitchFamily="2" charset="0"/>
              </a:rPr>
              <a:t>Professional skills and </a:t>
            </a:r>
            <a:r>
              <a:rPr lang="en-US" dirty="0" smtClean="0">
                <a:latin typeface="Proxima Nova Rg" panose="02000506030000020004" pitchFamily="2" charset="0"/>
              </a:rPr>
              <a:t>values, with an emphasis on g</a:t>
            </a:r>
            <a:r>
              <a:rPr dirty="0" smtClean="0">
                <a:latin typeface="Proxima Nova Rg" panose="02000506030000020004" pitchFamily="2" charset="0"/>
              </a:rPr>
              <a:t>ood </a:t>
            </a:r>
            <a:r>
              <a:rPr dirty="0">
                <a:latin typeface="Proxima Nova Rg" panose="02000506030000020004" pitchFamily="2" charset="0"/>
              </a:rPr>
              <a:t>communication </a:t>
            </a:r>
            <a:r>
              <a:rPr dirty="0" smtClean="0">
                <a:latin typeface="Proxima Nova Rg" panose="02000506030000020004" pitchFamily="2" charset="0"/>
              </a:rPr>
              <a:t>skills</a:t>
            </a:r>
            <a:endParaRPr dirty="0">
              <a:latin typeface="Proxima Nova Rg" panose="02000506030000020004" pitchFamily="2" charset="0"/>
            </a:endParaRP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A strong understanding of the organization and </a:t>
            </a:r>
            <a:r>
              <a:rPr dirty="0" smtClean="0">
                <a:latin typeface="Proxima Nova Rg" panose="02000506030000020004" pitchFamily="2" charset="0"/>
              </a:rPr>
              <a:t>position</a:t>
            </a:r>
            <a:endParaRPr dirty="0">
              <a:latin typeface="Proxima Nova Rg" panose="02000506030000020004" pitchFamily="2" charset="0"/>
            </a:endParaRPr>
          </a:p>
          <a:p>
            <a:pPr algn="l" defTabSz="813816">
              <a:spcBef>
                <a:spcPts val="800"/>
              </a:spcBef>
              <a:buSzPct val="100000"/>
              <a:defRPr sz="2136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smtClean="0">
                <a:latin typeface="Proxima Nova Rg" panose="02000506030000020004" pitchFamily="2" charset="0"/>
              </a:rPr>
              <a:t>This </a:t>
            </a:r>
            <a:r>
              <a:rPr dirty="0">
                <a:latin typeface="Proxima Nova Rg" panose="02000506030000020004" pitchFamily="2" charset="0"/>
              </a:rPr>
              <a:t>feels like bragging. Am I bragging?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Yes and </a:t>
            </a:r>
            <a:r>
              <a:rPr dirty="0" smtClean="0">
                <a:latin typeface="Proxima Nova Rg" panose="02000506030000020004" pitchFamily="2" charset="0"/>
              </a:rPr>
              <a:t>no</a:t>
            </a:r>
            <a:r>
              <a:rPr lang="en-US" dirty="0" smtClean="0">
                <a:latin typeface="Proxima Nova Rg" panose="02000506030000020004" pitchFamily="2" charset="0"/>
              </a:rPr>
              <a:t>, but you should</a:t>
            </a:r>
            <a:endParaRPr dirty="0">
              <a:latin typeface="Proxima Nova Rg" panose="02000506030000020004" pitchFamily="2" charset="0"/>
            </a:endParaRP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Confidence without apology is key, but humility and honesty are also </a:t>
            </a:r>
            <a:r>
              <a:rPr dirty="0" smtClean="0">
                <a:latin typeface="Proxima Nova Rg" panose="02000506030000020004" pitchFamily="2" charset="0"/>
              </a:rPr>
              <a:t>vital</a:t>
            </a:r>
            <a:endParaRPr dirty="0">
              <a:latin typeface="Proxima Nova Rg" panose="02000506030000020004" pitchFamily="2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945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Gotham Book</vt:lpstr>
      <vt:lpstr>Gotham Medium</vt:lpstr>
      <vt:lpstr>Helvetica</vt:lpstr>
      <vt:lpstr>Proxima Nova</vt:lpstr>
      <vt:lpstr>Proxima Nova Light</vt:lpstr>
      <vt:lpstr>Proxima Nova Lt</vt:lpstr>
      <vt:lpstr>Proxima Nova Rg</vt:lpstr>
      <vt:lpstr>Office Theme</vt:lpstr>
      <vt:lpstr>1_Office Theme</vt:lpstr>
      <vt:lpstr>THE ART OF THE  COVER LETTER</vt:lpstr>
      <vt:lpstr>What is a Cover Letter?</vt:lpstr>
      <vt:lpstr>Resume vs. Cover Letter</vt:lpstr>
      <vt:lpstr>Cover Letter Format</vt:lpstr>
      <vt:lpstr>Sample Cover Letter</vt:lpstr>
      <vt:lpstr>Cover Letter Best Practices</vt:lpstr>
      <vt:lpstr>The Best Cover Letters…</vt:lpstr>
      <vt:lpstr>Cover Letter Editing Activity</vt:lpstr>
      <vt:lpstr>Cover Letter FAQs</vt:lpstr>
      <vt:lpstr>Cover Letter FAQs</vt:lpstr>
      <vt:lpstr>RESOURCES</vt:lpstr>
      <vt:lpstr>ASSIGNMENT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THE  COVER LETTER</dc:title>
  <dc:creator>jack.bringardner</dc:creator>
  <cp:lastModifiedBy>User</cp:lastModifiedBy>
  <cp:revision>6</cp:revision>
  <dcterms:modified xsi:type="dcterms:W3CDTF">2022-09-05T22:01:54Z</dcterms:modified>
</cp:coreProperties>
</file>