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74" r:id="rId2"/>
    <p:sldId id="275" r:id="rId3"/>
    <p:sldId id="276" r:id="rId4"/>
    <p:sldId id="320" r:id="rId5"/>
    <p:sldId id="321" r:id="rId6"/>
    <p:sldId id="287" r:id="rId7"/>
    <p:sldId id="288" r:id="rId8"/>
    <p:sldId id="301" r:id="rId9"/>
    <p:sldId id="295" r:id="rId10"/>
    <p:sldId id="289" r:id="rId11"/>
    <p:sldId id="302" r:id="rId12"/>
    <p:sldId id="296" r:id="rId13"/>
    <p:sldId id="303" r:id="rId14"/>
    <p:sldId id="290" r:id="rId15"/>
    <p:sldId id="297" r:id="rId16"/>
    <p:sldId id="298" r:id="rId17"/>
    <p:sldId id="283" r:id="rId18"/>
    <p:sldId id="308" r:id="rId19"/>
    <p:sldId id="299" r:id="rId20"/>
    <p:sldId id="304" r:id="rId21"/>
    <p:sldId id="305" r:id="rId22"/>
    <p:sldId id="306" r:id="rId23"/>
    <p:sldId id="311" r:id="rId24"/>
    <p:sldId id="314" r:id="rId25"/>
    <p:sldId id="307" r:id="rId26"/>
    <p:sldId id="309" r:id="rId27"/>
    <p:sldId id="312" r:id="rId28"/>
    <p:sldId id="313" r:id="rId29"/>
    <p:sldId id="310" r:id="rId30"/>
    <p:sldId id="315" r:id="rId31"/>
    <p:sldId id="316" r:id="rId32"/>
    <p:sldId id="300" r:id="rId33"/>
    <p:sldId id="317" r:id="rId34"/>
    <p:sldId id="318" r:id="rId35"/>
    <p:sldId id="319" r:id="rId36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2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627" y="3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8CD5B2-10F0-438A-811A-4FB21E6A8D85}" type="datetimeFigureOut">
              <a:rPr lang="en-US" altLang="en-US"/>
              <a:pPr>
                <a:defRPr/>
              </a:pPr>
              <a:t>1/15/2015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A937140-E881-4975-AF23-4F5D759EA6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285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F996E7F-EDAB-4790-979C-7E852A11C320}" type="datetimeFigureOut">
              <a:rPr lang="en-US" altLang="en-US"/>
              <a:pPr>
                <a:defRPr/>
              </a:pPr>
              <a:t>1/15/2015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DCFF5D6-010A-4D91-93C4-C2628A7D3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914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6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52" y="1532443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12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676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15325" y="29210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791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8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AE64F-0329-4099-BAA8-FCD88697F9EC}" type="datetime1">
              <a:rPr lang="en-US" altLang="en-US"/>
              <a:pPr>
                <a:defRPr/>
              </a:pPr>
              <a:t>1/15/2015</a:t>
            </a:fld>
            <a:endParaRPr lang="en-US" alt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D196EBC6-8F7B-4341-BCD0-77E3CCCD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5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8315553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1/15/2015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9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53525" cy="712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2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C6B9CB-E168-4894-A991-F440560B5009}" type="datetime1">
              <a:rPr lang="en-US" altLang="en-US"/>
              <a:pPr>
                <a:defRPr/>
              </a:pPr>
              <a:t>1/15/2015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EF6DBCF-3A38-469F-BCB5-3B5338553E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1" r:id="rId3"/>
    <p:sldLayoutId id="2147483732" r:id="rId4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286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0858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EG1003: Introduction to Engineering and Design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400" y="3924300"/>
            <a:ext cx="8153400" cy="12192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Semester-Long Design Project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6670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971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50063"/>
            <a:ext cx="2590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latin typeface="Tahoma" panose="020B0604030504040204" pitchFamily="34" charset="0"/>
              </a:rPr>
              <a:t>Objectives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8350" y="796925"/>
            <a:ext cx="8148638" cy="487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200000"/>
              </a:lnSpc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 train from one end of the track to the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lnSpc>
                <a:spcPct val="200000"/>
              </a:lnSpc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 collisions with other trains and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obstructions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lnSpc>
                <a:spcPct val="200000"/>
              </a:lnSpc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 digital logic program using LabVIEW to control the train track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ea typeface="ＭＳ Ｐゴシック" charset="0"/>
              </a:rPr>
              <a:t>Course Layout</a:t>
            </a:r>
            <a:endParaRPr lang="en-US" sz="2400" dirty="0">
              <a:latin typeface="Tahoma" panose="020B0604030504040204" pitchFamily="34" charset="0"/>
            </a:endParaRPr>
          </a:p>
        </p:txBody>
      </p:sp>
      <p:pic>
        <p:nvPicPr>
          <p:cNvPr id="1028" name="Picture 4" descr="File:RTG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090041"/>
            <a:ext cx="8988426" cy="205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tthew\Downloads\IMG_28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2" b="18609"/>
          <a:stretch/>
        </p:blipFill>
        <p:spPr bwMode="auto">
          <a:xfrm>
            <a:off x="786689" y="1133376"/>
            <a:ext cx="3194105" cy="1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53" y="437285"/>
            <a:ext cx="32766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Bomb Disarming Robot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(BDR)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9768" y="687879"/>
            <a:ext cx="4840663" cy="32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ea typeface="ＭＳ Ｐゴシック" charset="0"/>
              </a:rPr>
              <a:t>Objectives</a:t>
            </a:r>
            <a:endParaRPr lang="en-US" sz="2400" dirty="0">
              <a:latin typeface="Tahoma" panose="020B060403050404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8350" y="1235837"/>
            <a:ext cx="8148638" cy="487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must be able to autonomously navigate the obstacle course provided </a:t>
            </a: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Disarm the bomb avoiding any decoy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bombs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must fit in a start area that is 25cm x 25cm x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20cm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 Credit: Disable and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30429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400" dirty="0">
                <a:latin typeface="Tahoma" pitchFamily="34" charset="0"/>
              </a:rPr>
              <a:t>Course Layout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69" y="951607"/>
            <a:ext cx="5671392" cy="393192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dular1edit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83" y="859747"/>
            <a:ext cx="5118537" cy="393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en-US" sz="2400" dirty="0"/>
              <a:t>Final Product</a:t>
            </a:r>
            <a:endParaRPr lang="en-US" sz="24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6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Retrieval &amp; Delivery System (RDS)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92" y="510142"/>
            <a:ext cx="5021816" cy="30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be able to:</a:t>
            </a:r>
          </a:p>
          <a:p>
            <a:pPr marL="9144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Retrieve fuel cells</a:t>
            </a:r>
          </a:p>
          <a:p>
            <a:pPr marL="9144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Deliver them to a hospital</a:t>
            </a:r>
          </a:p>
          <a:p>
            <a:pPr marL="13716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Hospitals consumes power at different levels of efficiency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Deliver </a:t>
            </a: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a total of at least 200 hours of battery life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</a:t>
            </a: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Credit: Additional points rewarded for hour accumulated past 200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400" dirty="0">
                <a:latin typeface="Tahoma" pitchFamily="34" charset="0"/>
              </a:rPr>
              <a:t>Course Layout</a:t>
            </a:r>
          </a:p>
        </p:txBody>
      </p:sp>
      <p:pic>
        <p:nvPicPr>
          <p:cNvPr id="5" name="Picture 2" descr="https://manual.eg.poly.edu/images/thumb/9/9d/Sp14RDS1.jpg/650px-Sp14RD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71" y="801776"/>
            <a:ext cx="5596759" cy="17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manual.eg.poly.edu/images/thumb/f/f9/Sp14RDS2.jpg/650px-Sp14RD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70" y="2830844"/>
            <a:ext cx="5596759" cy="2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4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Autonomous Underwater Vehicle (AUV)</a:t>
            </a:r>
          </a:p>
        </p:txBody>
      </p:sp>
      <p:pic>
        <p:nvPicPr>
          <p:cNvPr id="5" name="Picture 3" descr="IMGP2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75516"/>
            <a:ext cx="2438400" cy="21431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P22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65991"/>
            <a:ext cx="3048000" cy="21526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MGP24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77104"/>
            <a:ext cx="2362200" cy="21415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Project Introduction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Project duration: 10 weeks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Teams of 2-3 people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Projects to choose from: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Supermarket 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Train Guidance System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Robot (Seven types)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14" y="1701165"/>
            <a:ext cx="2857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Oil Spill Task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Perform tasks for a total of 100 points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AUV must fit into a 1’ x 1’ x 1’ box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Must use waterproofed sensors and NXT case</a:t>
            </a:r>
          </a:p>
        </p:txBody>
      </p:sp>
      <p:pic>
        <p:nvPicPr>
          <p:cNvPr id="4" name="Picture 12" descr="cool au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659118"/>
            <a:ext cx="3048000" cy="2286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Course Layout &amp; Tasks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176705" y="3204345"/>
            <a:ext cx="4568716" cy="15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Marine Plant Samples</a:t>
            </a:r>
          </a:p>
          <a:p>
            <a:pPr marL="97790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5  points per plant released </a:t>
            </a:r>
          </a:p>
          <a:p>
            <a:pPr marL="97790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10 points per plant recovered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Data </a:t>
            </a: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Canisters – 10 points each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6" y="884455"/>
            <a:ext cx="7824623" cy="210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5284" y="3100550"/>
            <a:ext cx="4568716" cy="15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Oceanographic Sensor – 20 </a:t>
            </a:r>
            <a:r>
              <a:rPr lang="en-US" altLang="en-US" sz="18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points</a:t>
            </a:r>
            <a:endParaRPr lang="en-US" altLang="en-US" sz="1800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Seismic Reading – 10 </a:t>
            </a:r>
            <a:r>
              <a:rPr lang="en-US" altLang="en-US" sz="18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points</a:t>
            </a:r>
            <a:endParaRPr lang="en-US" altLang="en-US" sz="1800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Oil spill task – 40 points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endParaRPr lang="en-US" altLang="en-US" sz="1800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7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charset="0"/>
              </a:rPr>
              <a:t>Final </a:t>
            </a:r>
            <a:r>
              <a:rPr lang="en-US" sz="2400" dirty="0" err="1" smtClean="0">
                <a:ea typeface="ＭＳ Ｐゴシック" charset="0"/>
              </a:rPr>
              <a:t>Prodct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AUVedi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85" y="961697"/>
            <a:ext cx="4993248" cy="38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04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Search &amp; Recovery Robot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(SRR)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78" y="599192"/>
            <a:ext cx="4842643" cy="312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move autonomously over a pre-selected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route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Retrieve power supply module and return to space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shuttle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Credit: Retrieves modules and returns them to the space shuttle</a:t>
            </a:r>
          </a:p>
        </p:txBody>
      </p:sp>
    </p:spTree>
    <p:extLst>
      <p:ext uri="{BB962C8B-B14F-4D97-AF65-F5344CB8AC3E}">
        <p14:creationId xmlns:p14="http://schemas.microsoft.com/office/powerpoint/2010/main" val="34928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Course Layout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2449" y="2340918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</a:rPr>
              <a:t>Course Layout</a:t>
            </a: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29" y="932793"/>
            <a:ext cx="3209925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:\DCIM\101MSDCF\DSC015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54" y="2875892"/>
            <a:ext cx="3200400" cy="21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manual.eg.poly.edu/images/thumb/9/9b/Sp14SRR1.jpg/500px-Sp14SR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6" y="932793"/>
            <a:ext cx="47625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manual.eg.poly.edu/images/thumb/6/6c/Sp14SRR2.jpg/500px-Sp14SRR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6" y="2952093"/>
            <a:ext cx="4762500" cy="20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Disaster Relief Robot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(DRR)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6"/>
          <a:stretch/>
        </p:blipFill>
        <p:spPr>
          <a:xfrm>
            <a:off x="1990252" y="681945"/>
            <a:ext cx="5466838" cy="302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perform at least five of the six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tasks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Must return back to base in 5 minutes or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less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</a:p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</a:t>
            </a: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Credit: Complete all six tasks, retrieve extra fuel cells, and activate a second power cutoff station</a:t>
            </a:r>
          </a:p>
        </p:txBody>
      </p:sp>
    </p:spTree>
    <p:extLst>
      <p:ext uri="{BB962C8B-B14F-4D97-AF65-F5344CB8AC3E}">
        <p14:creationId xmlns:p14="http://schemas.microsoft.com/office/powerpoint/2010/main" val="9192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Course Layout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https://manual.eg.poly.edu/images/thumb/e/e5/Sp14DRR1.jpg/650px-Sp14DR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97" y="954061"/>
            <a:ext cx="5313636" cy="164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manual.eg.poly.edu/images/thumb/9/96/Sp14DRR2.jpg/650px-Sp14DR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22" y="2788569"/>
            <a:ext cx="5313636" cy="214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4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Security Infiltration Drone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(SID)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0"/>
            </a:endParaRPr>
          </a:p>
          <a:p>
            <a:pPr eaLnBrk="1" hangingPunct="1">
              <a:defRPr/>
            </a:pP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765788"/>
            <a:ext cx="4800600" cy="298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504497" y="3704897"/>
            <a:ext cx="8213834" cy="114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260475" indent="-12604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NOTE: The SLDP counts toward 30% of </a:t>
            </a: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your course 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final grade!</a:t>
            </a:r>
          </a:p>
        </p:txBody>
      </p:sp>
      <p:graphicFrame>
        <p:nvGraphicFramePr>
          <p:cNvPr id="4" name="Group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213045"/>
              </p:ext>
            </p:extLst>
          </p:nvPr>
        </p:nvGraphicFramePr>
        <p:xfrm>
          <a:off x="1522413" y="1174531"/>
          <a:ext cx="6249987" cy="2199640"/>
        </p:xfrm>
        <a:graphic>
          <a:graphicData uri="http://schemas.openxmlformats.org/drawingml/2006/table">
            <a:tbl>
              <a:tblPr/>
              <a:tblGrid>
                <a:gridCol w="3894137"/>
                <a:gridCol w="235585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Item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% of 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Benchmarks and Commissioning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Final Presentation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scan barcodes to open the gates, retrieve the data canister, deliver the data canister to the extraction point, and proceed to the exit.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Credit: Retrieve data canisters (with a robotic arm) and bring them to extraction point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Course Layout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4" descr="https://manual.eg.poly.edu/images/thumb/c/c8/SID03.png/350px-SID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7" y="2912263"/>
            <a:ext cx="2564688" cy="191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manual.eg.poly.edu/images/thumb/a/a9/SID04.png/350px-SID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38" y="2928834"/>
            <a:ext cx="2532884" cy="190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manual.eg.poly.edu/images/thumb/b/b3/Sp14SID1.jpg/650px-Sp14S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38" y="878701"/>
            <a:ext cx="5211161" cy="186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2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Mars Rover Robot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(MRR)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56" y="926597"/>
            <a:ext cx="4199888" cy="265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1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798490"/>
            <a:ext cx="8229600" cy="41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collect two different readings of water sources with the Vernier salinity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sensor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Return to the space shuttle at the landing site once both readings are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taken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Credit: </a:t>
            </a:r>
          </a:p>
          <a:p>
            <a:pPr marL="91440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Obtain a third water source reading and return it to the space shuttle</a:t>
            </a:r>
          </a:p>
          <a:p>
            <a:pPr marL="91440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Robot travels down into and over the crater</a:t>
            </a:r>
          </a:p>
        </p:txBody>
      </p:sp>
    </p:spTree>
    <p:extLst>
      <p:ext uri="{BB962C8B-B14F-4D97-AF65-F5344CB8AC3E}">
        <p14:creationId xmlns:p14="http://schemas.microsoft.com/office/powerpoint/2010/main" val="8049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https://manual.eg.poly.edu/images/thumb/6/64/MRR1.jpg/500px-MR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88276"/>
            <a:ext cx="6191250" cy="22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manual.eg.poly.edu/images/thumb/c/c7/MRR4.jpg/500px-MRR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34" y="3134691"/>
            <a:ext cx="2577382" cy="188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manual.eg.poly.edu/images/thumb/d/de/MRR5.jpg/500px-MR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72" y="3117511"/>
            <a:ext cx="2609193" cy="19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7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Closing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Refer to </a:t>
            </a:r>
            <a:r>
              <a:rPr lang="en-US" altLang="en-US" b="1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manual.eg.poly.edu</a:t>
            </a: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for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details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Think about which project interests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you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Brainstorm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ideas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40515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01792" y="950444"/>
            <a:ext cx="8315553" cy="3131018"/>
          </a:xfrm>
        </p:spPr>
        <p:txBody>
          <a:bodyPr/>
          <a:lstStyle/>
          <a:p>
            <a:r>
              <a:rPr lang="en-US" u="sng" dirty="0" smtClean="0">
                <a:solidFill>
                  <a:srgbClr val="57068C"/>
                </a:solidFill>
              </a:rPr>
              <a:t>BENCHMARKS &amp; COMMISSIONING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u="sng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600" u="sng" dirty="0" smtClean="0">
                <a:solidFill>
                  <a:srgbClr val="57068C"/>
                </a:solidFill>
                <a:latin typeface="Tahoma" pitchFamily="34" charset="0"/>
                <a:cs typeface="Tahoma" pitchFamily="34" charset="0"/>
              </a:rPr>
              <a:t>Benchmarks:</a:t>
            </a:r>
            <a:endParaRPr lang="en-US" sz="1600" u="sng" dirty="0" smtClean="0">
              <a:solidFill>
                <a:srgbClr val="57068C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2 Benchmarks throughout semester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0" dirty="0" smtClean="0">
                <a:solidFill>
                  <a:srgbClr val="57068C"/>
                </a:solidFill>
              </a:rPr>
              <a:t>Refer to syllabus for due dates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Penalties for not completing on time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rgbClr val="57068C"/>
              </a:solidFill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57068C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u="sng" dirty="0" smtClean="0">
                <a:solidFill>
                  <a:srgbClr val="57068C"/>
                </a:solidFill>
              </a:rPr>
              <a:t>Commissioning: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0" dirty="0" smtClean="0">
                <a:solidFill>
                  <a:srgbClr val="57068C"/>
                </a:solidFill>
              </a:rPr>
              <a:t>Completion of all required tasks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Last phase of project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0" dirty="0" smtClean="0">
                <a:solidFill>
                  <a:srgbClr val="57068C"/>
                </a:solidFill>
              </a:rPr>
              <a:t>Refer to syllabus for due dates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Failure to commission will result in penalties (Partial Commissioning)</a:t>
            </a:r>
            <a:endParaRPr lang="en-US" sz="1600" b="0" dirty="0">
              <a:solidFill>
                <a:srgbClr val="57068C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E1E51061-519A-4784-892B-B95E7889EEBA}" type="datetime1">
              <a:rPr lang="en-US" altLang="en-US" smtClean="0"/>
              <a:pPr>
                <a:defRPr/>
              </a:pPr>
              <a:t>1/15/2015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3EF180-0D60-44B2-9F82-6747EC9A3947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028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37" y="1236879"/>
            <a:ext cx="3157214" cy="20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65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u="sng" dirty="0" smtClean="0">
                <a:solidFill>
                  <a:srgbClr val="57068C"/>
                </a:solidFill>
              </a:rPr>
              <a:t>Project Submission:</a:t>
            </a:r>
            <a:endParaRPr lang="en-US" sz="2400" dirty="0" smtClean="0">
              <a:solidFill>
                <a:srgbClr val="57068C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Hand in Technical and Managerial related documents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Must be received in order to obtain SLDP Grade (30%)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Any missing items will result in penalties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Refer to syllabus for deadline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Refer to Submission Guidelines</a:t>
            </a:r>
          </a:p>
          <a:p>
            <a:endParaRPr lang="en-US" sz="2400" u="sng" dirty="0" smtClean="0">
              <a:solidFill>
                <a:srgbClr val="57068C"/>
              </a:solidFill>
            </a:endParaRPr>
          </a:p>
          <a:p>
            <a:endParaRPr lang="en-US" sz="2400" u="sng" dirty="0" smtClean="0">
              <a:solidFill>
                <a:srgbClr val="57068C"/>
              </a:solidFill>
            </a:endParaRPr>
          </a:p>
          <a:p>
            <a:endParaRPr lang="en-US" sz="2400" u="sng" dirty="0">
              <a:solidFill>
                <a:srgbClr val="57068C"/>
              </a:solidFill>
            </a:endParaRPr>
          </a:p>
          <a:p>
            <a:endParaRPr lang="en-US" sz="2400" u="sng" dirty="0">
              <a:solidFill>
                <a:srgbClr val="57068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E1E51061-519A-4784-892B-B95E7889EEBA}" type="datetime1">
              <a:rPr lang="en-US" altLang="en-US" smtClean="0"/>
              <a:pPr>
                <a:defRPr/>
              </a:pPr>
              <a:t>1/15/2015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3EF180-0D60-44B2-9F82-6747EC9A3947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631949"/>
            <a:ext cx="24288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54125"/>
            <a:ext cx="3124200" cy="21748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Supermarket pics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55713"/>
            <a:ext cx="2895600" cy="21732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Supermarket Logistics System (SLS)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/>
              <a:t>Objectives 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950913" y="911225"/>
            <a:ext cx="727868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Design supermarket for a 400’ x 400’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lot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Create scaled 3-D model (actual or CAD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Create security, lighting, and temperature systems for store using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LabVIEW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Calculate building and maintenance costs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Final Product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5" descr="Supermarket CAD dw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51" y="971825"/>
            <a:ext cx="7047186" cy="38939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Railroad Train Guidance System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(RTGS)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46" y="1295400"/>
            <a:ext cx="30480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SC015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14" y="1295400"/>
            <a:ext cx="2971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YU Schools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5965</TotalTime>
  <Words>691</Words>
  <Application>Microsoft Office PowerPoint</Application>
  <PresentationFormat>On-screen Show (16:9)</PresentationFormat>
  <Paragraphs>125</Paragraphs>
  <Slides>35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ＭＳ Ｐゴシック</vt:lpstr>
      <vt:lpstr>ＭＳ Ｐゴシック</vt:lpstr>
      <vt:lpstr>Arial</vt:lpstr>
      <vt:lpstr>Calibri</vt:lpstr>
      <vt:lpstr>Courier New</vt:lpstr>
      <vt:lpstr>Tahoma</vt:lpstr>
      <vt:lpstr>Wingdings</vt:lpstr>
      <vt:lpstr>NYU Schools 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Grading Committee</dc:creator>
  <cp:lastModifiedBy>Roger Avendano</cp:lastModifiedBy>
  <cp:revision>67</cp:revision>
  <dcterms:created xsi:type="dcterms:W3CDTF">2013-09-03T13:03:01Z</dcterms:created>
  <dcterms:modified xsi:type="dcterms:W3CDTF">2015-01-15T15:46:30Z</dcterms:modified>
</cp:coreProperties>
</file>