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74" r:id="rId2"/>
    <p:sldId id="275" r:id="rId3"/>
    <p:sldId id="276" r:id="rId4"/>
    <p:sldId id="320" r:id="rId5"/>
    <p:sldId id="321" r:id="rId6"/>
    <p:sldId id="287" r:id="rId7"/>
    <p:sldId id="288" r:id="rId8"/>
    <p:sldId id="301" r:id="rId9"/>
    <p:sldId id="295" r:id="rId10"/>
    <p:sldId id="289" r:id="rId11"/>
    <p:sldId id="302" r:id="rId12"/>
    <p:sldId id="296" r:id="rId13"/>
    <p:sldId id="303" r:id="rId14"/>
    <p:sldId id="290" r:id="rId15"/>
    <p:sldId id="297" r:id="rId16"/>
    <p:sldId id="298" r:id="rId17"/>
    <p:sldId id="283" r:id="rId18"/>
    <p:sldId id="308" r:id="rId19"/>
    <p:sldId id="299" r:id="rId20"/>
    <p:sldId id="304" r:id="rId21"/>
    <p:sldId id="305" r:id="rId22"/>
    <p:sldId id="306" r:id="rId23"/>
    <p:sldId id="311" r:id="rId24"/>
    <p:sldId id="314" r:id="rId25"/>
    <p:sldId id="307" r:id="rId26"/>
    <p:sldId id="309" r:id="rId27"/>
    <p:sldId id="312" r:id="rId28"/>
    <p:sldId id="313" r:id="rId29"/>
    <p:sldId id="310" r:id="rId30"/>
    <p:sldId id="315" r:id="rId31"/>
    <p:sldId id="316" r:id="rId32"/>
    <p:sldId id="300" r:id="rId33"/>
    <p:sldId id="317" r:id="rId34"/>
    <p:sldId id="319" r:id="rId35"/>
  </p:sldIdLst>
  <p:sldSz cx="9144000" cy="5143500" type="screen16x9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82" autoAdjust="0"/>
    <p:restoredTop sz="94660"/>
  </p:normalViewPr>
  <p:slideViewPr>
    <p:cSldViewPr snapToGrid="0" snapToObjects="1">
      <p:cViewPr>
        <p:scale>
          <a:sx n="83" d="100"/>
          <a:sy n="83" d="100"/>
        </p:scale>
        <p:origin x="656" y="6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88CD5B2-10F0-438A-811A-4FB21E6A8D85}" type="datetimeFigureOut">
              <a:rPr lang="en-US" altLang="en-US"/>
              <a:pPr>
                <a:defRPr/>
              </a:pPr>
              <a:t>8/30/2015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CA937140-E881-4975-AF23-4F5D759EA6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72285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F996E7F-EDAB-4790-979C-7E852A11C320}" type="datetimeFigureOut">
              <a:rPr lang="en-US" altLang="en-US"/>
              <a:pPr>
                <a:defRPr/>
              </a:pPr>
              <a:t>8/30/2015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5DCFF5D6-010A-4D91-93C4-C2628A7D35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29914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FF5D6-010A-4D91-93C4-C2628A7D35A5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0622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-9144" y="0"/>
            <a:ext cx="9153144" cy="5143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227752" y="1532443"/>
            <a:ext cx="3637261" cy="181128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>
              <a:spcBef>
                <a:spcPts val="0"/>
              </a:spcBef>
              <a:defRPr sz="3000" b="1" i="0">
                <a:solidFill>
                  <a:schemeClr val="bg1"/>
                </a:solidFill>
                <a:latin typeface="Arial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27012" y="3718898"/>
            <a:ext cx="1783159" cy="361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defRPr sz="1000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26767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53525" cy="5157788"/>
          </a:xfrm>
          <a:prstGeom prst="rect">
            <a:avLst/>
          </a:prstGeom>
          <a:solidFill>
            <a:srgbClr val="5706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8315325" y="292100"/>
            <a:ext cx="184150" cy="369888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 sz="1800" smtClean="0"/>
          </a:p>
        </p:txBody>
      </p:sp>
      <p:pic>
        <p:nvPicPr>
          <p:cNvPr id="6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238125"/>
            <a:ext cx="1689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Placeholder 2"/>
          <p:cNvSpPr>
            <a:spLocks noGrp="1"/>
          </p:cNvSpPr>
          <p:nvPr>
            <p:ph idx="11"/>
          </p:nvPr>
        </p:nvSpPr>
        <p:spPr>
          <a:xfrm>
            <a:off x="0" y="0"/>
            <a:ext cx="4480560" cy="5156574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ctr">
              <a:defRPr sz="3000" b="1">
                <a:solidFill>
                  <a:srgbClr val="FFFFFF"/>
                </a:solidFill>
              </a:defRPr>
            </a:lvl1pPr>
            <a:lvl2pPr marL="0" indent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997268" y="1583857"/>
            <a:ext cx="3737844" cy="3131018"/>
          </a:xfrm>
          <a:prstGeom prst="rect">
            <a:avLst/>
          </a:prstGeom>
        </p:spPr>
        <p:txBody>
          <a:bodyPr vert="horz" lIns="0" tIns="0" rIns="0" bIns="0"/>
          <a:lstStyle>
            <a:lvl1pPr marL="0">
              <a:spcBef>
                <a:spcPts val="0"/>
              </a:spcBef>
              <a:defRPr sz="3000" b="1" i="0">
                <a:solidFill>
                  <a:srgbClr val="FFFFFF"/>
                </a:solidFill>
                <a:latin typeface="Arial"/>
                <a:cs typeface="Arial"/>
              </a:defRPr>
            </a:lvl1pPr>
            <a:lvl2pPr marL="0" indent="0">
              <a:spcBef>
                <a:spcPts val="0"/>
              </a:spcBef>
              <a:buNone/>
              <a:defRPr baseline="0"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17915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01792" y="1583857"/>
            <a:ext cx="3810941" cy="3131018"/>
          </a:xfrm>
          <a:prstGeom prst="rect">
            <a:avLst/>
          </a:prstGeom>
        </p:spPr>
        <p:txBody>
          <a:bodyPr vert="horz" lIns="0" tIns="0" rIns="0" bIns="0"/>
          <a:lstStyle>
            <a:lvl1pPr marL="0">
              <a:spcBef>
                <a:spcPts val="0"/>
              </a:spcBef>
              <a:defRPr sz="2000" b="1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1"/>
          </p:nvPr>
        </p:nvSpPr>
        <p:spPr>
          <a:xfrm>
            <a:off x="4672577" y="712598"/>
            <a:ext cx="4480560" cy="4430902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ctr">
              <a:defRPr sz="30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76711" y="228989"/>
            <a:ext cx="2740741" cy="265113"/>
          </a:xfrm>
          <a:prstGeom prst="rect">
            <a:avLst/>
          </a:prstGeom>
        </p:spPr>
        <p:txBody>
          <a:bodyPr vert="horz" lIns="0" tIns="0" rIns="0" bIns="0"/>
          <a:lstStyle>
            <a:lvl1pPr marL="0" algn="r">
              <a:spcBef>
                <a:spcPts val="0"/>
              </a:spcBef>
              <a:defRPr sz="1400" b="1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AE64F-0329-4099-BAA8-FCD88697F9EC}" type="datetime1">
              <a:rPr lang="en-US" altLang="en-US"/>
              <a:pPr>
                <a:defRPr/>
              </a:pPr>
              <a:t>8/30/2015</a:t>
            </a:fld>
            <a:endParaRPr lang="en-US" altLang="en-US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D196EBC6-8F7B-4341-BCD0-77E3CCCD3B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559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01792" y="1583857"/>
            <a:ext cx="8315553" cy="3131018"/>
          </a:xfrm>
          <a:prstGeom prst="rect">
            <a:avLst/>
          </a:prstGeom>
        </p:spPr>
        <p:txBody>
          <a:bodyPr vert="horz" lIns="0" tIns="0" rIns="0" bIns="0"/>
          <a:lstStyle>
            <a:lvl1pPr marL="0">
              <a:spcBef>
                <a:spcPts val="0"/>
              </a:spcBef>
              <a:defRPr sz="2000" b="1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176711" y="228989"/>
            <a:ext cx="2740741" cy="265113"/>
          </a:xfrm>
          <a:prstGeom prst="rect">
            <a:avLst/>
          </a:prstGeom>
        </p:spPr>
        <p:txBody>
          <a:bodyPr vert="horz" lIns="0" tIns="0" rIns="0" bIns="0"/>
          <a:lstStyle>
            <a:lvl1pPr marL="0" algn="r">
              <a:spcBef>
                <a:spcPts val="0"/>
              </a:spcBef>
              <a:defRPr sz="1400" b="1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51061-519A-4784-892B-B95E7889EEBA}" type="datetime1">
              <a:rPr lang="en-US" altLang="en-US"/>
              <a:pPr>
                <a:defRPr/>
              </a:pPr>
              <a:t>8/30/2015</a:t>
            </a:fld>
            <a:endParaRPr lang="en-US" altLang="en-US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7C3EF180-0D60-44B2-9F82-6747EC9A39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093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nyu_whit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234950"/>
            <a:ext cx="673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9153525" cy="712788"/>
          </a:xfrm>
          <a:prstGeom prst="rect">
            <a:avLst/>
          </a:prstGeom>
          <a:solidFill>
            <a:srgbClr val="5706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1028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238125"/>
            <a:ext cx="1689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3C6B9CB-E168-4894-A991-F440560B5009}" type="datetime1">
              <a:rPr lang="en-US" altLang="en-US"/>
              <a:pPr>
                <a:defRPr/>
              </a:pPr>
              <a:t>8/30/2015</a:t>
            </a:fld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5EF6DBCF-3A38-469F-BCB5-3B5338553E5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1" r:id="rId3"/>
    <p:sldLayoutId id="2147483732" r:id="rId4"/>
  </p:sldLayoutIdLst>
  <p:hf hdr="0" ft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628650" indent="-1714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085850" indent="-1714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1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114550" indent="-285750" algn="l" defTabSz="457200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1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en-US" sz="2400" b="0" dirty="0" smtClean="0">
                <a:latin typeface="Tahoma" pitchFamily="34" charset="0"/>
                <a:cs typeface="Tahoma" pitchFamily="34" charset="0"/>
              </a:rPr>
              <a:t>EG1003: Introduction to Engineering and Design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533400" y="3924300"/>
            <a:ext cx="8153400" cy="12192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Semester-Long Design Project</a:t>
            </a: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2667000" cy="21336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447800"/>
            <a:ext cx="2971800" cy="21336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450063"/>
            <a:ext cx="2590800" cy="21336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2400" dirty="0">
                <a:latin typeface="Tahoma" panose="020B0604030504040204" pitchFamily="34" charset="0"/>
              </a:rPr>
              <a:t>Objectives 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768350" y="796925"/>
            <a:ext cx="8148638" cy="4876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628650" indent="-1714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085850" indent="-1714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1145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eaLnBrk="1" hangingPunct="1">
              <a:lnSpc>
                <a:spcPct val="200000"/>
              </a:lnSpc>
              <a:spcBef>
                <a:spcPct val="400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Guide train from one end of the track to the </a:t>
            </a:r>
            <a:r>
              <a:rPr lang="en-US" dirty="0" smtClean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other</a:t>
            </a:r>
            <a:endParaRPr lang="en-US" dirty="0">
              <a:solidFill>
                <a:srgbClr val="00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eaLnBrk="1" hangingPunct="1">
              <a:lnSpc>
                <a:spcPct val="200000"/>
              </a:lnSpc>
              <a:spcBef>
                <a:spcPct val="400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Avoid collisions with other trains and </a:t>
            </a:r>
            <a:r>
              <a:rPr lang="en-US" dirty="0" smtClean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obstructions</a:t>
            </a:r>
            <a:endParaRPr lang="en-US" dirty="0">
              <a:solidFill>
                <a:srgbClr val="00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eaLnBrk="1" hangingPunct="1">
              <a:lnSpc>
                <a:spcPct val="200000"/>
              </a:lnSpc>
              <a:spcBef>
                <a:spcPct val="400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Implement digital logic program using LabVIEW to control the train track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2400" dirty="0">
                <a:ea typeface="ＭＳ Ｐゴシック" charset="0"/>
              </a:rPr>
              <a:t>Course Layout</a:t>
            </a:r>
            <a:endParaRPr lang="en-US" sz="2400" dirty="0">
              <a:latin typeface="Tahoma" panose="020B0604030504040204" pitchFamily="34" charset="0"/>
            </a:endParaRPr>
          </a:p>
        </p:txBody>
      </p:sp>
      <p:pic>
        <p:nvPicPr>
          <p:cNvPr id="1028" name="Picture 4" descr="File:RTGS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3090041"/>
            <a:ext cx="8988426" cy="2053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matthew\Downloads\IMG_286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2" b="18609"/>
          <a:stretch/>
        </p:blipFill>
        <p:spPr bwMode="auto">
          <a:xfrm>
            <a:off x="786689" y="1133376"/>
            <a:ext cx="3194105" cy="169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653" y="437285"/>
            <a:ext cx="3276600" cy="25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5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33400" y="3578772"/>
            <a:ext cx="8153400" cy="156472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  <a:t>Bomb Disarming Robot </a:t>
            </a:r>
            <a:b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</a:b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  <a:t>(BDR)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89768" y="687879"/>
            <a:ext cx="4840663" cy="322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35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2400" dirty="0">
                <a:ea typeface="ＭＳ Ｐゴシック" charset="0"/>
              </a:rPr>
              <a:t>Objectives</a:t>
            </a:r>
            <a:endParaRPr lang="en-US" sz="2400" dirty="0">
              <a:latin typeface="Tahoma" panose="020B0604030504040204" pitchFamily="34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768350" y="1235837"/>
            <a:ext cx="8148638" cy="4876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628650" indent="-1714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085850" indent="-1714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1145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eaLnBrk="1" hangingPunct="1">
              <a:spcBef>
                <a:spcPts val="18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Robot must be able to autonomously navigate the obstacle course provided </a:t>
            </a:r>
          </a:p>
          <a:p>
            <a:pPr marL="457200" indent="-457200" eaLnBrk="1" hangingPunct="1">
              <a:spcBef>
                <a:spcPts val="18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Disarm the bomb avoiding any decoy </a:t>
            </a:r>
            <a:r>
              <a:rPr lang="en-US" dirty="0" smtClean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bombs</a:t>
            </a:r>
            <a:endParaRPr lang="en-US" dirty="0">
              <a:solidFill>
                <a:srgbClr val="00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eaLnBrk="1" hangingPunct="1">
              <a:spcBef>
                <a:spcPts val="18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Robot must fit in a start area that is 25cm x 25cm x </a:t>
            </a:r>
            <a:r>
              <a:rPr lang="en-US" dirty="0" smtClean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20cm</a:t>
            </a:r>
            <a:endParaRPr lang="en-US" dirty="0">
              <a:solidFill>
                <a:srgbClr val="00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eaLnBrk="1" hangingPunct="1">
              <a:spcBef>
                <a:spcPts val="18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Extra Credit: Disable and retrieve triangulation device(s)</a:t>
            </a:r>
          </a:p>
        </p:txBody>
      </p:sp>
    </p:spTree>
    <p:extLst>
      <p:ext uri="{BB962C8B-B14F-4D97-AF65-F5344CB8AC3E}">
        <p14:creationId xmlns:p14="http://schemas.microsoft.com/office/powerpoint/2010/main" val="304297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sz="2400" dirty="0">
                <a:latin typeface="Tahoma" pitchFamily="34" charset="0"/>
              </a:rPr>
              <a:t>Course Layout</a:t>
            </a:r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569" y="951607"/>
            <a:ext cx="5671392" cy="393192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odular1edit.wm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283" y="859747"/>
            <a:ext cx="5118537" cy="393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altLang="en-US" sz="2400" dirty="0"/>
              <a:t>Final Product</a:t>
            </a:r>
            <a:endParaRPr lang="en-US" sz="2400" dirty="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56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33400" y="3578772"/>
            <a:ext cx="8153400" cy="156472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  <a:t>Retrieval &amp; Delivery System (RDS)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192" y="510142"/>
            <a:ext cx="5021816" cy="306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82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400" dirty="0">
                <a:ea typeface="ＭＳ Ｐゴシック" charset="0"/>
              </a:rPr>
              <a:t>Objectives</a:t>
            </a:r>
            <a:endParaRPr lang="en-US" altLang="en-US" sz="2400" b="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2291" name="Rectangle 3"/>
          <p:cNvSpPr txBox="1">
            <a:spLocks noChangeArrowheads="1"/>
          </p:cNvSpPr>
          <p:nvPr/>
        </p:nvSpPr>
        <p:spPr bwMode="auto">
          <a:xfrm>
            <a:off x="476250" y="1003300"/>
            <a:ext cx="822960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ts val="1200"/>
              </a:spcBef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Robot must be able to:</a:t>
            </a:r>
          </a:p>
          <a:p>
            <a:pPr marL="914400" eaLnBrk="1" hangingPunct="1">
              <a:spcBef>
                <a:spcPts val="1200"/>
              </a:spcBef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Retrieve fuel cells</a:t>
            </a:r>
          </a:p>
          <a:p>
            <a:pPr marL="914400" eaLnBrk="1" hangingPunct="1">
              <a:spcBef>
                <a:spcPts val="1200"/>
              </a:spcBef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Deliver them to a hospital</a:t>
            </a:r>
          </a:p>
          <a:p>
            <a:pPr marL="1371600" eaLnBrk="1" hangingPunct="1">
              <a:spcBef>
                <a:spcPts val="1200"/>
              </a:spcBef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Hospitals consumes power at different levels of efficiency</a:t>
            </a:r>
          </a:p>
          <a:p>
            <a:pPr eaLnBrk="1" hangingPunct="1">
              <a:spcBef>
                <a:spcPts val="1200"/>
              </a:spcBef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Deliver </a:t>
            </a: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a total of at least 200 hours of battery life</a:t>
            </a:r>
          </a:p>
          <a:p>
            <a:pPr eaLnBrk="1" hangingPunct="1">
              <a:spcBef>
                <a:spcPts val="1200"/>
              </a:spcBef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Extra </a:t>
            </a:r>
            <a:r>
              <a:rPr lang="en-US" altLang="en-US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Credit: Additional points rewarded for hour accumulated past 200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sz="2400" dirty="0">
                <a:latin typeface="Tahoma" pitchFamily="34" charset="0"/>
              </a:rPr>
              <a:t>Course Layout</a:t>
            </a:r>
          </a:p>
        </p:txBody>
      </p:sp>
      <p:pic>
        <p:nvPicPr>
          <p:cNvPr id="5" name="Picture 2" descr="https://manual.eg.poly.edu/images/thumb/9/9d/Sp14RDS1.jpg/650px-Sp14RD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271" y="801776"/>
            <a:ext cx="5596759" cy="179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manual.eg.poly.edu/images/thumb/f/f9/Sp14RDS2.jpg/650px-Sp14RDS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270" y="2830844"/>
            <a:ext cx="5596759" cy="214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84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33400" y="3578772"/>
            <a:ext cx="8153400" cy="156472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  <a:t>Autonomous Underwater Vehicle (AUV)</a:t>
            </a:r>
          </a:p>
        </p:txBody>
      </p:sp>
      <p:pic>
        <p:nvPicPr>
          <p:cNvPr id="5" name="Picture 3" descr="IMGP21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75516"/>
            <a:ext cx="2438400" cy="2143125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GP22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165991"/>
            <a:ext cx="3048000" cy="215265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IMGP24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177104"/>
            <a:ext cx="2362200" cy="2141537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94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400" dirty="0">
                <a:ea typeface="ＭＳ Ｐゴシック" charset="0"/>
              </a:rPr>
              <a:t>Project Introduction</a:t>
            </a:r>
            <a:endParaRPr lang="en-US" altLang="en-US" sz="2400" b="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6147" name="Rectangle 3"/>
          <p:cNvSpPr txBox="1">
            <a:spLocks noChangeArrowheads="1"/>
          </p:cNvSpPr>
          <p:nvPr/>
        </p:nvSpPr>
        <p:spPr bwMode="auto">
          <a:xfrm>
            <a:off x="488731" y="970915"/>
            <a:ext cx="7855169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</a:rPr>
              <a:t>Project duration: 10 weeks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</a:rPr>
              <a:t>Teams of 2-3 people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</a:rPr>
              <a:t>Projects to choose from:</a:t>
            </a:r>
          </a:p>
          <a:p>
            <a:pPr marL="91440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</a:rPr>
              <a:t>Supermarket </a:t>
            </a:r>
          </a:p>
          <a:p>
            <a:pPr marL="91440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</a:rPr>
              <a:t>Train Guidance System</a:t>
            </a:r>
          </a:p>
          <a:p>
            <a:pPr marL="91440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</a:rPr>
              <a:t>Robot (Seven types)</a:t>
            </a:r>
          </a:p>
        </p:txBody>
      </p:sp>
      <p:pic>
        <p:nvPicPr>
          <p:cNvPr id="4" name="Picture 4" descr="bd06887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614" y="1701165"/>
            <a:ext cx="28575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400" dirty="0">
                <a:ea typeface="ＭＳ Ｐゴシック" charset="0"/>
              </a:rPr>
              <a:t>Objectives</a:t>
            </a:r>
            <a:endParaRPr lang="en-US" altLang="en-US" sz="2400" b="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2291" name="Rectangle 3"/>
          <p:cNvSpPr txBox="1">
            <a:spLocks noChangeArrowheads="1"/>
          </p:cNvSpPr>
          <p:nvPr/>
        </p:nvSpPr>
        <p:spPr bwMode="auto">
          <a:xfrm>
            <a:off x="476250" y="1003300"/>
            <a:ext cx="822960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Oil Spill Task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Perform tasks for a total of 100 points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AUV must fit into a 1’ x 1’ x 1’ box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Must use waterproofed sensors and NXT case</a:t>
            </a:r>
          </a:p>
        </p:txBody>
      </p:sp>
      <p:pic>
        <p:nvPicPr>
          <p:cNvPr id="4" name="Picture 12" descr="cool au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50" y="2659118"/>
            <a:ext cx="3048000" cy="22860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26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400" dirty="0">
                <a:ea typeface="ＭＳ Ｐゴシック" charset="0"/>
              </a:rPr>
              <a:t>Course Layout &amp; Tasks</a:t>
            </a:r>
            <a:endParaRPr lang="en-US" altLang="en-US" sz="2400" b="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2291" name="Rectangle 3"/>
          <p:cNvSpPr txBox="1">
            <a:spLocks noChangeArrowheads="1"/>
          </p:cNvSpPr>
          <p:nvPr/>
        </p:nvSpPr>
        <p:spPr bwMode="auto">
          <a:xfrm>
            <a:off x="176705" y="3204345"/>
            <a:ext cx="4568716" cy="1523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en-US" sz="1800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Marine Plant Samples</a:t>
            </a:r>
          </a:p>
          <a:p>
            <a:pPr marL="977900" eaLnBrk="1" hangingPunct="1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en-US" sz="1800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5  points per plant released </a:t>
            </a:r>
          </a:p>
          <a:p>
            <a:pPr marL="977900" eaLnBrk="1" hangingPunct="1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en-US" sz="1800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10 points per plant recovered 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en-US" sz="1800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Data </a:t>
            </a:r>
            <a:r>
              <a:rPr lang="en-US" altLang="en-US" sz="1800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Canisters – 10 points each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86" y="884455"/>
            <a:ext cx="7824623" cy="210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5284" y="3100550"/>
            <a:ext cx="4568716" cy="1523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200000"/>
              </a:lnSpc>
              <a:buFont typeface="Wingdings" pitchFamily="2" charset="2"/>
              <a:buChar char="Ø"/>
            </a:pPr>
            <a:r>
              <a:rPr lang="en-US" altLang="en-US" sz="1800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Oceanographic Sensor – 20 </a:t>
            </a:r>
            <a:r>
              <a:rPr lang="en-US" altLang="en-US" sz="1800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points</a:t>
            </a:r>
            <a:endParaRPr lang="en-US" altLang="en-US" sz="1800" dirty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200000"/>
              </a:lnSpc>
              <a:buFont typeface="Wingdings" pitchFamily="2" charset="2"/>
              <a:buChar char="Ø"/>
            </a:pPr>
            <a:r>
              <a:rPr lang="en-US" altLang="en-US" sz="1800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Seismic Reading – 10 </a:t>
            </a:r>
            <a:r>
              <a:rPr lang="en-US" altLang="en-US" sz="1800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points</a:t>
            </a:r>
            <a:endParaRPr lang="en-US" altLang="en-US" sz="1800" dirty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200000"/>
              </a:lnSpc>
              <a:buFont typeface="Wingdings" pitchFamily="2" charset="2"/>
              <a:buChar char="Ø"/>
            </a:pPr>
            <a:r>
              <a:rPr lang="en-US" altLang="en-US" sz="1800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Oil spill task – 40 points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Ø"/>
            </a:pPr>
            <a:endParaRPr lang="en-US" altLang="en-US" sz="1800" dirty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74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400" dirty="0" smtClean="0">
                <a:ea typeface="ＭＳ Ｐゴシック" charset="0"/>
              </a:rPr>
              <a:t>Final </a:t>
            </a:r>
            <a:r>
              <a:rPr lang="en-US" sz="2400" dirty="0" err="1" smtClean="0">
                <a:ea typeface="ＭＳ Ｐゴシック" charset="0"/>
              </a:rPr>
              <a:t>Prodct</a:t>
            </a:r>
            <a:endParaRPr lang="en-US" altLang="en-US" sz="2400" b="0" dirty="0" smtClean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" name="AUVedi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685" y="961697"/>
            <a:ext cx="4993248" cy="384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404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33400" y="3578772"/>
            <a:ext cx="8153400" cy="156472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  <a:t>Search &amp; Recovery Robot </a:t>
            </a:r>
            <a:b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</a:b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  <a:t>(SRR)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778" y="599192"/>
            <a:ext cx="4842643" cy="312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66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400" dirty="0">
                <a:ea typeface="ＭＳ Ｐゴシック" charset="0"/>
              </a:rPr>
              <a:t>Objectives</a:t>
            </a:r>
            <a:endParaRPr lang="en-US" altLang="en-US" sz="2400" b="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2291" name="Rectangle 3"/>
          <p:cNvSpPr txBox="1">
            <a:spLocks noChangeArrowheads="1"/>
          </p:cNvSpPr>
          <p:nvPr/>
        </p:nvSpPr>
        <p:spPr bwMode="auto">
          <a:xfrm>
            <a:off x="476250" y="1003300"/>
            <a:ext cx="822960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Aft>
                <a:spcPts val="120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Robot must move autonomously over a pre-selected </a:t>
            </a:r>
            <a:r>
              <a:rPr lang="en-US" altLang="en-US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route</a:t>
            </a:r>
            <a:endParaRPr lang="en-US" altLang="en-US" dirty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spcAft>
                <a:spcPts val="120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Retrieve power supply module and return to space </a:t>
            </a:r>
            <a:r>
              <a:rPr lang="en-US" altLang="en-US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shuttle</a:t>
            </a:r>
            <a:endParaRPr lang="en-US" altLang="en-US" dirty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spcAft>
                <a:spcPts val="120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The robot must fit in a start area that is 25cm x </a:t>
            </a:r>
            <a:r>
              <a:rPr lang="en-US" altLang="en-US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25cm</a:t>
            </a:r>
            <a:endParaRPr lang="en-US" altLang="en-US" dirty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  <a:p>
            <a:pPr marL="0" indent="0" eaLnBrk="1" hangingPunct="1">
              <a:lnSpc>
                <a:spcPct val="150000"/>
              </a:lnSpc>
            </a:pPr>
            <a:r>
              <a:rPr lang="en-US" altLang="en-US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Extra Credit: Retrieves modules and returns them to the space shuttle</a:t>
            </a:r>
          </a:p>
        </p:txBody>
      </p:sp>
    </p:spTree>
    <p:extLst>
      <p:ext uri="{BB962C8B-B14F-4D97-AF65-F5344CB8AC3E}">
        <p14:creationId xmlns:p14="http://schemas.microsoft.com/office/powerpoint/2010/main" val="349288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en-US" sz="2400" dirty="0"/>
              <a:t>Course Layout</a:t>
            </a:r>
            <a:endParaRPr lang="en-US" altLang="en-US" sz="2400" b="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02449" y="2340918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chemeClr val="bg1"/>
                </a:solidFill>
              </a:rPr>
              <a:t>Course Layout</a:t>
            </a:r>
            <a:endParaRPr lang="en-US" dirty="0"/>
          </a:p>
        </p:txBody>
      </p:sp>
      <p:pic>
        <p:nvPicPr>
          <p:cNvPr id="5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329" y="932793"/>
            <a:ext cx="3209925" cy="2057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:\DCIM\101MSDCF\DSC0159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854" y="2875892"/>
            <a:ext cx="3200400" cy="2134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s://manual.eg.poly.edu/images/thumb/9/9b/Sp14SRR1.jpg/500px-Sp14SRR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96" y="932793"/>
            <a:ext cx="4762500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manual.eg.poly.edu/images/thumb/6/6c/Sp14SRR2.jpg/500px-Sp14SRR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96" y="2952093"/>
            <a:ext cx="4762500" cy="205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41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33400" y="3578772"/>
            <a:ext cx="8153400" cy="156472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  <a:t>Disaster Relief Robot </a:t>
            </a:r>
            <a:b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</a:b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  <a:t>(DRR)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6"/>
          <a:stretch/>
        </p:blipFill>
        <p:spPr>
          <a:xfrm>
            <a:off x="1990252" y="681945"/>
            <a:ext cx="5466838" cy="302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36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400" dirty="0">
                <a:ea typeface="ＭＳ Ｐゴシック" charset="0"/>
              </a:rPr>
              <a:t>Objectives</a:t>
            </a:r>
            <a:endParaRPr lang="en-US" altLang="en-US" sz="2400" b="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2291" name="Rectangle 3"/>
          <p:cNvSpPr txBox="1">
            <a:spLocks noChangeArrowheads="1"/>
          </p:cNvSpPr>
          <p:nvPr/>
        </p:nvSpPr>
        <p:spPr bwMode="auto">
          <a:xfrm>
            <a:off x="476250" y="1003300"/>
            <a:ext cx="822960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Robot must perform at least five of the six </a:t>
            </a:r>
            <a:r>
              <a:rPr lang="en-US" altLang="en-US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tasks</a:t>
            </a:r>
            <a:endParaRPr lang="en-US" altLang="en-US" dirty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Must return back to base in 5 minutes or </a:t>
            </a:r>
            <a:r>
              <a:rPr lang="en-US" altLang="en-US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less</a:t>
            </a:r>
            <a:endParaRPr lang="en-US" altLang="en-US" dirty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The robot must fit in a start area that is 25cm x </a:t>
            </a:r>
            <a:r>
              <a:rPr lang="en-US" altLang="en-US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25cm</a:t>
            </a:r>
          </a:p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en-US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Extra </a:t>
            </a:r>
            <a:r>
              <a:rPr lang="en-US" altLang="en-US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Credit: Complete all six tasks, retrieve extra fuel cells, and activate a second power cutoff station</a:t>
            </a:r>
          </a:p>
        </p:txBody>
      </p:sp>
    </p:spTree>
    <p:extLst>
      <p:ext uri="{BB962C8B-B14F-4D97-AF65-F5344CB8AC3E}">
        <p14:creationId xmlns:p14="http://schemas.microsoft.com/office/powerpoint/2010/main" val="91925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en-US" sz="2400" dirty="0"/>
              <a:t>Course Layout</a:t>
            </a:r>
            <a:endParaRPr lang="en-US" altLang="en-US" sz="2400" b="0" dirty="0" smtClean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6" name="Picture 2" descr="https://manual.eg.poly.edu/images/thumb/e/e5/Sp14DRR1.jpg/650px-Sp14DR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697" y="954061"/>
            <a:ext cx="5313636" cy="164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manual.eg.poly.edu/images/thumb/9/96/Sp14DRR2.jpg/650px-Sp14DRR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622" y="2788569"/>
            <a:ext cx="5313636" cy="214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40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33400" y="3578772"/>
            <a:ext cx="8153400" cy="156472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  <a:t>Security Infiltration Drone </a:t>
            </a:r>
            <a:b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</a:b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  <a:t>(SID)</a:t>
            </a:r>
            <a:b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</a:br>
            <a:endParaRPr lang="en-US" sz="4000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0"/>
            </a:endParaRPr>
          </a:p>
          <a:p>
            <a:pPr eaLnBrk="1" hangingPunct="1">
              <a:defRPr/>
            </a:pPr>
            <a:endParaRPr lang="en-US" sz="4000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765788"/>
            <a:ext cx="4800600" cy="298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54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Grading</a:t>
            </a:r>
            <a:endParaRPr lang="en-US" altLang="en-US" sz="2400" b="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7171" name="Rectangle 3"/>
          <p:cNvSpPr txBox="1">
            <a:spLocks noChangeArrowheads="1"/>
          </p:cNvSpPr>
          <p:nvPr/>
        </p:nvSpPr>
        <p:spPr bwMode="auto">
          <a:xfrm>
            <a:off x="504497" y="3704897"/>
            <a:ext cx="8213834" cy="1143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indent="-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1260475" indent="-1260475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sz="2800" b="1" dirty="0">
                <a:solidFill>
                  <a:srgbClr val="FF0000"/>
                </a:solidFill>
                <a:latin typeface="Tahoma" panose="020B0604030504040204" pitchFamily="34" charset="0"/>
              </a:rPr>
              <a:t>NOTE: The SLDP counts toward 30% of </a:t>
            </a:r>
            <a:r>
              <a:rPr lang="en-US" altLang="en-US" sz="2800" b="1" dirty="0" smtClean="0">
                <a:solidFill>
                  <a:srgbClr val="FF0000"/>
                </a:solidFill>
                <a:latin typeface="Tahoma" panose="020B0604030504040204" pitchFamily="34" charset="0"/>
              </a:rPr>
              <a:t>your course </a:t>
            </a:r>
            <a:r>
              <a:rPr lang="en-US" altLang="en-US" sz="2800" b="1" dirty="0">
                <a:solidFill>
                  <a:srgbClr val="FF0000"/>
                </a:solidFill>
                <a:latin typeface="Tahoma" panose="020B0604030504040204" pitchFamily="34" charset="0"/>
              </a:rPr>
              <a:t>final grade!</a:t>
            </a:r>
          </a:p>
        </p:txBody>
      </p:sp>
      <p:graphicFrame>
        <p:nvGraphicFramePr>
          <p:cNvPr id="4" name="Group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0213045"/>
              </p:ext>
            </p:extLst>
          </p:nvPr>
        </p:nvGraphicFramePr>
        <p:xfrm>
          <a:off x="1522413" y="1174531"/>
          <a:ext cx="6249987" cy="2199640"/>
        </p:xfrm>
        <a:graphic>
          <a:graphicData uri="http://schemas.openxmlformats.org/drawingml/2006/table">
            <a:tbl>
              <a:tblPr/>
              <a:tblGrid>
                <a:gridCol w="3894137"/>
                <a:gridCol w="2355850"/>
              </a:tblGrid>
              <a:tr h="596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Item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% of Grade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6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Benchmarks and Commissioning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50%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6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Final Presentation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50%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400" dirty="0">
                <a:ea typeface="ＭＳ Ｐゴシック" charset="0"/>
              </a:rPr>
              <a:t>Objectives</a:t>
            </a:r>
            <a:endParaRPr lang="en-US" altLang="en-US" sz="2400" b="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2291" name="Rectangle 3"/>
          <p:cNvSpPr txBox="1">
            <a:spLocks noChangeArrowheads="1"/>
          </p:cNvSpPr>
          <p:nvPr/>
        </p:nvSpPr>
        <p:spPr bwMode="auto">
          <a:xfrm>
            <a:off x="476250" y="1003300"/>
            <a:ext cx="822960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Robot must scan barcodes to open the gates, retrieve the data canister, deliver the data canister to the extraction point, and proceed to the exit. </a:t>
            </a:r>
          </a:p>
          <a:p>
            <a:pPr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The </a:t>
            </a: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robot must fit in a start area that is 25cm x </a:t>
            </a:r>
            <a:r>
              <a:rPr lang="en-US" altLang="en-US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25cm</a:t>
            </a:r>
            <a:endParaRPr lang="en-US" altLang="en-US" dirty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en-US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Extra Credit: Retrieve data canisters (with a robotic arm) and bring them to extraction point </a:t>
            </a:r>
          </a:p>
          <a:p>
            <a:pPr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endParaRPr lang="en-US" altLang="en-US" dirty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13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en-US" sz="2400" dirty="0"/>
              <a:t>Course Layout</a:t>
            </a:r>
            <a:endParaRPr lang="en-US" altLang="en-US" sz="2400" b="0" dirty="0" smtClean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" name="Picture 4" descr="https://manual.eg.poly.edu/images/thumb/c/c8/SID03.png/350px-SID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787" y="2912263"/>
            <a:ext cx="2564688" cy="1919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https://manual.eg.poly.edu/images/thumb/a/a9/SID04.png/350px-SID0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338" y="2928834"/>
            <a:ext cx="2532884" cy="190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s://manual.eg.poly.edu/images/thumb/b/b3/Sp14SID1.jpg/650px-Sp14SID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038" y="878701"/>
            <a:ext cx="5211161" cy="186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25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33400" y="3578772"/>
            <a:ext cx="8153400" cy="156472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  <a:t>Mars Rover Robot</a:t>
            </a:r>
            <a:b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</a:b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  <a:t>(MRR)</a:t>
            </a:r>
            <a:b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</a:br>
            <a:endParaRPr lang="en-US" sz="4000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0"/>
            </a:endParaRPr>
          </a:p>
        </p:txBody>
      </p:sp>
      <p:pic>
        <p:nvPicPr>
          <p:cNvPr id="1026" name="Picture 2" descr="Entire Course (Best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791711"/>
            <a:ext cx="5033168" cy="284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11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400" dirty="0">
                <a:ea typeface="ＭＳ Ｐゴシック" charset="0"/>
              </a:rPr>
              <a:t>Objectives</a:t>
            </a:r>
            <a:endParaRPr lang="en-US" altLang="en-US" sz="2400" b="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2291" name="Rectangle 3"/>
          <p:cNvSpPr txBox="1">
            <a:spLocks noChangeArrowheads="1"/>
          </p:cNvSpPr>
          <p:nvPr/>
        </p:nvSpPr>
        <p:spPr bwMode="auto">
          <a:xfrm>
            <a:off x="476250" y="798490"/>
            <a:ext cx="8229600" cy="4121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Robot must collect two different readings of water sources with the Vernier salinity </a:t>
            </a:r>
            <a:r>
              <a:rPr lang="en-US" altLang="en-US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sensor</a:t>
            </a:r>
            <a:endParaRPr lang="en-US" altLang="en-US" dirty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Return to the space shuttle at the landing site once both readings are </a:t>
            </a:r>
            <a:r>
              <a:rPr lang="en-US" altLang="en-US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taken</a:t>
            </a:r>
            <a:endParaRPr lang="en-US" altLang="en-US" dirty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Extra </a:t>
            </a:r>
            <a:r>
              <a:rPr lang="en-US" altLang="en-US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Credit: </a:t>
            </a:r>
          </a:p>
          <a:p>
            <a:pPr marL="914400" eaLnBrk="1" hangingPunct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Obtain a third water source reading and return it to the space shuttle</a:t>
            </a:r>
          </a:p>
          <a:p>
            <a:pPr marL="914400" eaLnBrk="1" hangingPunct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Robot travels down into and over the </a:t>
            </a:r>
            <a:r>
              <a:rPr lang="en-US" altLang="en-US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crater</a:t>
            </a:r>
          </a:p>
          <a:p>
            <a:pPr marL="914400" eaLnBrk="1" hangingPunct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Robot travels up the step side of the hill</a:t>
            </a:r>
            <a:endParaRPr lang="en-US" altLang="en-US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90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400" dirty="0">
                <a:ea typeface="ＭＳ Ｐゴシック" charset="0"/>
              </a:rPr>
              <a:t>Closing</a:t>
            </a:r>
            <a:endParaRPr lang="en-US" altLang="en-US" sz="2400" b="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2291" name="Rectangle 3"/>
          <p:cNvSpPr txBox="1">
            <a:spLocks noChangeArrowheads="1"/>
          </p:cNvSpPr>
          <p:nvPr/>
        </p:nvSpPr>
        <p:spPr bwMode="auto">
          <a:xfrm>
            <a:off x="476250" y="1003300"/>
            <a:ext cx="822960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Refer to </a:t>
            </a:r>
            <a:r>
              <a:rPr lang="en-US" altLang="en-US" b="1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manual.eg.poly.edu</a:t>
            </a: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 for </a:t>
            </a:r>
            <a:r>
              <a:rPr lang="en-US" altLang="en-US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details</a:t>
            </a:r>
            <a:endParaRPr lang="en-US" altLang="en-US" dirty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Think about which project interests </a:t>
            </a:r>
            <a:r>
              <a:rPr lang="en-US" altLang="en-US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you</a:t>
            </a:r>
            <a:endParaRPr lang="en-US" altLang="en-US" dirty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Brainstorm </a:t>
            </a:r>
            <a:r>
              <a:rPr lang="en-US" altLang="en-US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ideas</a:t>
            </a:r>
            <a:endParaRPr lang="en-US" altLang="en-US" dirty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Speak with professors and TAs regarding projects</a:t>
            </a:r>
          </a:p>
        </p:txBody>
      </p:sp>
    </p:spTree>
    <p:extLst>
      <p:ext uri="{BB962C8B-B14F-4D97-AF65-F5344CB8AC3E}">
        <p14:creationId xmlns:p14="http://schemas.microsoft.com/office/powerpoint/2010/main" val="405158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501792" y="950444"/>
            <a:ext cx="8315553" cy="3131018"/>
          </a:xfrm>
        </p:spPr>
        <p:txBody>
          <a:bodyPr/>
          <a:lstStyle/>
          <a:p>
            <a:r>
              <a:rPr lang="en-US" u="sng" dirty="0" smtClean="0">
                <a:solidFill>
                  <a:srgbClr val="57068C"/>
                </a:solidFill>
              </a:rPr>
              <a:t>BENCHMARKS &amp; COMMISSIONING</a:t>
            </a:r>
          </a:p>
          <a:p>
            <a:pPr>
              <a:buFont typeface="Arial" panose="020B0604020202020204" pitchFamily="34" charset="0"/>
              <a:buChar char="•"/>
            </a:pPr>
            <a:endParaRPr lang="en-US" b="0" u="sng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1600" u="sng" dirty="0" smtClean="0">
                <a:solidFill>
                  <a:srgbClr val="57068C"/>
                </a:solidFill>
                <a:latin typeface="Tahoma" pitchFamily="34" charset="0"/>
                <a:cs typeface="Tahoma" pitchFamily="34" charset="0"/>
              </a:rPr>
              <a:t>Benchmarks:</a:t>
            </a:r>
            <a:endParaRPr lang="en-US" sz="1600" u="sng" dirty="0" smtClean="0">
              <a:solidFill>
                <a:srgbClr val="57068C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57068C"/>
                </a:solidFill>
              </a:rPr>
              <a:t>2 Benchmarks throughout semester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b="0" dirty="0" smtClean="0">
                <a:solidFill>
                  <a:srgbClr val="57068C"/>
                </a:solidFill>
              </a:rPr>
              <a:t>Refer to syllabus for due dates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57068C"/>
                </a:solidFill>
              </a:rPr>
              <a:t>Penalties for not completing on time</a:t>
            </a:r>
          </a:p>
          <a:p>
            <a:pPr marL="457200" lvl="1" indent="0">
              <a:buNone/>
            </a:pPr>
            <a:endParaRPr lang="en-US" sz="1600" dirty="0" smtClean="0">
              <a:solidFill>
                <a:srgbClr val="57068C"/>
              </a:solidFill>
            </a:endParaRPr>
          </a:p>
          <a:p>
            <a:pPr marL="457200" lvl="1" indent="0">
              <a:buNone/>
            </a:pPr>
            <a:endParaRPr lang="en-US" sz="1600" dirty="0" smtClean="0">
              <a:solidFill>
                <a:srgbClr val="57068C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u="sng" dirty="0" smtClean="0">
                <a:solidFill>
                  <a:srgbClr val="57068C"/>
                </a:solidFill>
              </a:rPr>
              <a:t>Commissioning: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b="0" dirty="0" smtClean="0">
                <a:solidFill>
                  <a:srgbClr val="57068C"/>
                </a:solidFill>
              </a:rPr>
              <a:t>Completion of all required tasks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57068C"/>
                </a:solidFill>
              </a:rPr>
              <a:t>Last phase of project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b="0" dirty="0" smtClean="0">
                <a:solidFill>
                  <a:srgbClr val="57068C"/>
                </a:solidFill>
              </a:rPr>
              <a:t>Refer to syllabus for due dates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57068C"/>
                </a:solidFill>
              </a:rPr>
              <a:t>Failure to commission will result in penalties (Partial Commissioning)</a:t>
            </a:r>
            <a:endParaRPr lang="en-US" sz="1600" b="0" dirty="0">
              <a:solidFill>
                <a:srgbClr val="57068C"/>
              </a:solidFill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Grading</a:t>
            </a:r>
            <a:endParaRPr lang="en-US" altLang="en-US" sz="2400" b="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E1E51061-519A-4784-892B-B95E7889EEBA}" type="datetime1">
              <a:rPr lang="en-US" altLang="en-US" smtClean="0"/>
              <a:pPr>
                <a:defRPr/>
              </a:pPr>
              <a:t>8/30/2015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C3EF180-0D60-44B2-9F82-6747EC9A3947}" type="slidenum">
              <a:rPr lang="en-US" altLang="en-US" smtClean="0"/>
              <a:pPr/>
              <a:t>4</a:t>
            </a:fld>
            <a:endParaRPr lang="en-US" altLang="en-US"/>
          </a:p>
        </p:txBody>
      </p:sp>
      <p:pic>
        <p:nvPicPr>
          <p:cNvPr id="1028" name="Picture 4" descr="http://www.brandt-companies.com/wp-content/uploads/2012/02/building-commission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237" y="1236879"/>
            <a:ext cx="3157214" cy="201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0650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u="sng" dirty="0" smtClean="0">
                <a:solidFill>
                  <a:srgbClr val="57068C"/>
                </a:solidFill>
              </a:rPr>
              <a:t>Project Submission:</a:t>
            </a:r>
            <a:endParaRPr lang="en-US" sz="2400" dirty="0" smtClean="0">
              <a:solidFill>
                <a:srgbClr val="57068C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57068C"/>
                </a:solidFill>
              </a:rPr>
              <a:t>Hand in Technical and Managerial related documents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57068C"/>
                </a:solidFill>
              </a:rPr>
              <a:t>Must be received in order to obtain SLDP Grade (30%)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57068C"/>
                </a:solidFill>
              </a:rPr>
              <a:t>Any missing items will result in penalties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57068C"/>
                </a:solidFill>
              </a:rPr>
              <a:t>Refer to syllabus for deadline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57068C"/>
                </a:solidFill>
              </a:rPr>
              <a:t>Refer to Submission Guidelines</a:t>
            </a:r>
          </a:p>
          <a:p>
            <a:endParaRPr lang="en-US" sz="2400" u="sng" dirty="0" smtClean="0">
              <a:solidFill>
                <a:srgbClr val="57068C"/>
              </a:solidFill>
            </a:endParaRPr>
          </a:p>
          <a:p>
            <a:endParaRPr lang="en-US" sz="2400" u="sng" dirty="0" smtClean="0">
              <a:solidFill>
                <a:srgbClr val="57068C"/>
              </a:solidFill>
            </a:endParaRPr>
          </a:p>
          <a:p>
            <a:endParaRPr lang="en-US" sz="2400" u="sng" dirty="0">
              <a:solidFill>
                <a:srgbClr val="57068C"/>
              </a:solidFill>
            </a:endParaRPr>
          </a:p>
          <a:p>
            <a:endParaRPr lang="en-US" sz="2400" u="sng" dirty="0">
              <a:solidFill>
                <a:srgbClr val="57068C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E1E51061-519A-4784-892B-B95E7889EEBA}" type="datetime1">
              <a:rPr lang="en-US" altLang="en-US" smtClean="0"/>
              <a:pPr>
                <a:defRPr/>
              </a:pPr>
              <a:t>8/30/2015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C3EF180-0D60-44B2-9F82-6747EC9A3947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Grading</a:t>
            </a:r>
            <a:endParaRPr lang="en-US" altLang="en-US" sz="2400" b="0" dirty="0" smtClean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050" name="Picture 2" descr="http://www.ideachampions.com/weblogs/rfp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5" y="1631949"/>
            <a:ext cx="2428875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48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54125"/>
            <a:ext cx="3124200" cy="2174875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Supermarket pics 00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255713"/>
            <a:ext cx="2895600" cy="2173287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33400" y="3578772"/>
            <a:ext cx="8153400" cy="156472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  <a:t>Supermarket Logistics System (SLS)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400" dirty="0"/>
              <a:t>Objectives </a:t>
            </a:r>
            <a:endParaRPr lang="en-US" altLang="en-US" sz="2400" b="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9219" name="Rectangle 3"/>
          <p:cNvSpPr txBox="1">
            <a:spLocks noChangeArrowheads="1"/>
          </p:cNvSpPr>
          <p:nvPr/>
        </p:nvSpPr>
        <p:spPr bwMode="auto">
          <a:xfrm>
            <a:off x="950913" y="911225"/>
            <a:ext cx="7278687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ts val="600"/>
              </a:spcBef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Design supermarket for a 400’ x 400’ </a:t>
            </a:r>
            <a:r>
              <a:rPr lang="en-US" altLang="en-US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lot</a:t>
            </a:r>
            <a:endParaRPr lang="en-US" altLang="en-US" dirty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spcBef>
                <a:spcPts val="600"/>
              </a:spcBef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Create scaled 3-D model (actual or CAD</a:t>
            </a:r>
            <a:r>
              <a:rPr lang="en-US" altLang="en-US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)</a:t>
            </a:r>
            <a:endParaRPr lang="en-US" altLang="en-US" dirty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spcBef>
                <a:spcPts val="600"/>
              </a:spcBef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Create security, lighting, and temperature systems for store using </a:t>
            </a:r>
            <a:r>
              <a:rPr lang="en-US" altLang="en-US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LabVIEW</a:t>
            </a:r>
            <a:endParaRPr lang="en-US" altLang="en-US" dirty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spcBef>
                <a:spcPts val="600"/>
              </a:spcBef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Calculate building and maintenance </a:t>
            </a:r>
            <a:r>
              <a:rPr lang="en-US" altLang="en-US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costs</a:t>
            </a:r>
          </a:p>
          <a:p>
            <a:pPr eaLnBrk="1" hangingPunct="1">
              <a:spcBef>
                <a:spcPts val="600"/>
              </a:spcBef>
              <a:buFont typeface="Wingdings" pitchFamily="2" charset="2"/>
              <a:buChar char="Ø"/>
            </a:pP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Extra </a:t>
            </a:r>
            <a:r>
              <a:rPr lang="en-US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Credit: Incorporate LEED certification into the design of supermarket</a:t>
            </a:r>
            <a:endParaRPr lang="en-US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en-US" sz="2400" dirty="0"/>
              <a:t>Final Product</a:t>
            </a:r>
            <a:endParaRPr lang="en-US" altLang="en-US" sz="2400" b="0" dirty="0" smtClean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" name="Picture 5" descr="Supermarket CAD dw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351" y="971825"/>
            <a:ext cx="7047186" cy="389394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72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33400" y="3578772"/>
            <a:ext cx="8153400" cy="156472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  <a:t>Railroad Train Guidance System</a:t>
            </a:r>
            <a:b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</a:b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  <a:t>(RTGS)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446" y="1295400"/>
            <a:ext cx="3048000" cy="21336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DSC015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414" y="1295400"/>
            <a:ext cx="2971800" cy="21336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13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YU Schools Master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5992</TotalTime>
  <Words>697</Words>
  <Application>Microsoft Office PowerPoint</Application>
  <PresentationFormat>On-screen Show (16:9)</PresentationFormat>
  <Paragraphs>125</Paragraphs>
  <Slides>34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Calibri</vt:lpstr>
      <vt:lpstr>Courier New</vt:lpstr>
      <vt:lpstr>ＭＳ Ｐゴシック</vt:lpstr>
      <vt:lpstr>ＭＳ Ｐゴシック</vt:lpstr>
      <vt:lpstr>Tahoma</vt:lpstr>
      <vt:lpstr>Wingdings</vt:lpstr>
      <vt:lpstr>NYU Schools Master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New York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Grading Committee</dc:creator>
  <cp:lastModifiedBy>Rondell Sinanan</cp:lastModifiedBy>
  <cp:revision>72</cp:revision>
  <dcterms:created xsi:type="dcterms:W3CDTF">2013-09-03T13:03:01Z</dcterms:created>
  <dcterms:modified xsi:type="dcterms:W3CDTF">2015-08-30T17:08:26Z</dcterms:modified>
</cp:coreProperties>
</file>