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74" r:id="rId2"/>
    <p:sldId id="275" r:id="rId3"/>
    <p:sldId id="276" r:id="rId4"/>
    <p:sldId id="320" r:id="rId5"/>
    <p:sldId id="321" r:id="rId6"/>
    <p:sldId id="348" r:id="rId7"/>
    <p:sldId id="287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37" r:id="rId21"/>
    <p:sldId id="338" r:id="rId22"/>
    <p:sldId id="340" r:id="rId23"/>
    <p:sldId id="341" r:id="rId24"/>
    <p:sldId id="342" r:id="rId25"/>
    <p:sldId id="343" r:id="rId26"/>
    <p:sldId id="344" r:id="rId27"/>
    <p:sldId id="345" r:id="rId28"/>
    <p:sldId id="346" r:id="rId29"/>
    <p:sldId id="347" r:id="rId30"/>
    <p:sldId id="319" r:id="rId31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19" autoAdjust="0"/>
    <p:restoredTop sz="86413" autoAdjust="0"/>
  </p:normalViewPr>
  <p:slideViewPr>
    <p:cSldViewPr snapToGrid="0" snapToObjects="1">
      <p:cViewPr varScale="1">
        <p:scale>
          <a:sx n="69" d="100"/>
          <a:sy n="69" d="100"/>
        </p:scale>
        <p:origin x="84" y="33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93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88CD5B2-10F0-438A-811A-4FB21E6A8D85}" type="datetimeFigureOut">
              <a:rPr lang="en-US" altLang="en-US"/>
              <a:pPr>
                <a:defRPr/>
              </a:pPr>
              <a:t>9/15/2015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CA937140-E881-4975-AF23-4F5D759EA6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2285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F996E7F-EDAB-4790-979C-7E852A11C320}" type="datetimeFigureOut">
              <a:rPr lang="en-US" altLang="en-US"/>
              <a:pPr>
                <a:defRPr/>
              </a:pPr>
              <a:t>9/15/2015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DCFF5D6-010A-4D91-93C4-C2628A7D3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29914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FF5D6-010A-4D91-93C4-C2628A7D35A5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0622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-9144" y="0"/>
            <a:ext cx="9153144" cy="514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227752" y="1532443"/>
            <a:ext cx="3637261" cy="181128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>
              <a:spcBef>
                <a:spcPts val="0"/>
              </a:spcBef>
              <a:defRPr sz="3000" b="1" i="0">
                <a:solidFill>
                  <a:schemeClr val="bg1"/>
                </a:solidFill>
                <a:latin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7012" y="3718898"/>
            <a:ext cx="1783159" cy="361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defRPr sz="100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2676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53525" cy="5157788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8315325" y="292100"/>
            <a:ext cx="184150" cy="369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800" smtClean="0"/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238125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Placeholder 2"/>
          <p:cNvSpPr>
            <a:spLocks noGrp="1"/>
          </p:cNvSpPr>
          <p:nvPr>
            <p:ph idx="11"/>
          </p:nvPr>
        </p:nvSpPr>
        <p:spPr>
          <a:xfrm>
            <a:off x="0" y="0"/>
            <a:ext cx="4480560" cy="515657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>
              <a:defRPr sz="3000" b="1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997268" y="1583857"/>
            <a:ext cx="3737844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30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None/>
              <a:defRPr baseline="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17915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01792" y="1583857"/>
            <a:ext cx="3810941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000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1"/>
          </p:nvPr>
        </p:nvSpPr>
        <p:spPr>
          <a:xfrm>
            <a:off x="4672577" y="712598"/>
            <a:ext cx="4480560" cy="443090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>
              <a:defRPr sz="30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6711" y="228989"/>
            <a:ext cx="2740741" cy="265113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AE64F-0329-4099-BAA8-FCD88697F9EC}" type="datetime1">
              <a:rPr lang="en-US" altLang="en-US"/>
              <a:pPr>
                <a:defRPr/>
              </a:pPr>
              <a:t>9/15/2015</a:t>
            </a:fld>
            <a:endParaRPr lang="en-US" alt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D196EBC6-8F7B-4341-BCD0-77E3CCCD3B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59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01792" y="1583857"/>
            <a:ext cx="8315553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000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176711" y="228989"/>
            <a:ext cx="2740741" cy="265113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51061-519A-4784-892B-B95E7889EEBA}" type="datetime1">
              <a:rPr lang="en-US" altLang="en-US"/>
              <a:pPr>
                <a:defRPr/>
              </a:pPr>
              <a:t>9/15/2015</a:t>
            </a:fld>
            <a:endParaRPr lang="en-US" altLang="en-US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C3EF180-0D60-44B2-9F82-6747EC9A39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09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nyu_whit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34950"/>
            <a:ext cx="673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53525" cy="712788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028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38125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3C6B9CB-E168-4894-A991-F440560B5009}" type="datetime1">
              <a:rPr lang="en-US" altLang="en-US"/>
              <a:pPr>
                <a:defRPr/>
              </a:pPr>
              <a:t>9/15/2015</a:t>
            </a:fld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5EF6DBCF-3A38-469F-BCB5-3B5338553E5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1" r:id="rId3"/>
    <p:sldLayoutId id="2147483732" r:id="rId4"/>
  </p:sldLayoutIdLst>
  <p:hf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628650" indent="-1714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085850" indent="-1714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114550" indent="-28575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5SewwLpZFto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1908617" y="228600"/>
            <a:ext cx="7097159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EG1003: Introduction to Engineering and Design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33400" y="3924300"/>
            <a:ext cx="8153400" cy="12192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Semester-Long Design Project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2667000" cy="21336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47800"/>
            <a:ext cx="2971800" cy="21336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50063"/>
            <a:ext cx="2590800" cy="21336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03625" y="128197"/>
            <a:ext cx="6683175" cy="45191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Options</a:t>
            </a:r>
          </a:p>
        </p:txBody>
      </p:sp>
      <p:sp>
        <p:nvSpPr>
          <p:cNvPr id="13" name="Shape 472"/>
          <p:cNvSpPr txBox="1"/>
          <p:nvPr/>
        </p:nvSpPr>
        <p:spPr>
          <a:xfrm>
            <a:off x="238834" y="955617"/>
            <a:ext cx="5233917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b="1" i="0" u="sng" strike="noStrike" cap="none" baseline="0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Search &amp; Recovery Robot (SRR)</a:t>
            </a:r>
            <a:endParaRPr lang="en-US" b="1" i="0" u="sng" strike="noStrike" cap="none" baseline="0" dirty="0">
              <a:solidFill>
                <a:srgbClr val="002060"/>
              </a:solidFill>
              <a:latin typeface="Arial (Body)"/>
              <a:ea typeface="Calibri"/>
              <a:cs typeface="Calibri"/>
              <a:sym typeface="Calibri"/>
            </a:endParaRPr>
          </a:p>
        </p:txBody>
      </p:sp>
      <p:pic>
        <p:nvPicPr>
          <p:cNvPr id="6" name="Shape 4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27484" y="1377843"/>
            <a:ext cx="2559316" cy="149368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238834" y="1595311"/>
            <a:ext cx="8447966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ts val="120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Retrieve lost space module from moon </a:t>
            </a:r>
            <a:b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</a:br>
            <a: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and return safely</a:t>
            </a:r>
          </a:p>
          <a:p>
            <a:pPr eaLnBrk="1" hangingPunct="1">
              <a:spcAft>
                <a:spcPts val="120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Robot </a:t>
            </a:r>
            <a:r>
              <a:rPr lang="en-US" alt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must move autonomously over </a:t>
            </a:r>
            <a: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/>
            </a:r>
            <a:b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</a:br>
            <a: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a </a:t>
            </a:r>
            <a:r>
              <a:rPr lang="en-US" alt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pre-selected route</a:t>
            </a:r>
          </a:p>
          <a:p>
            <a:pPr eaLnBrk="1" hangingPunct="1">
              <a:spcAft>
                <a:spcPts val="12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Retrieve power supply module and return to space shuttle</a:t>
            </a:r>
          </a:p>
          <a:p>
            <a:pPr eaLnBrk="1" hangingPunct="1">
              <a:spcAft>
                <a:spcPts val="12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The robot must fit in a start area that is 25cm x 25cm</a:t>
            </a:r>
          </a:p>
        </p:txBody>
      </p:sp>
    </p:spTree>
    <p:extLst>
      <p:ext uri="{BB962C8B-B14F-4D97-AF65-F5344CB8AC3E}">
        <p14:creationId xmlns:p14="http://schemas.microsoft.com/office/powerpoint/2010/main" val="38426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03625" y="128197"/>
            <a:ext cx="6683175" cy="45191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Options</a:t>
            </a:r>
          </a:p>
        </p:txBody>
      </p:sp>
      <p:sp>
        <p:nvSpPr>
          <p:cNvPr id="13" name="Shape 472"/>
          <p:cNvSpPr txBox="1"/>
          <p:nvPr/>
        </p:nvSpPr>
        <p:spPr>
          <a:xfrm>
            <a:off x="238834" y="955617"/>
            <a:ext cx="5233917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b="1" i="0" u="sng" strike="noStrike" cap="none" baseline="0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Search &amp; Recovery Robot (SRR)</a:t>
            </a:r>
            <a:endParaRPr lang="en-US" b="1" i="0" u="sng" strike="noStrike" cap="none" baseline="0" dirty="0">
              <a:solidFill>
                <a:srgbClr val="002060"/>
              </a:solidFill>
              <a:latin typeface="Arial (Body)"/>
              <a:ea typeface="Calibri"/>
              <a:cs typeface="Calibri"/>
              <a:sym typeface="Calibri"/>
            </a:endParaRPr>
          </a:p>
        </p:txBody>
      </p:sp>
      <p:pic>
        <p:nvPicPr>
          <p:cNvPr id="6" name="Shape 4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27484" y="1377843"/>
            <a:ext cx="2559316" cy="149368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93425" y="1483698"/>
            <a:ext cx="55989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/>
            <a:r>
              <a:rPr lang="en-US" altLang="en-US" dirty="0">
                <a:solidFill>
                  <a:srgbClr val="FF0000"/>
                </a:solidFill>
                <a:latin typeface="Arial (Body)"/>
                <a:cs typeface="Tahoma" pitchFamily="34" charset="0"/>
              </a:rPr>
              <a:t>Extra Credit</a:t>
            </a:r>
            <a:r>
              <a:rPr lang="en-US" altLang="en-US" dirty="0" smtClean="0">
                <a:solidFill>
                  <a:srgbClr val="FF0000"/>
                </a:solidFill>
                <a:latin typeface="Arial (Body)"/>
                <a:cs typeface="Tahoma" pitchFamily="34" charset="0"/>
              </a:rPr>
              <a:t>: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en-US" altLang="en-US" dirty="0" smtClean="0">
                <a:solidFill>
                  <a:srgbClr val="FF0000"/>
                </a:solidFill>
                <a:latin typeface="Arial (Body)"/>
                <a:cs typeface="Tahoma" pitchFamily="34" charset="0"/>
              </a:rPr>
              <a:t>Retrieves </a:t>
            </a:r>
            <a:r>
              <a:rPr lang="en-US" altLang="en-US" dirty="0">
                <a:solidFill>
                  <a:srgbClr val="FF0000"/>
                </a:solidFill>
                <a:latin typeface="Arial (Body)"/>
                <a:cs typeface="Tahoma" pitchFamily="34" charset="0"/>
              </a:rPr>
              <a:t>modules and returns them to the space shuttle</a:t>
            </a:r>
          </a:p>
        </p:txBody>
      </p:sp>
    </p:spTree>
    <p:extLst>
      <p:ext uri="{BB962C8B-B14F-4D97-AF65-F5344CB8AC3E}">
        <p14:creationId xmlns:p14="http://schemas.microsoft.com/office/powerpoint/2010/main" val="293446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03625" y="128197"/>
            <a:ext cx="6683175" cy="45191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Options</a:t>
            </a:r>
          </a:p>
        </p:txBody>
      </p:sp>
      <p:sp>
        <p:nvSpPr>
          <p:cNvPr id="13" name="Shape 472"/>
          <p:cNvSpPr txBox="1"/>
          <p:nvPr/>
        </p:nvSpPr>
        <p:spPr>
          <a:xfrm>
            <a:off x="236503" y="979255"/>
            <a:ext cx="6111134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b="1" i="0" u="sng" strike="noStrike" cap="none" baseline="0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Bomb Disarming Robot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 (BDR</a:t>
            </a:r>
            <a:r>
              <a:rPr lang="en-US" b="1" i="0" u="sng" strike="noStrike" cap="none" baseline="0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)</a:t>
            </a:r>
          </a:p>
        </p:txBody>
      </p:sp>
      <p:pic>
        <p:nvPicPr>
          <p:cNvPr id="7" name="Shape 4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86413" y="1377842"/>
            <a:ext cx="2800387" cy="149368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36503" y="1627825"/>
            <a:ext cx="6544104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 and night courses</a:t>
            </a:r>
          </a:p>
          <a:p>
            <a:pPr marL="457200" indent="-457200" eaLnBrk="1" hangingPunct="1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Robot </a:t>
            </a: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must be able to autonomously </a:t>
            </a:r>
            <a:r>
              <a:rPr lang="en-US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navigate </a:t>
            </a: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obstacle course provided </a:t>
            </a:r>
          </a:p>
          <a:p>
            <a:pPr marL="457200" indent="-457200" eaLnBrk="1" hangingPunct="1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Disarm the </a:t>
            </a:r>
            <a:r>
              <a:rPr lang="en-US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bomb while </a:t>
            </a: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avoiding any decoy bombs</a:t>
            </a:r>
          </a:p>
          <a:p>
            <a:pPr marL="457200" indent="-457200" eaLnBrk="1" hangingPunct="1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Robot must fit in a start area that is 25cm x 25cm x </a:t>
            </a:r>
            <a:r>
              <a:rPr lang="en-US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20cm</a:t>
            </a:r>
            <a:endParaRPr lang="en-US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92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03625" y="128197"/>
            <a:ext cx="6683175" cy="45191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Options</a:t>
            </a:r>
          </a:p>
        </p:txBody>
      </p:sp>
      <p:sp>
        <p:nvSpPr>
          <p:cNvPr id="13" name="Shape 472"/>
          <p:cNvSpPr txBox="1"/>
          <p:nvPr/>
        </p:nvSpPr>
        <p:spPr>
          <a:xfrm>
            <a:off x="238834" y="955617"/>
            <a:ext cx="5233917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b="1" i="0" u="sng" strike="noStrike" cap="none" baseline="0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Bomb Disarming Robot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 (BDR</a:t>
            </a:r>
            <a:r>
              <a:rPr lang="en-US" b="1" i="0" u="sng" strike="noStrike" cap="none" baseline="0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)</a:t>
            </a:r>
            <a:endParaRPr lang="en-US" b="1" i="0" u="sng" strike="noStrike" cap="none" baseline="0" dirty="0">
              <a:solidFill>
                <a:srgbClr val="002060"/>
              </a:solidFill>
              <a:latin typeface="Arial (Body)"/>
              <a:ea typeface="Calibri"/>
              <a:cs typeface="Calibri"/>
              <a:sym typeface="Calibri"/>
            </a:endParaRPr>
          </a:p>
        </p:txBody>
      </p:sp>
      <p:pic>
        <p:nvPicPr>
          <p:cNvPr id="7" name="Shape 4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86413" y="1377842"/>
            <a:ext cx="2800387" cy="149368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38834" y="1424854"/>
            <a:ext cx="538404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1800"/>
              </a:spcBef>
              <a:defRPr/>
            </a:pPr>
            <a:r>
              <a:rPr lang="en-US" altLang="en-US" dirty="0" smtClean="0">
                <a:solidFill>
                  <a:srgbClr val="FF0000"/>
                </a:solidFill>
                <a:latin typeface="+mn-lt"/>
                <a:cs typeface="Tahoma" pitchFamily="34" charset="0"/>
              </a:rPr>
              <a:t>Extra </a:t>
            </a:r>
            <a:r>
              <a:rPr lang="en-US" altLang="en-US" dirty="0">
                <a:solidFill>
                  <a:srgbClr val="FF0000"/>
                </a:solidFill>
                <a:latin typeface="+mn-lt"/>
                <a:cs typeface="Tahoma" pitchFamily="34" charset="0"/>
              </a:rPr>
              <a:t>Credit: 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Disable and retrieve triangulation device(s</a:t>
            </a:r>
            <a:r>
              <a:rPr lang="en-US" dirty="0" smtClean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dirty="0">
              <a:solidFill>
                <a:srgbClr val="FF0000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88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4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36227" y="1423783"/>
            <a:ext cx="2846107" cy="171320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03625" y="128197"/>
            <a:ext cx="6683175" cy="45191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Options</a:t>
            </a:r>
          </a:p>
        </p:txBody>
      </p:sp>
      <p:sp>
        <p:nvSpPr>
          <p:cNvPr id="13" name="Shape 472"/>
          <p:cNvSpPr txBox="1"/>
          <p:nvPr/>
        </p:nvSpPr>
        <p:spPr>
          <a:xfrm>
            <a:off x="238834" y="955617"/>
            <a:ext cx="6025488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b="1" i="0" u="sng" strike="noStrike" cap="none" baseline="0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Security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 Infiltration Drone (SID</a:t>
            </a:r>
            <a:r>
              <a:rPr lang="en-US" b="1" i="0" u="sng" strike="noStrike" cap="none" baseline="0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238834" y="1601948"/>
            <a:ext cx="777240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Open gates using barcode scanners </a:t>
            </a:r>
            <a:b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</a:br>
            <a: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to infiltrate enemy headquarters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Retrieve data canister and deliver it </a:t>
            </a:r>
            <a:b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</a:br>
            <a: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to extraction point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The </a:t>
            </a:r>
            <a:r>
              <a:rPr lang="en-US" alt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robot must fit in a start area that is 25cm x </a:t>
            </a:r>
            <a: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25cm</a:t>
            </a:r>
            <a:endParaRPr lang="en-US" altLang="en-US" dirty="0">
              <a:solidFill>
                <a:srgbClr val="002060"/>
              </a:solidFill>
              <a:latin typeface="Arial (Body)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50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4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36227" y="1423783"/>
            <a:ext cx="2846107" cy="171320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03625" y="128197"/>
            <a:ext cx="6683175" cy="45191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Options</a:t>
            </a:r>
          </a:p>
        </p:txBody>
      </p:sp>
      <p:sp>
        <p:nvSpPr>
          <p:cNvPr id="13" name="Shape 472"/>
          <p:cNvSpPr txBox="1"/>
          <p:nvPr/>
        </p:nvSpPr>
        <p:spPr>
          <a:xfrm>
            <a:off x="238834" y="955617"/>
            <a:ext cx="6503160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b="1" i="0" u="sng" strike="noStrike" cap="none" baseline="0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Security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 Infiltration Drone (SID</a:t>
            </a:r>
            <a:r>
              <a:rPr lang="en-US" b="1" i="0" u="sng" strike="noStrike" cap="none" baseline="0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)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b="1" i="0" u="sng" strike="noStrike" cap="none" baseline="0" dirty="0">
              <a:solidFill>
                <a:srgbClr val="002060"/>
              </a:solidFill>
              <a:latin typeface="Arial (Body)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833" y="1417588"/>
            <a:ext cx="531580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dirty="0">
                <a:solidFill>
                  <a:srgbClr val="FF0000"/>
                </a:solidFill>
                <a:latin typeface="+mn-lt"/>
                <a:cs typeface="Tahoma" pitchFamily="34" charset="0"/>
              </a:rPr>
              <a:t>Extra Credit</a:t>
            </a:r>
            <a:r>
              <a:rPr lang="en-US" altLang="en-US" dirty="0" smtClean="0">
                <a:solidFill>
                  <a:srgbClr val="FF0000"/>
                </a:solidFill>
                <a:latin typeface="+mn-lt"/>
                <a:cs typeface="Tahoma" pitchFamily="34" charset="0"/>
              </a:rPr>
              <a:t>: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dirty="0" smtClean="0">
                <a:solidFill>
                  <a:srgbClr val="FF0000"/>
                </a:solidFill>
                <a:latin typeface="+mn-lt"/>
                <a:cs typeface="Tahoma" pitchFamily="34" charset="0"/>
              </a:rPr>
              <a:t>Retrieve </a:t>
            </a:r>
            <a:r>
              <a:rPr lang="en-US" altLang="en-US" dirty="0">
                <a:solidFill>
                  <a:srgbClr val="FF0000"/>
                </a:solidFill>
                <a:latin typeface="+mn-lt"/>
                <a:cs typeface="Tahoma" pitchFamily="34" charset="0"/>
              </a:rPr>
              <a:t>data canisters (with a robotic arm) and bring them to extraction point </a:t>
            </a:r>
          </a:p>
        </p:txBody>
      </p:sp>
    </p:spTree>
    <p:extLst>
      <p:ext uri="{BB962C8B-B14F-4D97-AF65-F5344CB8AC3E}">
        <p14:creationId xmlns:p14="http://schemas.microsoft.com/office/powerpoint/2010/main" val="354931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03625" y="128197"/>
            <a:ext cx="6683175" cy="45191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Options</a:t>
            </a:r>
          </a:p>
        </p:txBody>
      </p:sp>
      <p:sp>
        <p:nvSpPr>
          <p:cNvPr id="13" name="Shape 472"/>
          <p:cNvSpPr txBox="1"/>
          <p:nvPr/>
        </p:nvSpPr>
        <p:spPr>
          <a:xfrm>
            <a:off x="238834" y="955617"/>
            <a:ext cx="6503160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b="1" i="0" u="sng" strike="noStrike" cap="none" baseline="0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Retrieval &amp; Delivery System 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(RDS</a:t>
            </a:r>
            <a:r>
              <a:rPr lang="en-US" b="1" i="0" u="sng" strike="noStrike" cap="none" baseline="0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)</a:t>
            </a:r>
          </a:p>
        </p:txBody>
      </p:sp>
      <p:pic>
        <p:nvPicPr>
          <p:cNvPr id="7" name="Shape 477"/>
          <p:cNvPicPr preferRelativeResize="0"/>
          <p:nvPr/>
        </p:nvPicPr>
        <p:blipFill rotWithShape="1">
          <a:blip r:embed="rId2">
            <a:alphaModFix/>
          </a:blip>
          <a:srcRect l="3481" t="6911" r="1" b="3071"/>
          <a:stretch/>
        </p:blipFill>
        <p:spPr>
          <a:xfrm>
            <a:off x="5956887" y="1139113"/>
            <a:ext cx="2559316" cy="16766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38834" y="1785444"/>
            <a:ext cx="89051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+mn-lt"/>
                <a:cs typeface="Tahoma" pitchFamily="34" charset="0"/>
              </a:rPr>
              <a:t>Retrieve </a:t>
            </a:r>
            <a:r>
              <a:rPr lang="en-US" altLang="en-US" dirty="0">
                <a:solidFill>
                  <a:srgbClr val="002060"/>
                </a:solidFill>
                <a:latin typeface="+mn-lt"/>
                <a:cs typeface="Tahoma" pitchFamily="34" charset="0"/>
              </a:rPr>
              <a:t>fuel </a:t>
            </a:r>
            <a:r>
              <a:rPr lang="en-US" altLang="en-US" dirty="0" smtClean="0">
                <a:solidFill>
                  <a:srgbClr val="002060"/>
                </a:solidFill>
                <a:latin typeface="+mn-lt"/>
                <a:cs typeface="Tahoma" pitchFamily="34" charset="0"/>
              </a:rPr>
              <a:t>cells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+mn-lt"/>
                <a:cs typeface="Tahoma" pitchFamily="34" charset="0"/>
              </a:rPr>
              <a:t>Deliver </a:t>
            </a:r>
            <a:r>
              <a:rPr lang="en-US" altLang="en-US" dirty="0">
                <a:solidFill>
                  <a:srgbClr val="002060"/>
                </a:solidFill>
                <a:latin typeface="+mn-lt"/>
                <a:cs typeface="Tahoma" pitchFamily="34" charset="0"/>
              </a:rPr>
              <a:t>them to </a:t>
            </a:r>
            <a:r>
              <a:rPr lang="en-US" altLang="en-US" dirty="0" smtClean="0">
                <a:solidFill>
                  <a:srgbClr val="002060"/>
                </a:solidFill>
                <a:latin typeface="+mn-lt"/>
                <a:cs typeface="Tahoma" pitchFamily="34" charset="0"/>
              </a:rPr>
              <a:t>three different hospitals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+mn-lt"/>
                <a:cs typeface="Tahoma" pitchFamily="34" charset="0"/>
              </a:rPr>
              <a:t>Hospitals </a:t>
            </a:r>
            <a:r>
              <a:rPr lang="en-US" altLang="en-US" dirty="0">
                <a:solidFill>
                  <a:srgbClr val="002060"/>
                </a:solidFill>
                <a:latin typeface="+mn-lt"/>
                <a:cs typeface="Tahoma" pitchFamily="34" charset="0"/>
              </a:rPr>
              <a:t>consumes power at different levels of efficiency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+mn-lt"/>
                <a:cs typeface="Tahoma" pitchFamily="34" charset="0"/>
              </a:rPr>
              <a:t>Deliver a total of at least 200 hours of battery </a:t>
            </a:r>
            <a:r>
              <a:rPr lang="en-US" altLang="en-US" dirty="0" smtClean="0">
                <a:solidFill>
                  <a:srgbClr val="002060"/>
                </a:solidFill>
                <a:latin typeface="+mn-lt"/>
                <a:cs typeface="Tahoma" pitchFamily="34" charset="0"/>
              </a:rPr>
              <a:t>life</a:t>
            </a:r>
            <a:endParaRPr lang="en-US" altLang="en-US" dirty="0">
              <a:solidFill>
                <a:srgbClr val="002060"/>
              </a:solidFill>
              <a:latin typeface="+mn-lt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98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03625" y="128197"/>
            <a:ext cx="6683175" cy="45191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Options</a:t>
            </a:r>
          </a:p>
        </p:txBody>
      </p:sp>
      <p:sp>
        <p:nvSpPr>
          <p:cNvPr id="13" name="Shape 472"/>
          <p:cNvSpPr txBox="1"/>
          <p:nvPr/>
        </p:nvSpPr>
        <p:spPr>
          <a:xfrm>
            <a:off x="238834" y="955617"/>
            <a:ext cx="6503160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b="1" i="0" u="sng" strike="noStrike" cap="none" baseline="0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Retrieval &amp; Delivery System 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(RDS</a:t>
            </a:r>
            <a:r>
              <a:rPr lang="en-US" b="1" i="0" u="sng" strike="noStrike" cap="none" baseline="0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)</a:t>
            </a:r>
          </a:p>
        </p:txBody>
      </p:sp>
      <p:pic>
        <p:nvPicPr>
          <p:cNvPr id="7" name="Shape 477"/>
          <p:cNvPicPr preferRelativeResize="0"/>
          <p:nvPr/>
        </p:nvPicPr>
        <p:blipFill rotWithShape="1">
          <a:blip r:embed="rId2">
            <a:alphaModFix/>
          </a:blip>
          <a:srcRect l="3481" t="6911" r="1" b="3071"/>
          <a:stretch/>
        </p:blipFill>
        <p:spPr>
          <a:xfrm>
            <a:off x="5956887" y="1139113"/>
            <a:ext cx="2559316" cy="16766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38833" y="1531762"/>
            <a:ext cx="5534169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1200"/>
              </a:spcBef>
            </a:pPr>
            <a:r>
              <a:rPr lang="en-US" altLang="en-US" dirty="0">
                <a:solidFill>
                  <a:srgbClr val="FF0000"/>
                </a:solidFill>
                <a:latin typeface="+mn-lt"/>
                <a:cs typeface="Tahoma" pitchFamily="34" charset="0"/>
              </a:rPr>
              <a:t>Extra Credit: </a:t>
            </a:r>
            <a:endParaRPr lang="en-US" altLang="en-US" dirty="0" smtClean="0">
              <a:solidFill>
                <a:srgbClr val="FF0000"/>
              </a:solidFill>
              <a:latin typeface="+mn-lt"/>
              <a:cs typeface="Tahoma" pitchFamily="34" charset="0"/>
            </a:endParaRPr>
          </a:p>
          <a:p>
            <a:pPr marL="342900" indent="-342900" eaLnBrk="1" hangingPunct="1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en-US" dirty="0" smtClean="0">
                <a:solidFill>
                  <a:srgbClr val="FF0000"/>
                </a:solidFill>
                <a:latin typeface="+mn-lt"/>
                <a:cs typeface="Tahoma" pitchFamily="34" charset="0"/>
              </a:rPr>
              <a:t>Additional </a:t>
            </a:r>
            <a:r>
              <a:rPr lang="en-US" altLang="en-US" dirty="0">
                <a:solidFill>
                  <a:srgbClr val="FF0000"/>
                </a:solidFill>
                <a:latin typeface="+mn-lt"/>
                <a:cs typeface="Tahoma" pitchFamily="34" charset="0"/>
              </a:rPr>
              <a:t>points rewarded for </a:t>
            </a:r>
            <a:r>
              <a:rPr lang="en-US" altLang="en-US" dirty="0" smtClean="0">
                <a:solidFill>
                  <a:srgbClr val="FF0000"/>
                </a:solidFill>
                <a:latin typeface="+mn-lt"/>
                <a:cs typeface="Tahoma" pitchFamily="34" charset="0"/>
              </a:rPr>
              <a:t>additional fuel cells accumulated </a:t>
            </a:r>
            <a:r>
              <a:rPr lang="en-US" altLang="en-US" dirty="0" smtClean="0">
                <a:solidFill>
                  <a:srgbClr val="FF0000"/>
                </a:solidFill>
                <a:latin typeface="+mn-lt"/>
                <a:cs typeface="Tahoma" pitchFamily="34" charset="0"/>
              </a:rPr>
              <a:t>past the </a:t>
            </a:r>
            <a:r>
              <a:rPr lang="en-US" altLang="en-US" dirty="0" smtClean="0">
                <a:solidFill>
                  <a:srgbClr val="FF0000"/>
                </a:solidFill>
                <a:latin typeface="+mn-lt"/>
                <a:cs typeface="Tahoma" pitchFamily="34" charset="0"/>
              </a:rPr>
              <a:t>200-hour requirement</a:t>
            </a:r>
            <a:endParaRPr lang="en-US" altLang="en-US" dirty="0">
              <a:solidFill>
                <a:srgbClr val="FF0000"/>
              </a:solidFill>
              <a:latin typeface="+mn-lt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60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03625" y="128197"/>
            <a:ext cx="6683175" cy="45191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Options</a:t>
            </a:r>
          </a:p>
        </p:txBody>
      </p:sp>
      <p:sp>
        <p:nvSpPr>
          <p:cNvPr id="13" name="Shape 472"/>
          <p:cNvSpPr txBox="1"/>
          <p:nvPr/>
        </p:nvSpPr>
        <p:spPr>
          <a:xfrm>
            <a:off x="238834" y="955617"/>
            <a:ext cx="6503160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b="1" i="0" u="sng" strike="noStrike" cap="none" baseline="0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Disaste</a:t>
            </a: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r Relief Robot (DRR)</a:t>
            </a:r>
          </a:p>
        </p:txBody>
      </p:sp>
      <p:pic>
        <p:nvPicPr>
          <p:cNvPr id="6" name="Shape 474"/>
          <p:cNvPicPr preferRelativeResize="0"/>
          <p:nvPr/>
        </p:nvPicPr>
        <p:blipFill rotWithShape="1">
          <a:blip r:embed="rId2">
            <a:alphaModFix/>
          </a:blip>
          <a:srcRect t="2132" b="3865"/>
          <a:stretch/>
        </p:blipFill>
        <p:spPr>
          <a:xfrm>
            <a:off x="5997831" y="1139113"/>
            <a:ext cx="2538844" cy="16766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38834" y="1821379"/>
            <a:ext cx="778605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Arial (Body)"/>
                <a:ea typeface="Arial"/>
                <a:cs typeface="Arial"/>
                <a:sym typeface="Arial"/>
              </a:rPr>
              <a:t>After tragedy strikes, clean the </a:t>
            </a:r>
            <a:r>
              <a:rPr lang="en-US" dirty="0" smtClean="0">
                <a:solidFill>
                  <a:srgbClr val="002060"/>
                </a:solidFill>
                <a:latin typeface="Arial (Body)"/>
                <a:ea typeface="Arial"/>
                <a:cs typeface="Arial"/>
                <a:sym typeface="Arial"/>
              </a:rPr>
              <a:t>affected</a:t>
            </a:r>
            <a:br>
              <a:rPr lang="en-US" dirty="0" smtClean="0">
                <a:solidFill>
                  <a:srgbClr val="002060"/>
                </a:solidFill>
                <a:latin typeface="Arial (Body)"/>
                <a:ea typeface="Arial"/>
                <a:cs typeface="Arial"/>
                <a:sym typeface="Arial"/>
              </a:rPr>
            </a:br>
            <a:r>
              <a:rPr lang="en-US" dirty="0" smtClean="0">
                <a:solidFill>
                  <a:srgbClr val="002060"/>
                </a:solidFill>
                <a:latin typeface="Arial (Body)"/>
                <a:ea typeface="Arial"/>
                <a:cs typeface="Arial"/>
                <a:sym typeface="Arial"/>
              </a:rPr>
              <a:t> </a:t>
            </a:r>
            <a:r>
              <a:rPr lang="en-US" dirty="0">
                <a:solidFill>
                  <a:srgbClr val="002060"/>
                </a:solidFill>
                <a:latin typeface="Arial (Body)"/>
                <a:ea typeface="Arial"/>
                <a:cs typeface="Arial"/>
                <a:sym typeface="Arial"/>
              </a:rPr>
              <a:t>area, rescue workers, and </a:t>
            </a:r>
            <a:r>
              <a:rPr lang="en-US" dirty="0" smtClean="0">
                <a:solidFill>
                  <a:srgbClr val="002060"/>
                </a:solidFill>
                <a:latin typeface="Arial (Body)"/>
                <a:ea typeface="Arial"/>
                <a:cs typeface="Arial"/>
                <a:sym typeface="Arial"/>
              </a:rPr>
              <a:t>remove</a:t>
            </a:r>
            <a:br>
              <a:rPr lang="en-US" dirty="0" smtClean="0">
                <a:solidFill>
                  <a:srgbClr val="002060"/>
                </a:solidFill>
                <a:latin typeface="Arial (Body)"/>
                <a:ea typeface="Arial"/>
                <a:cs typeface="Arial"/>
                <a:sym typeface="Arial"/>
              </a:rPr>
            </a:br>
            <a:r>
              <a:rPr lang="en-US" dirty="0" smtClean="0">
                <a:solidFill>
                  <a:srgbClr val="002060"/>
                </a:solidFill>
                <a:latin typeface="Arial (Body)"/>
                <a:ea typeface="Arial"/>
                <a:cs typeface="Arial"/>
                <a:sym typeface="Arial"/>
              </a:rPr>
              <a:t> </a:t>
            </a:r>
            <a:r>
              <a:rPr lang="en-US" dirty="0">
                <a:solidFill>
                  <a:srgbClr val="002060"/>
                </a:solidFill>
                <a:latin typeface="Arial (Body)"/>
                <a:ea typeface="Arial"/>
                <a:cs typeface="Arial"/>
                <a:sym typeface="Arial"/>
              </a:rPr>
              <a:t>hazardous </a:t>
            </a:r>
            <a:r>
              <a:rPr lang="en-US" dirty="0" smtClean="0">
                <a:solidFill>
                  <a:srgbClr val="002060"/>
                </a:solidFill>
                <a:latin typeface="Arial (Body)"/>
                <a:ea typeface="Arial"/>
                <a:cs typeface="Arial"/>
                <a:sym typeface="Arial"/>
              </a:rPr>
              <a:t>waste</a:t>
            </a:r>
            <a:endParaRPr lang="en-US" altLang="en-US" dirty="0" smtClean="0">
              <a:solidFill>
                <a:srgbClr val="002060"/>
              </a:solidFill>
              <a:latin typeface="Arial (Body)"/>
              <a:cs typeface="Tahoma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Robot </a:t>
            </a:r>
            <a:r>
              <a:rPr lang="en-US" alt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must perform at least five of the six tasks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Must return back to base in 5 minutes or less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The robot must fit in a start area that is 25cm x 25cm</a:t>
            </a:r>
          </a:p>
        </p:txBody>
      </p:sp>
    </p:spTree>
    <p:extLst>
      <p:ext uri="{BB962C8B-B14F-4D97-AF65-F5344CB8AC3E}">
        <p14:creationId xmlns:p14="http://schemas.microsoft.com/office/powerpoint/2010/main" val="105383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03625" y="128197"/>
            <a:ext cx="6683175" cy="451915"/>
          </a:xfrm>
        </p:spPr>
        <p:txBody>
          <a:bodyPr/>
          <a:lstStyle/>
          <a:p>
            <a:pPr algn="ctr"/>
            <a:r>
              <a:rPr lang="en-US" sz="2800" dirty="0" smtClean="0"/>
              <a:t>SLDP Options</a:t>
            </a:r>
          </a:p>
        </p:txBody>
      </p:sp>
      <p:sp>
        <p:nvSpPr>
          <p:cNvPr id="13" name="Shape 472"/>
          <p:cNvSpPr txBox="1"/>
          <p:nvPr/>
        </p:nvSpPr>
        <p:spPr>
          <a:xfrm>
            <a:off x="238834" y="955617"/>
            <a:ext cx="6503160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b="1" i="0" u="sng" strike="noStrike" cap="none" baseline="0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Disaste</a:t>
            </a: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r Relief Robot (DRR)</a:t>
            </a:r>
          </a:p>
        </p:txBody>
      </p:sp>
      <p:pic>
        <p:nvPicPr>
          <p:cNvPr id="6" name="Shape 474"/>
          <p:cNvPicPr preferRelativeResize="0"/>
          <p:nvPr/>
        </p:nvPicPr>
        <p:blipFill rotWithShape="1">
          <a:blip r:embed="rId2">
            <a:alphaModFix/>
          </a:blip>
          <a:srcRect t="2132" b="3865"/>
          <a:stretch/>
        </p:blipFill>
        <p:spPr>
          <a:xfrm>
            <a:off x="5997831" y="1139113"/>
            <a:ext cx="2538844" cy="16766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38834" y="1586521"/>
            <a:ext cx="5295333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dirty="0">
                <a:solidFill>
                  <a:srgbClr val="FF0000"/>
                </a:solidFill>
                <a:latin typeface="Arial (Body)"/>
                <a:cs typeface="Tahoma" pitchFamily="34" charset="0"/>
              </a:rPr>
              <a:t>Extra Credit</a:t>
            </a:r>
            <a:r>
              <a:rPr lang="en-US" altLang="en-US" dirty="0" smtClean="0">
                <a:solidFill>
                  <a:srgbClr val="FF0000"/>
                </a:solidFill>
                <a:latin typeface="Arial (Body)"/>
                <a:cs typeface="Tahoma" pitchFamily="34" charset="0"/>
              </a:rPr>
              <a:t>: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dirty="0" smtClean="0">
                <a:solidFill>
                  <a:srgbClr val="FF0000"/>
                </a:solidFill>
                <a:latin typeface="Arial (Body)"/>
                <a:cs typeface="Tahoma" pitchFamily="34" charset="0"/>
              </a:rPr>
              <a:t>Complete </a:t>
            </a:r>
            <a:r>
              <a:rPr lang="en-US" altLang="en-US" dirty="0">
                <a:solidFill>
                  <a:srgbClr val="FF0000"/>
                </a:solidFill>
                <a:latin typeface="Arial (Body)"/>
                <a:cs typeface="Tahoma" pitchFamily="34" charset="0"/>
              </a:rPr>
              <a:t>all six tasks, retrieve extra fuel cells, and activate a second power cutoff station</a:t>
            </a:r>
          </a:p>
        </p:txBody>
      </p:sp>
    </p:spTree>
    <p:extLst>
      <p:ext uri="{BB962C8B-B14F-4D97-AF65-F5344CB8AC3E}">
        <p14:creationId xmlns:p14="http://schemas.microsoft.com/office/powerpoint/2010/main" val="126289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Project Introduction</a:t>
            </a:r>
            <a:endParaRPr lang="en-US" altLang="en-US" sz="2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147" name="Rectangle 3"/>
          <p:cNvSpPr txBox="1">
            <a:spLocks noChangeArrowheads="1"/>
          </p:cNvSpPr>
          <p:nvPr/>
        </p:nvSpPr>
        <p:spPr bwMode="auto">
          <a:xfrm>
            <a:off x="488731" y="970915"/>
            <a:ext cx="7855169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+mn-lt"/>
              </a:rPr>
              <a:t>Project duration: 10 weeks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+mn-lt"/>
              </a:rPr>
              <a:t>Teams of 2-3 people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+mn-lt"/>
              </a:rPr>
              <a:t>Projects to choose from:</a:t>
            </a:r>
          </a:p>
          <a:p>
            <a:pPr marL="9144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+mn-lt"/>
              </a:rPr>
              <a:t>Supermarket </a:t>
            </a:r>
          </a:p>
          <a:p>
            <a:pPr marL="9144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+mn-lt"/>
              </a:rPr>
              <a:t>Train Guidance System</a:t>
            </a:r>
          </a:p>
          <a:p>
            <a:pPr marL="9144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+mn-lt"/>
              </a:rPr>
              <a:t>Robot (Seven </a:t>
            </a:r>
            <a:r>
              <a:rPr lang="en-US" altLang="en-US" dirty="0">
                <a:solidFill>
                  <a:srgbClr val="002060"/>
                </a:solidFill>
                <a:latin typeface="+mn-lt"/>
              </a:rPr>
              <a:t>types)</a:t>
            </a:r>
          </a:p>
        </p:txBody>
      </p:sp>
      <p:pic>
        <p:nvPicPr>
          <p:cNvPr id="4" name="Picture 4" descr="bd0688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614" y="1701165"/>
            <a:ext cx="28575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03625" y="128197"/>
            <a:ext cx="6683175" cy="45191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Options</a:t>
            </a:r>
          </a:p>
        </p:txBody>
      </p:sp>
      <p:sp>
        <p:nvSpPr>
          <p:cNvPr id="13" name="Shape 472"/>
          <p:cNvSpPr txBox="1"/>
          <p:nvPr/>
        </p:nvSpPr>
        <p:spPr>
          <a:xfrm>
            <a:off x="238833" y="955617"/>
            <a:ext cx="8714097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b="1" u="sng" dirty="0" smtClean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Autonomous Underwater Vehicle (AUV)</a:t>
            </a:r>
          </a:p>
        </p:txBody>
      </p:sp>
      <p:sp>
        <p:nvSpPr>
          <p:cNvPr id="7" name="Shape 563"/>
          <p:cNvSpPr/>
          <p:nvPr/>
        </p:nvSpPr>
        <p:spPr>
          <a:xfrm>
            <a:off x="2003626" y="3616657"/>
            <a:ext cx="5467470" cy="130728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238833" y="1537019"/>
            <a:ext cx="81511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cs typeface="Tahoma" pitchFamily="34" charset="0"/>
              </a:rPr>
              <a:t>Construct a robot that functions underwater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cs typeface="Tahoma" pitchFamily="34" charset="0"/>
              </a:rPr>
              <a:t>Oil spill task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cs typeface="Tahoma" pitchFamily="34" charset="0"/>
              </a:rPr>
              <a:t>Perform tasks for a total of 100 points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cs typeface="Tahoma" pitchFamily="34" charset="0"/>
              </a:rPr>
              <a:t>AUV must fit into a 1’ x 1’ x 1’ box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cs typeface="Tahoma" pitchFamily="34" charset="0"/>
              </a:rPr>
              <a:t>Must use waterproofed sensors and NXT case</a:t>
            </a:r>
          </a:p>
        </p:txBody>
      </p:sp>
    </p:spTree>
    <p:extLst>
      <p:ext uri="{BB962C8B-B14F-4D97-AF65-F5344CB8AC3E}">
        <p14:creationId xmlns:p14="http://schemas.microsoft.com/office/powerpoint/2010/main" val="227458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03625" y="128197"/>
            <a:ext cx="6683175" cy="45191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Options</a:t>
            </a:r>
          </a:p>
        </p:txBody>
      </p:sp>
      <p:sp>
        <p:nvSpPr>
          <p:cNvPr id="13" name="Shape 472"/>
          <p:cNvSpPr txBox="1"/>
          <p:nvPr/>
        </p:nvSpPr>
        <p:spPr>
          <a:xfrm>
            <a:off x="238833" y="955617"/>
            <a:ext cx="8714097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Autonomous Underwater Vehicle (AUV)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dirty="0">
              <a:solidFill>
                <a:srgbClr val="002060"/>
              </a:solidFill>
              <a:latin typeface="Arial (Body)"/>
              <a:ea typeface="Arial"/>
              <a:cs typeface="Arial"/>
              <a:sym typeface="Arial"/>
            </a:endParaRPr>
          </a:p>
        </p:txBody>
      </p:sp>
      <p:sp>
        <p:nvSpPr>
          <p:cNvPr id="7" name="Shape 563"/>
          <p:cNvSpPr/>
          <p:nvPr/>
        </p:nvSpPr>
        <p:spPr>
          <a:xfrm>
            <a:off x="2003626" y="3616657"/>
            <a:ext cx="5467470" cy="130728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4879072" y="1526501"/>
            <a:ext cx="444916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en-US" altLang="en-US" sz="2200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 Oceanographic </a:t>
            </a:r>
            <a:r>
              <a:rPr lang="en-US" altLang="en-US" sz="2200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Sensor – 20 points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2200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 Seismic </a:t>
            </a:r>
            <a:r>
              <a:rPr lang="en-US" altLang="en-US" sz="2200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Reading – 10 points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2200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 Oil </a:t>
            </a:r>
            <a:r>
              <a:rPr lang="en-US" altLang="en-US" sz="2200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spill task – 40 points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38833" y="1457432"/>
            <a:ext cx="4640239" cy="152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en-US" altLang="en-US" sz="2200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Marine Plant </a:t>
            </a:r>
            <a:r>
              <a:rPr lang="en-US" altLang="en-US" sz="2200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Samples</a:t>
            </a:r>
          </a:p>
          <a:p>
            <a:pPr marL="977900" eaLnBrk="1" hangingPunct="1">
              <a:buFont typeface="Wingdings" pitchFamily="2" charset="2"/>
              <a:buChar char="Ø"/>
            </a:pPr>
            <a:r>
              <a:rPr lang="en-US" altLang="en-US" sz="2200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5  points per plant released </a:t>
            </a:r>
          </a:p>
          <a:p>
            <a:pPr marL="977900" eaLnBrk="1" hangingPunct="1">
              <a:buFont typeface="Wingdings" pitchFamily="2" charset="2"/>
              <a:buChar char="Ø"/>
            </a:pPr>
            <a:r>
              <a:rPr lang="en-US" altLang="en-US" sz="2200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10 </a:t>
            </a:r>
            <a:r>
              <a:rPr lang="en-US" altLang="en-US" sz="2200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points per plant recovered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2200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Data </a:t>
            </a:r>
            <a:r>
              <a:rPr lang="en-US" altLang="en-US" sz="2200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Canisters – 10 points each</a:t>
            </a:r>
          </a:p>
        </p:txBody>
      </p:sp>
    </p:spTree>
    <p:extLst>
      <p:ext uri="{BB962C8B-B14F-4D97-AF65-F5344CB8AC3E}">
        <p14:creationId xmlns:p14="http://schemas.microsoft.com/office/powerpoint/2010/main" val="43114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03625" y="128197"/>
            <a:ext cx="6683175" cy="45191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Options</a:t>
            </a:r>
          </a:p>
        </p:txBody>
      </p:sp>
      <p:sp>
        <p:nvSpPr>
          <p:cNvPr id="13" name="Shape 472"/>
          <p:cNvSpPr txBox="1"/>
          <p:nvPr/>
        </p:nvSpPr>
        <p:spPr>
          <a:xfrm>
            <a:off x="238833" y="955617"/>
            <a:ext cx="8714097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Supermarket Logistics System (SLS)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dirty="0">
              <a:solidFill>
                <a:srgbClr val="002060"/>
              </a:solidFill>
              <a:latin typeface="Arial (Body)"/>
              <a:ea typeface="Arial"/>
              <a:cs typeface="Arial"/>
              <a:sym typeface="Arial"/>
            </a:endParaRPr>
          </a:p>
        </p:txBody>
      </p:sp>
      <p:sp>
        <p:nvSpPr>
          <p:cNvPr id="9" name="Shape 573"/>
          <p:cNvSpPr/>
          <p:nvPr/>
        </p:nvSpPr>
        <p:spPr>
          <a:xfrm>
            <a:off x="5862918" y="1590761"/>
            <a:ext cx="3281082" cy="195796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238833" y="1601948"/>
            <a:ext cx="7554039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  <a:buFont typeface="Wingdings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Arial (Body)"/>
                <a:ea typeface="Arial"/>
                <a:cs typeface="Arial"/>
                <a:sym typeface="Arial"/>
              </a:rPr>
              <a:t>Design a </a:t>
            </a:r>
            <a:r>
              <a:rPr lang="en-US" dirty="0" smtClean="0">
                <a:solidFill>
                  <a:srgbClr val="002060"/>
                </a:solidFill>
                <a:latin typeface="Arial (Body)"/>
                <a:ea typeface="Arial"/>
                <a:cs typeface="Arial"/>
                <a:sym typeface="Arial"/>
              </a:rPr>
              <a:t>customer-friendly supermarket</a:t>
            </a:r>
            <a:r>
              <a:rPr lang="en-US" dirty="0">
                <a:solidFill>
                  <a:srgbClr val="002060"/>
                </a:solidFill>
                <a:latin typeface="Arial (Body)"/>
                <a:ea typeface="Arial"/>
                <a:cs typeface="Arial"/>
                <a:sym typeface="Arial"/>
              </a:rPr>
              <a:t/>
            </a:r>
            <a:br>
              <a:rPr lang="en-US" dirty="0">
                <a:solidFill>
                  <a:srgbClr val="002060"/>
                </a:solidFill>
                <a:latin typeface="Arial (Body)"/>
                <a:ea typeface="Arial"/>
                <a:cs typeface="Arial"/>
                <a:sym typeface="Arial"/>
              </a:rPr>
            </a:br>
            <a:r>
              <a:rPr lang="en-US" dirty="0">
                <a:solidFill>
                  <a:srgbClr val="002060"/>
                </a:solidFill>
                <a:latin typeface="Arial (Body)"/>
                <a:ea typeface="Arial"/>
                <a:cs typeface="Arial"/>
                <a:sym typeface="Arial"/>
              </a:rPr>
              <a:t>with </a:t>
            </a:r>
            <a:r>
              <a:rPr lang="en-US" dirty="0" smtClean="0">
                <a:solidFill>
                  <a:srgbClr val="002060"/>
                </a:solidFill>
                <a:latin typeface="Arial (Body)"/>
                <a:ea typeface="Arial"/>
                <a:cs typeface="Arial"/>
                <a:sym typeface="Arial"/>
              </a:rPr>
              <a:t>AutoCAD</a:t>
            </a:r>
            <a:endParaRPr lang="en-US" altLang="en-US" dirty="0" smtClean="0">
              <a:solidFill>
                <a:srgbClr val="002060"/>
              </a:solidFill>
              <a:latin typeface="Arial (Body)"/>
              <a:cs typeface="Tahoma" pitchFamily="34" charset="0"/>
            </a:endParaRPr>
          </a:p>
          <a:p>
            <a:pPr eaLnBrk="1" hangingPunct="1">
              <a:spcBef>
                <a:spcPts val="600"/>
              </a:spcBef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Design </a:t>
            </a:r>
            <a:r>
              <a:rPr lang="en-US" alt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for a 400’ x 400’ lot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Create scaled 3-D model (actual or CAD)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Create security, lighting, and temperature </a:t>
            </a:r>
            <a:br>
              <a:rPr lang="en-US" alt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</a:br>
            <a:r>
              <a:rPr lang="en-US" alt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systems for store using LabVIEW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Calculate building and maintenance costs</a:t>
            </a:r>
          </a:p>
        </p:txBody>
      </p:sp>
    </p:spTree>
    <p:extLst>
      <p:ext uri="{BB962C8B-B14F-4D97-AF65-F5344CB8AC3E}">
        <p14:creationId xmlns:p14="http://schemas.microsoft.com/office/powerpoint/2010/main" val="376757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03625" y="128197"/>
            <a:ext cx="6683175" cy="45191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Options</a:t>
            </a:r>
          </a:p>
        </p:txBody>
      </p:sp>
      <p:sp>
        <p:nvSpPr>
          <p:cNvPr id="13" name="Shape 472"/>
          <p:cNvSpPr txBox="1"/>
          <p:nvPr/>
        </p:nvSpPr>
        <p:spPr>
          <a:xfrm>
            <a:off x="238833" y="955617"/>
            <a:ext cx="8714097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Supermarket Logistics System (SLS)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b="1" u="sng" dirty="0" smtClean="0">
              <a:solidFill>
                <a:srgbClr val="002060"/>
              </a:solidFill>
              <a:latin typeface="Arial (Body)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dirty="0">
              <a:solidFill>
                <a:srgbClr val="002060"/>
              </a:solidFill>
              <a:latin typeface="Arial (Body)"/>
              <a:ea typeface="Arial"/>
              <a:cs typeface="Arial"/>
              <a:sym typeface="Arial"/>
            </a:endParaRPr>
          </a:p>
        </p:txBody>
      </p:sp>
      <p:sp>
        <p:nvSpPr>
          <p:cNvPr id="9" name="Shape 573"/>
          <p:cNvSpPr/>
          <p:nvPr/>
        </p:nvSpPr>
        <p:spPr>
          <a:xfrm>
            <a:off x="5862918" y="1395178"/>
            <a:ext cx="3281082" cy="195796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238832" y="1507168"/>
            <a:ext cx="5624085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</a:pPr>
            <a:r>
              <a:rPr lang="en-US" dirty="0">
                <a:solidFill>
                  <a:srgbClr val="FF0000"/>
                </a:solidFill>
                <a:latin typeface="Arial (Body)"/>
                <a:ea typeface="Tahoma" panose="020B0604030504040204" pitchFamily="34" charset="0"/>
                <a:cs typeface="Tahoma" panose="020B0604030504040204" pitchFamily="34" charset="0"/>
              </a:rPr>
              <a:t>Extra Credit: </a:t>
            </a:r>
            <a:endParaRPr lang="en-US" dirty="0" smtClean="0">
              <a:solidFill>
                <a:srgbClr val="FF0000"/>
              </a:solidFill>
              <a:latin typeface="Arial (Body)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Arial (Body)"/>
                <a:ea typeface="Tahoma" panose="020B0604030504040204" pitchFamily="34" charset="0"/>
                <a:cs typeface="Tahoma" panose="020B0604030504040204" pitchFamily="34" charset="0"/>
              </a:rPr>
              <a:t>Incorporate </a:t>
            </a:r>
            <a:r>
              <a:rPr lang="en-US" dirty="0">
                <a:solidFill>
                  <a:srgbClr val="FF0000"/>
                </a:solidFill>
                <a:latin typeface="Arial (Body)"/>
                <a:ea typeface="Tahoma" panose="020B0604030504040204" pitchFamily="34" charset="0"/>
                <a:cs typeface="Tahoma" panose="020B0604030504040204" pitchFamily="34" charset="0"/>
              </a:rPr>
              <a:t>LEED certification</a:t>
            </a:r>
            <a:br>
              <a:rPr lang="en-US" dirty="0">
                <a:solidFill>
                  <a:srgbClr val="FF0000"/>
                </a:solidFill>
                <a:latin typeface="Arial (Body)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solidFill>
                  <a:srgbClr val="FF0000"/>
                </a:solidFill>
                <a:latin typeface="Arial (Body)"/>
                <a:ea typeface="Tahoma" panose="020B0604030504040204" pitchFamily="34" charset="0"/>
                <a:cs typeface="Tahoma" panose="020B0604030504040204" pitchFamily="34" charset="0"/>
              </a:rPr>
              <a:t>into the design of supermarket</a:t>
            </a:r>
          </a:p>
        </p:txBody>
      </p:sp>
      <p:pic>
        <p:nvPicPr>
          <p:cNvPr id="7" name="Picture 5" descr="Supermarket CAD d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80" y="2896431"/>
            <a:ext cx="3621833" cy="200125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gbcbolivia.org/wordpress/wp-content/uploads/LEED-levels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81" y="3335992"/>
            <a:ext cx="3810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63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03625" y="128197"/>
            <a:ext cx="6683175" cy="45191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Options</a:t>
            </a:r>
          </a:p>
        </p:txBody>
      </p:sp>
      <p:sp>
        <p:nvSpPr>
          <p:cNvPr id="13" name="Shape 472"/>
          <p:cNvSpPr txBox="1"/>
          <p:nvPr/>
        </p:nvSpPr>
        <p:spPr>
          <a:xfrm>
            <a:off x="238833" y="955617"/>
            <a:ext cx="8714097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Railroad Train Guidance System (RTGS)</a:t>
            </a:r>
          </a:p>
        </p:txBody>
      </p:sp>
      <p:pic>
        <p:nvPicPr>
          <p:cNvPr id="10" name="Shape 5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4868" y="3412618"/>
            <a:ext cx="8122024" cy="15419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38831" y="1601948"/>
            <a:ext cx="8714097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spcBef>
                <a:spcPct val="400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2060"/>
                </a:solidFill>
                <a:latin typeface="Arial (Body)"/>
                <a:ea typeface="Arial"/>
                <a:cs typeface="Arial"/>
                <a:sym typeface="Arial"/>
              </a:rPr>
              <a:t>Design a logic system to avoid obstacles by selecting an optimal </a:t>
            </a:r>
            <a:r>
              <a:rPr lang="en-US" dirty="0" smtClean="0">
                <a:solidFill>
                  <a:srgbClr val="002060"/>
                </a:solidFill>
                <a:latin typeface="Arial (Body)"/>
                <a:ea typeface="Arial"/>
                <a:cs typeface="Arial"/>
                <a:sym typeface="Arial"/>
              </a:rPr>
              <a:t>path</a:t>
            </a:r>
            <a:endParaRPr lang="en-US" dirty="0" smtClean="0">
              <a:solidFill>
                <a:srgbClr val="002060"/>
              </a:solidFill>
              <a:latin typeface="Arial (Body)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eaLnBrk="1" hangingPunct="1">
              <a:spcBef>
                <a:spcPct val="400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solidFill>
                  <a:srgbClr val="002060"/>
                </a:solidFill>
                <a:latin typeface="Arial (Body)"/>
                <a:ea typeface="Tahoma" panose="020B0604030504040204" pitchFamily="34" charset="0"/>
                <a:cs typeface="Tahoma" panose="020B0604030504040204" pitchFamily="34" charset="0"/>
              </a:rPr>
              <a:t>Guide </a:t>
            </a:r>
            <a:r>
              <a:rPr lang="en-US" dirty="0">
                <a:solidFill>
                  <a:srgbClr val="002060"/>
                </a:solidFill>
                <a:latin typeface="Arial (Body)"/>
                <a:ea typeface="Tahoma" panose="020B0604030504040204" pitchFamily="34" charset="0"/>
                <a:cs typeface="Tahoma" panose="020B0604030504040204" pitchFamily="34" charset="0"/>
              </a:rPr>
              <a:t>train from one end of the track to the other</a:t>
            </a:r>
          </a:p>
          <a:p>
            <a:pPr marL="457200" indent="-457200" eaLnBrk="1" hangingPunct="1">
              <a:spcBef>
                <a:spcPct val="400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2060"/>
                </a:solidFill>
                <a:latin typeface="Arial (Body)"/>
                <a:ea typeface="Tahoma" panose="020B0604030504040204" pitchFamily="34" charset="0"/>
                <a:cs typeface="Tahoma" panose="020B0604030504040204" pitchFamily="34" charset="0"/>
              </a:rPr>
              <a:t>Avoid collisions with other trains and </a:t>
            </a:r>
            <a:r>
              <a:rPr lang="en-US" dirty="0" smtClean="0">
                <a:solidFill>
                  <a:srgbClr val="002060"/>
                </a:solidFill>
                <a:latin typeface="Arial (Body)"/>
                <a:ea typeface="Tahoma" panose="020B0604030504040204" pitchFamily="34" charset="0"/>
                <a:cs typeface="Tahoma" panose="020B0604030504040204" pitchFamily="34" charset="0"/>
              </a:rPr>
              <a:t>obstructions</a:t>
            </a:r>
            <a:endParaRPr lang="en-US" dirty="0">
              <a:solidFill>
                <a:srgbClr val="002060"/>
              </a:solidFill>
              <a:latin typeface="Arial (Body)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54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03625" y="128197"/>
            <a:ext cx="6683175" cy="45191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Options</a:t>
            </a:r>
          </a:p>
        </p:txBody>
      </p:sp>
      <p:sp>
        <p:nvSpPr>
          <p:cNvPr id="13" name="Shape 472"/>
          <p:cNvSpPr txBox="1"/>
          <p:nvPr/>
        </p:nvSpPr>
        <p:spPr>
          <a:xfrm>
            <a:off x="238833" y="955617"/>
            <a:ext cx="8714097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Railroad Train Guidance System (RTGS)</a:t>
            </a:r>
          </a:p>
        </p:txBody>
      </p:sp>
      <p:sp>
        <p:nvSpPr>
          <p:cNvPr id="3" name="Rectangle 2"/>
          <p:cNvSpPr/>
          <p:nvPr/>
        </p:nvSpPr>
        <p:spPr>
          <a:xfrm>
            <a:off x="238833" y="1480267"/>
            <a:ext cx="85912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spcBef>
                <a:spcPct val="400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2060"/>
                </a:solidFill>
                <a:latin typeface="Arial (Body)"/>
                <a:ea typeface="Tahoma" panose="020B0604030504040204" pitchFamily="34" charset="0"/>
                <a:cs typeface="Tahoma" panose="020B0604030504040204" pitchFamily="34" charset="0"/>
              </a:rPr>
              <a:t>Implement digital logic program using LabVIEW to control the train track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67" y="2390330"/>
            <a:ext cx="4352589" cy="24800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9" b="2349"/>
          <a:stretch/>
        </p:blipFill>
        <p:spPr>
          <a:xfrm>
            <a:off x="553156" y="2456597"/>
            <a:ext cx="3673810" cy="241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9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63173" y="189037"/>
            <a:ext cx="5854803" cy="667482"/>
          </a:xfrm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Printing Extra Credit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 descr="http://www.flashforge-usa.com/shop/media/catalog/product/cache/1/image/9df78eab33525d08d6e5fb8d27136e95/c/r/creator-pro-i-1-nobg-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322" y="926788"/>
            <a:ext cx="1700666" cy="170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40632" y="977424"/>
            <a:ext cx="7826023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0066"/>
                </a:solidFill>
                <a:latin typeface="+mn-lt"/>
              </a:rPr>
              <a:t>Design your own SLDP team logo using</a:t>
            </a:r>
            <a:br>
              <a:rPr lang="en-US" altLang="en-US" dirty="0" smtClean="0">
                <a:solidFill>
                  <a:srgbClr val="000066"/>
                </a:solidFill>
                <a:latin typeface="+mn-lt"/>
              </a:rPr>
            </a:br>
            <a:r>
              <a:rPr lang="en-US" altLang="en-US" dirty="0" smtClean="0">
                <a:solidFill>
                  <a:srgbClr val="000066"/>
                </a:solidFill>
                <a:latin typeface="+mn-lt"/>
              </a:rPr>
              <a:t>the techniques practiced in Lab 1B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0066"/>
                </a:solidFill>
                <a:latin typeface="+mn-lt"/>
              </a:rPr>
              <a:t>Be </a:t>
            </a:r>
            <a:r>
              <a:rPr lang="en-US" altLang="en-US" b="1" dirty="0" smtClean="0">
                <a:solidFill>
                  <a:srgbClr val="000066"/>
                </a:solidFill>
                <a:latin typeface="+mn-lt"/>
              </a:rPr>
              <a:t>creative</a:t>
            </a:r>
            <a:r>
              <a:rPr lang="en-US" altLang="en-US" dirty="0" smtClean="0">
                <a:solidFill>
                  <a:srgbClr val="000066"/>
                </a:solidFill>
                <a:latin typeface="+mn-lt"/>
              </a:rPr>
              <a:t> with your design (</a:t>
            </a:r>
            <a:r>
              <a:rPr lang="en-US" altLang="en-US" b="1" dirty="0" smtClean="0">
                <a:solidFill>
                  <a:srgbClr val="000066"/>
                </a:solidFill>
                <a:latin typeface="+mn-lt"/>
              </a:rPr>
              <a:t>2 pts EC</a:t>
            </a:r>
            <a:r>
              <a:rPr lang="en-US" altLang="en-US" dirty="0" smtClean="0">
                <a:solidFill>
                  <a:srgbClr val="000066"/>
                </a:solidFill>
                <a:latin typeface="+mn-lt"/>
              </a:rPr>
              <a:t>)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0066"/>
                </a:solidFill>
                <a:latin typeface="+mn-lt"/>
              </a:rPr>
              <a:t>Your design will need approval by the </a:t>
            </a:r>
            <a:br>
              <a:rPr lang="en-US" altLang="en-US" dirty="0" smtClean="0">
                <a:solidFill>
                  <a:srgbClr val="000066"/>
                </a:solidFill>
                <a:latin typeface="+mn-lt"/>
              </a:rPr>
            </a:br>
            <a:r>
              <a:rPr lang="en-US" altLang="en-US" dirty="0" smtClean="0">
                <a:solidFill>
                  <a:srgbClr val="000066"/>
                </a:solidFill>
                <a:latin typeface="+mn-lt"/>
              </a:rPr>
              <a:t>3D printer TAs who will print it for you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0066"/>
                </a:solidFill>
                <a:latin typeface="+mn-lt"/>
              </a:rPr>
              <a:t>Multiple colors are available: purple, black, white, yellow, red, green, pink, light blue, </a:t>
            </a:r>
            <a:br>
              <a:rPr lang="en-US" altLang="en-US" dirty="0" smtClean="0">
                <a:solidFill>
                  <a:srgbClr val="000066"/>
                </a:solidFill>
                <a:latin typeface="+mn-lt"/>
              </a:rPr>
            </a:br>
            <a:r>
              <a:rPr lang="en-US" altLang="en-US" dirty="0" smtClean="0">
                <a:solidFill>
                  <a:srgbClr val="000066"/>
                </a:solidFill>
                <a:latin typeface="+mn-lt"/>
              </a:rPr>
              <a:t>blue, clear</a:t>
            </a:r>
          </a:p>
        </p:txBody>
      </p:sp>
    </p:spTree>
    <p:extLst>
      <p:ext uri="{BB962C8B-B14F-4D97-AF65-F5344CB8AC3E}">
        <p14:creationId xmlns:p14="http://schemas.microsoft.com/office/powerpoint/2010/main" val="427233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63173" y="167015"/>
            <a:ext cx="5854803" cy="667482"/>
          </a:xfrm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Printing Extra Credit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/>
          <a:srcRect l="17724" t="25831" r="13737" b="14824"/>
          <a:stretch/>
        </p:blipFill>
        <p:spPr>
          <a:xfrm>
            <a:off x="5246458" y="970915"/>
            <a:ext cx="3407391" cy="2279785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45720" y="834497"/>
            <a:ext cx="760095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0066"/>
                </a:solidFill>
                <a:latin typeface="+mn-lt"/>
              </a:rPr>
              <a:t>Constraints: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0066"/>
                </a:solidFill>
                <a:latin typeface="+mn-lt"/>
              </a:rPr>
              <a:t>Dimensions</a:t>
            </a:r>
          </a:p>
          <a:p>
            <a:pPr lvl="3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+mn-lt"/>
              </a:rPr>
              <a:t>1</a:t>
            </a:r>
            <a:r>
              <a:rPr lang="en-US" altLang="en-US" dirty="0" smtClean="0">
                <a:solidFill>
                  <a:srgbClr val="000066"/>
                </a:solidFill>
                <a:latin typeface="+mn-lt"/>
              </a:rPr>
              <a:t>”×</a:t>
            </a:r>
            <a:r>
              <a:rPr lang="en-US" altLang="en-US" dirty="0" smtClean="0">
                <a:solidFill>
                  <a:srgbClr val="000066"/>
                </a:solidFill>
                <a:latin typeface="+mn-lt"/>
              </a:rPr>
              <a:t>3”</a:t>
            </a:r>
            <a:r>
              <a:rPr lang="en-US" altLang="en-US" dirty="0" smtClean="0">
                <a:solidFill>
                  <a:srgbClr val="000066"/>
                </a:solidFill>
              </a:rPr>
              <a:t>×</a:t>
            </a:r>
            <a:r>
              <a:rPr lang="en-US" altLang="en-US" dirty="0" smtClean="0">
                <a:solidFill>
                  <a:srgbClr val="000066"/>
                </a:solidFill>
                <a:latin typeface="+mn-lt"/>
              </a:rPr>
              <a:t>½”</a:t>
            </a:r>
            <a:endParaRPr lang="en-US" altLang="en-US" dirty="0" smtClean="0">
              <a:solidFill>
                <a:srgbClr val="000066"/>
              </a:solidFill>
              <a:latin typeface="+mn-lt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0066"/>
                </a:solidFill>
                <a:latin typeface="+mn-lt"/>
              </a:rPr>
              <a:t>2 colors max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0066"/>
                </a:solidFill>
                <a:latin typeface="+mn-lt"/>
              </a:rPr>
              <a:t>No copyrighted logos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b="1" dirty="0" smtClean="0">
                <a:solidFill>
                  <a:srgbClr val="000066"/>
                </a:solidFill>
                <a:latin typeface="+mn-lt"/>
              </a:rPr>
              <a:t>Must be attached to robot or worn as pin during final presentation</a:t>
            </a:r>
            <a:endParaRPr lang="en-US" altLang="en-US" b="1" dirty="0">
              <a:solidFill>
                <a:srgbClr val="000066"/>
              </a:solidFill>
              <a:latin typeface="+mn-lt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0066"/>
                </a:solidFill>
                <a:latin typeface="+mn-lt"/>
              </a:rPr>
              <a:t>Must be done before any advanced printing</a:t>
            </a:r>
          </a:p>
        </p:txBody>
      </p:sp>
    </p:spTree>
    <p:extLst>
      <p:ext uri="{BB962C8B-B14F-4D97-AF65-F5344CB8AC3E}">
        <p14:creationId xmlns:p14="http://schemas.microsoft.com/office/powerpoint/2010/main" val="352643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63173" y="189037"/>
            <a:ext cx="7253298" cy="667482"/>
          </a:xfrm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Printing Extra Credit ADVANCED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74106" y="918258"/>
            <a:ext cx="8969894" cy="39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0066"/>
                </a:solidFill>
                <a:latin typeface="+mn-lt"/>
              </a:rPr>
              <a:t>An experimental opportunity to create a prototype of a custom, </a:t>
            </a:r>
            <a:r>
              <a:rPr lang="en-US" altLang="en-US" dirty="0" smtClean="0">
                <a:solidFill>
                  <a:srgbClr val="000066"/>
                </a:solidFill>
                <a:latin typeface="+mn-lt"/>
              </a:rPr>
              <a:t>3D-printed </a:t>
            </a:r>
            <a:r>
              <a:rPr lang="en-US" altLang="en-US" dirty="0" smtClean="0">
                <a:solidFill>
                  <a:srgbClr val="000066"/>
                </a:solidFill>
                <a:latin typeface="+mn-lt"/>
              </a:rPr>
              <a:t>robot part (</a:t>
            </a:r>
            <a:r>
              <a:rPr lang="en-US" altLang="en-US" b="1" dirty="0" smtClean="0">
                <a:solidFill>
                  <a:srgbClr val="000066"/>
                </a:solidFill>
                <a:latin typeface="+mn-lt"/>
              </a:rPr>
              <a:t>4 pts EC</a:t>
            </a:r>
            <a:r>
              <a:rPr lang="en-US" altLang="en-US" dirty="0" smtClean="0">
                <a:solidFill>
                  <a:srgbClr val="000066"/>
                </a:solidFill>
                <a:latin typeface="+mn-lt"/>
              </a:rPr>
              <a:t>)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0066"/>
                </a:solidFill>
                <a:latin typeface="+mn-lt"/>
              </a:rPr>
              <a:t>Constraints: (</a:t>
            </a:r>
            <a:r>
              <a:rPr lang="en-US" altLang="en-US" i="1" dirty="0" smtClean="0">
                <a:solidFill>
                  <a:srgbClr val="FF0000"/>
                </a:solidFill>
                <a:latin typeface="+mn-lt"/>
              </a:rPr>
              <a:t>Rules subject to change, no guarantee</a:t>
            </a:r>
            <a:r>
              <a:rPr lang="en-US" altLang="en-US" dirty="0" smtClean="0">
                <a:solidFill>
                  <a:srgbClr val="000066"/>
                </a:solidFill>
                <a:latin typeface="+mn-lt"/>
              </a:rPr>
              <a:t>)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0066"/>
                </a:solidFill>
                <a:latin typeface="+mn-lt"/>
              </a:rPr>
              <a:t>Must be approved </a:t>
            </a:r>
            <a:r>
              <a:rPr lang="en-US" altLang="en-US" dirty="0">
                <a:solidFill>
                  <a:srgbClr val="000066"/>
                </a:solidFill>
                <a:latin typeface="+mn-lt"/>
              </a:rPr>
              <a:t>by 3D printer TA</a:t>
            </a:r>
            <a:endParaRPr lang="en-US" altLang="en-US" dirty="0" smtClean="0">
              <a:solidFill>
                <a:srgbClr val="000066"/>
              </a:solidFill>
              <a:latin typeface="+mn-lt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0066"/>
                </a:solidFill>
                <a:latin typeface="+mn-lt"/>
              </a:rPr>
              <a:t>Maximum </a:t>
            </a:r>
            <a:r>
              <a:rPr lang="en-US" altLang="en-US" dirty="0" smtClean="0">
                <a:solidFill>
                  <a:srgbClr val="000066"/>
                </a:solidFill>
                <a:latin typeface="+mn-lt"/>
              </a:rPr>
              <a:t>2-hour </a:t>
            </a:r>
            <a:r>
              <a:rPr lang="en-US" altLang="en-US" dirty="0" smtClean="0">
                <a:solidFill>
                  <a:srgbClr val="000066"/>
                </a:solidFill>
                <a:latin typeface="+mn-lt"/>
              </a:rPr>
              <a:t>print time and 3 attempts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b="1" dirty="0" smtClean="0">
                <a:solidFill>
                  <a:srgbClr val="FF0000"/>
                </a:solidFill>
                <a:latin typeface="+mn-lt"/>
              </a:rPr>
              <a:t>YOU MUST HAVE A CONTINGENCY PLAN </a:t>
            </a:r>
            <a:r>
              <a:rPr lang="en-US" altLang="en-US" dirty="0" smtClean="0">
                <a:solidFill>
                  <a:srgbClr val="000066"/>
                </a:solidFill>
                <a:latin typeface="+mn-lt"/>
              </a:rPr>
              <a:t>if the piece does not work or cannot be printed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0066"/>
                </a:solidFill>
                <a:latin typeface="+mn-lt"/>
              </a:rPr>
              <a:t>You may also use print parts at NYU School of Engineering temporary makerspace (opens October 1</a:t>
            </a:r>
            <a:r>
              <a:rPr lang="en-US" altLang="en-US" baseline="30000" dirty="0" smtClean="0">
                <a:solidFill>
                  <a:srgbClr val="000066"/>
                </a:solidFill>
                <a:latin typeface="+mn-lt"/>
              </a:rPr>
              <a:t>st</a:t>
            </a:r>
            <a:r>
              <a:rPr lang="en-US" altLang="en-US" dirty="0" smtClean="0">
                <a:solidFill>
                  <a:srgbClr val="000066"/>
                </a:solidFill>
                <a:latin typeface="+mn-lt"/>
              </a:rPr>
              <a:t>, Rogers Hall 2</a:t>
            </a:r>
            <a:r>
              <a:rPr lang="en-US" altLang="en-US" baseline="30000" dirty="0" smtClean="0">
                <a:solidFill>
                  <a:srgbClr val="000066"/>
                </a:solidFill>
                <a:latin typeface="+mn-lt"/>
              </a:rPr>
              <a:t>nd</a:t>
            </a:r>
            <a:r>
              <a:rPr lang="en-US" altLang="en-US" dirty="0" smtClean="0">
                <a:solidFill>
                  <a:srgbClr val="000066"/>
                </a:solidFill>
                <a:latin typeface="+mn-lt"/>
              </a:rPr>
              <a:t> floor) after TA approval</a:t>
            </a:r>
          </a:p>
        </p:txBody>
      </p:sp>
    </p:spTree>
    <p:extLst>
      <p:ext uri="{BB962C8B-B14F-4D97-AF65-F5344CB8AC3E}">
        <p14:creationId xmlns:p14="http://schemas.microsoft.com/office/powerpoint/2010/main" val="217614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63173" y="189037"/>
            <a:ext cx="7253298" cy="667482"/>
          </a:xfrm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Printing Extra Credit ADVANCED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5SewwLpZFto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17600" y="853837"/>
            <a:ext cx="69088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2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Grading</a:t>
            </a:r>
            <a:endParaRPr lang="en-US" altLang="en-US" sz="28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171" name="Rectangle 3"/>
          <p:cNvSpPr txBox="1">
            <a:spLocks noChangeArrowheads="1"/>
          </p:cNvSpPr>
          <p:nvPr/>
        </p:nvSpPr>
        <p:spPr bwMode="auto">
          <a:xfrm>
            <a:off x="504497" y="3704897"/>
            <a:ext cx="8213834" cy="114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260475" indent="-126047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</a:rPr>
              <a:t>NOTE: The SLDP counts toward 30% of </a:t>
            </a:r>
            <a:r>
              <a:rPr lang="en-US" altLang="en-US" sz="28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your course </a:t>
            </a:r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</a:rPr>
              <a:t>final grade!</a:t>
            </a:r>
          </a:p>
        </p:txBody>
      </p:sp>
      <p:graphicFrame>
        <p:nvGraphicFramePr>
          <p:cNvPr id="4" name="Group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0000644"/>
              </p:ext>
            </p:extLst>
          </p:nvPr>
        </p:nvGraphicFramePr>
        <p:xfrm>
          <a:off x="1522413" y="1174531"/>
          <a:ext cx="6249987" cy="2199640"/>
        </p:xfrm>
        <a:graphic>
          <a:graphicData uri="http://schemas.openxmlformats.org/drawingml/2006/table">
            <a:tbl>
              <a:tblPr/>
              <a:tblGrid>
                <a:gridCol w="3894137"/>
                <a:gridCol w="2355850"/>
              </a:tblGrid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Item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% of Grade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Benchmarks and Commissioning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Final Presentation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Closing</a:t>
            </a:r>
            <a:endParaRPr lang="en-US" altLang="en-US" sz="2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476250" y="1003300"/>
            <a:ext cx="82296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Refer to </a:t>
            </a:r>
            <a:r>
              <a:rPr lang="en-US" altLang="en-US" b="1" dirty="0">
                <a:solidFill>
                  <a:srgbClr val="000066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manual.eg.poly.edu</a:t>
            </a:r>
            <a:r>
              <a:rPr lang="en-US" altLang="en-US" dirty="0">
                <a:solidFill>
                  <a:srgbClr val="000066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for </a:t>
            </a:r>
            <a:r>
              <a:rPr lang="en-US" altLang="en-US" dirty="0" smtClean="0">
                <a:solidFill>
                  <a:srgbClr val="000066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details</a:t>
            </a:r>
            <a:endParaRPr lang="en-US" altLang="en-US" dirty="0">
              <a:solidFill>
                <a:srgbClr val="000066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Think about which project interests </a:t>
            </a:r>
            <a:r>
              <a:rPr lang="en-US" altLang="en-US" dirty="0" smtClean="0">
                <a:solidFill>
                  <a:srgbClr val="000066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you</a:t>
            </a:r>
            <a:endParaRPr lang="en-US" altLang="en-US" dirty="0">
              <a:solidFill>
                <a:srgbClr val="000066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Brainstorm </a:t>
            </a:r>
            <a:r>
              <a:rPr lang="en-US" altLang="en-US" dirty="0" smtClean="0">
                <a:solidFill>
                  <a:srgbClr val="000066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ideas</a:t>
            </a:r>
            <a:endParaRPr lang="en-US" altLang="en-US" dirty="0">
              <a:solidFill>
                <a:srgbClr val="000066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Speak with professors and TAs regarding projects</a:t>
            </a:r>
          </a:p>
        </p:txBody>
      </p:sp>
    </p:spTree>
    <p:extLst>
      <p:ext uri="{BB962C8B-B14F-4D97-AF65-F5344CB8AC3E}">
        <p14:creationId xmlns:p14="http://schemas.microsoft.com/office/powerpoint/2010/main" val="405158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993" y="1715474"/>
            <a:ext cx="3157214" cy="201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28837" y="827614"/>
            <a:ext cx="8688151" cy="313101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400" u="sng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Benchmarks:</a:t>
            </a:r>
            <a:endParaRPr lang="en-US" sz="2400" u="sng" dirty="0" smtClean="0">
              <a:solidFill>
                <a:srgbClr val="002060"/>
              </a:solidFill>
              <a:latin typeface="Arial (Body)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  <a:latin typeface="Arial (Body)"/>
              </a:rPr>
              <a:t>Completion of a specified portion of the project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  <a:latin typeface="Arial (Body)"/>
              </a:rPr>
              <a:t>2 Benchmarks throughout semester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b="0" dirty="0" smtClean="0">
                <a:solidFill>
                  <a:srgbClr val="002060"/>
                </a:solidFill>
                <a:latin typeface="Arial (Body)"/>
              </a:rPr>
              <a:t>Refer to syllabus for due dates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  <a:latin typeface="Arial (Body)"/>
              </a:rPr>
              <a:t>Penalties for not completing on time</a:t>
            </a:r>
          </a:p>
          <a:p>
            <a:pPr marL="457200" lvl="1" indent="0">
              <a:buNone/>
            </a:pPr>
            <a:endParaRPr lang="en-US" sz="2000" dirty="0" smtClean="0">
              <a:solidFill>
                <a:srgbClr val="002060"/>
              </a:solidFill>
              <a:latin typeface="Arial (Body)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u="sng" dirty="0" smtClean="0">
                <a:solidFill>
                  <a:srgbClr val="002060"/>
                </a:solidFill>
                <a:latin typeface="Arial (Body)"/>
              </a:rPr>
              <a:t>Commissioning: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b="0" dirty="0" smtClean="0">
                <a:solidFill>
                  <a:srgbClr val="002060"/>
                </a:solidFill>
                <a:latin typeface="Arial (Body)"/>
              </a:rPr>
              <a:t>Completion of all required tasks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  <a:latin typeface="Arial (Body)"/>
              </a:rPr>
              <a:t>Last phase of project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b="0" dirty="0" smtClean="0">
                <a:solidFill>
                  <a:srgbClr val="002060"/>
                </a:solidFill>
                <a:latin typeface="Arial (Body)"/>
              </a:rPr>
              <a:t>Refer to syllabus for due dates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  <a:latin typeface="Arial (Body)"/>
              </a:rPr>
              <a:t>Failure to commission will result in penalties</a:t>
            </a:r>
            <a:br>
              <a:rPr lang="en-US" sz="2000" dirty="0" smtClean="0">
                <a:solidFill>
                  <a:srgbClr val="002060"/>
                </a:solidFill>
                <a:latin typeface="Arial (Body)"/>
              </a:rPr>
            </a:br>
            <a:r>
              <a:rPr lang="en-US" sz="2000" dirty="0" smtClean="0">
                <a:solidFill>
                  <a:srgbClr val="002060"/>
                </a:solidFill>
                <a:latin typeface="Arial (Body)"/>
              </a:rPr>
              <a:t>(Partial Commissioning)</a:t>
            </a:r>
            <a:endParaRPr lang="en-US" sz="2000" b="0" dirty="0">
              <a:solidFill>
                <a:srgbClr val="002060"/>
              </a:solidFill>
              <a:latin typeface="Arial (Body)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Grading</a:t>
            </a:r>
            <a:endParaRPr lang="en-US" altLang="en-US" sz="2800" b="0" dirty="0" smtClean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065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42484" y="1343026"/>
            <a:ext cx="8315553" cy="313101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u="sng" dirty="0" smtClean="0">
                <a:solidFill>
                  <a:srgbClr val="002060"/>
                </a:solidFill>
              </a:rPr>
              <a:t>Project Submission:</a:t>
            </a:r>
            <a:endParaRPr lang="en-US" sz="2400" dirty="0" smtClean="0">
              <a:solidFill>
                <a:srgbClr val="00206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2060"/>
                </a:solidFill>
              </a:rPr>
              <a:t>Hand in Technical and Managerial related documents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2060"/>
                </a:solidFill>
              </a:rPr>
              <a:t>Must be received in order to obtain SLDP Grade (30%)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2060"/>
                </a:solidFill>
              </a:rPr>
              <a:t>Any missing items will result in penalties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2060"/>
                </a:solidFill>
              </a:rPr>
              <a:t>Refer to syllabus for deadline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2060"/>
                </a:solidFill>
              </a:rPr>
              <a:t>Refer to Submission Guidelines</a:t>
            </a:r>
          </a:p>
          <a:p>
            <a:endParaRPr lang="en-US" sz="2400" u="sng" dirty="0" smtClean="0">
              <a:solidFill>
                <a:srgbClr val="002060"/>
              </a:solidFill>
            </a:endParaRPr>
          </a:p>
          <a:p>
            <a:endParaRPr lang="en-US" sz="2400" u="sng" dirty="0" smtClean="0">
              <a:solidFill>
                <a:srgbClr val="002060"/>
              </a:solidFill>
            </a:endParaRPr>
          </a:p>
          <a:p>
            <a:endParaRPr lang="en-US" sz="2400" u="sng" dirty="0">
              <a:solidFill>
                <a:srgbClr val="002060"/>
              </a:solidFill>
            </a:endParaRPr>
          </a:p>
          <a:p>
            <a:endParaRPr lang="en-US" sz="2400" u="sng" dirty="0">
              <a:solidFill>
                <a:srgbClr val="002060"/>
              </a:solidFill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Grading</a:t>
            </a:r>
            <a:endParaRPr lang="en-US" altLang="en-US" sz="2800" b="0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050" name="Picture 2" descr="http://www.ideachampions.com/weblogs/rfp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2587446"/>
            <a:ext cx="242887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48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2003625" y="128197"/>
            <a:ext cx="6683175" cy="451915"/>
          </a:xfrm>
          <a:prstGeom prst="rect">
            <a:avLst/>
          </a:prstGeom>
        </p:spPr>
        <p:txBody>
          <a:bodyPr vert="horz" lIns="0" tIns="0" rIns="0" bIns="0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Options</a:t>
            </a:r>
          </a:p>
          <a:p>
            <a:pPr algn="ctr"/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hape 460"/>
          <p:cNvSpPr txBox="1"/>
          <p:nvPr/>
        </p:nvSpPr>
        <p:spPr>
          <a:xfrm>
            <a:off x="0" y="960797"/>
            <a:ext cx="4589929" cy="39313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63500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b="0" i="0" u="none" strike="noStrike" cap="none" baseline="0" dirty="0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Seven Robot Variants</a:t>
            </a:r>
          </a:p>
          <a:p>
            <a:pPr marL="63500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0" i="0" u="none" strike="noStrike" cap="none" baseline="0" dirty="0">
              <a:solidFill>
                <a:srgbClr val="002060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635000" marR="0" lvl="0" indent="0" algn="l" rtl="0">
              <a:spcBef>
                <a:spcPts val="1200"/>
              </a:spcBef>
              <a:spcAft>
                <a:spcPts val="0"/>
              </a:spcAft>
              <a:buSzPct val="25000"/>
              <a:buNone/>
            </a:pPr>
            <a:r>
              <a:rPr lang="en-US" b="0" i="0" u="none" strike="noStrike" cap="none" baseline="0" dirty="0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Supermarket Logistics System</a:t>
            </a:r>
          </a:p>
          <a:p>
            <a:pPr marL="63500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0" i="0" u="none" strike="noStrike" cap="none" baseline="0" dirty="0">
              <a:solidFill>
                <a:srgbClr val="002060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635000" marR="0" lvl="0" indent="0" algn="l" rtl="0">
              <a:spcBef>
                <a:spcPts val="1200"/>
              </a:spcBef>
              <a:spcAft>
                <a:spcPts val="1200"/>
              </a:spcAft>
              <a:buSzPct val="25000"/>
              <a:buNone/>
            </a:pPr>
            <a:r>
              <a:rPr lang="en-US" b="0" i="0" u="none" strike="noStrike" cap="none" baseline="0" dirty="0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Digital Logic Train Guidance System</a:t>
            </a:r>
          </a:p>
        </p:txBody>
      </p:sp>
      <p:pic>
        <p:nvPicPr>
          <p:cNvPr id="9" name="Shape 4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89928" y="1506070"/>
            <a:ext cx="4421311" cy="2840843"/>
          </a:xfrm>
          <a:prstGeom prst="rect">
            <a:avLst/>
          </a:prstGeom>
          <a:noFill/>
          <a:ln w="28575" cap="flat" cmpd="sng">
            <a:solidFill>
              <a:srgbClr val="57068C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391677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03625" y="128197"/>
            <a:ext cx="6683175" cy="45191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Options</a:t>
            </a:r>
          </a:p>
          <a:p>
            <a:pPr algn="ctr"/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Shape 472"/>
          <p:cNvSpPr txBox="1"/>
          <p:nvPr/>
        </p:nvSpPr>
        <p:spPr>
          <a:xfrm>
            <a:off x="595543" y="955617"/>
            <a:ext cx="3659721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b="1" i="0" u="sng" strike="noStrike" cap="none" baseline="0" dirty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Robot Variants </a:t>
            </a:r>
          </a:p>
        </p:txBody>
      </p:sp>
      <p:pic>
        <p:nvPicPr>
          <p:cNvPr id="17" name="Shape 4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4825" y="1495177"/>
            <a:ext cx="2800387" cy="149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4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1926" y="1495177"/>
            <a:ext cx="2559316" cy="149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4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7956" y="1495177"/>
            <a:ext cx="2538844" cy="149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4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105" y="3252583"/>
            <a:ext cx="2846107" cy="171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477"/>
          <p:cNvPicPr preferRelativeResize="0"/>
          <p:nvPr/>
        </p:nvPicPr>
        <p:blipFill rotWithShape="1">
          <a:blip r:embed="rId6">
            <a:alphaModFix/>
          </a:blip>
          <a:srcRect l="3481" t="6911" r="1" b="3071"/>
          <a:stretch/>
        </p:blipFill>
        <p:spPr>
          <a:xfrm>
            <a:off x="3281926" y="3289110"/>
            <a:ext cx="2559316" cy="1676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474"/>
          <p:cNvPicPr preferRelativeResize="0"/>
          <p:nvPr/>
        </p:nvPicPr>
        <p:blipFill rotWithShape="1">
          <a:blip r:embed="rId7">
            <a:alphaModFix/>
          </a:blip>
          <a:srcRect t="2132" b="3865"/>
          <a:stretch/>
        </p:blipFill>
        <p:spPr>
          <a:xfrm>
            <a:off x="6147956" y="3289109"/>
            <a:ext cx="2538844" cy="1676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03625" y="128197"/>
            <a:ext cx="6683175" cy="45191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Options</a:t>
            </a:r>
          </a:p>
        </p:txBody>
      </p:sp>
      <p:pic>
        <p:nvPicPr>
          <p:cNvPr id="19" name="Shape 4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47956" y="1495177"/>
            <a:ext cx="2538844" cy="149368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38835" y="1524999"/>
            <a:ext cx="6353033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  <a:latin typeface="Arial (Body)"/>
                <a:ea typeface="Arial"/>
                <a:cs typeface="Arial"/>
                <a:sym typeface="Arial"/>
              </a:rPr>
              <a:t>Retrieve </a:t>
            </a:r>
            <a:r>
              <a:rPr lang="en-US" dirty="0">
                <a:solidFill>
                  <a:srgbClr val="002060"/>
                </a:solidFill>
                <a:latin typeface="Arial (Body)"/>
                <a:ea typeface="Arial"/>
                <a:cs typeface="Arial"/>
                <a:sym typeface="Arial"/>
              </a:rPr>
              <a:t>and analyze water salinity readings to determine if life can exist on </a:t>
            </a:r>
            <a:r>
              <a:rPr lang="en-US" dirty="0" smtClean="0">
                <a:solidFill>
                  <a:srgbClr val="002060"/>
                </a:solidFill>
                <a:latin typeface="Arial (Body)"/>
                <a:ea typeface="Arial"/>
                <a:cs typeface="Arial"/>
                <a:sym typeface="Arial"/>
              </a:rPr>
              <a:t>Mars</a:t>
            </a:r>
            <a:endParaRPr lang="en-US" altLang="en-US" dirty="0" smtClean="0">
              <a:solidFill>
                <a:srgbClr val="002060"/>
              </a:solidFill>
              <a:latin typeface="Arial (Body)"/>
              <a:cs typeface="Tahoma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Collect </a:t>
            </a:r>
            <a:r>
              <a:rPr lang="en-US" alt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two different readings of water sources with the Vernier salinity </a:t>
            </a:r>
            <a: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sensor</a:t>
            </a:r>
          </a:p>
          <a:p>
            <a:pPr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Return to the space shuttle at the landing site once both readings are </a:t>
            </a:r>
            <a: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taken</a:t>
            </a:r>
            <a:endParaRPr lang="en-US" altLang="en-US" dirty="0">
              <a:solidFill>
                <a:srgbClr val="002060"/>
              </a:solidFill>
              <a:latin typeface="Arial (Body)"/>
              <a:cs typeface="Tahoma" pitchFamily="34" charset="0"/>
            </a:endParaRPr>
          </a:p>
        </p:txBody>
      </p:sp>
      <p:sp>
        <p:nvSpPr>
          <p:cNvPr id="13" name="Shape 472"/>
          <p:cNvSpPr txBox="1"/>
          <p:nvPr/>
        </p:nvSpPr>
        <p:spPr>
          <a:xfrm>
            <a:off x="238835" y="955617"/>
            <a:ext cx="4073858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b="1" i="0" u="sng" strike="noStrike" cap="none" baseline="0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Mars Rover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 Robot (MRR)</a:t>
            </a:r>
            <a:endParaRPr lang="en-US" b="1" i="0" u="sng" strike="noStrike" cap="none" baseline="0" dirty="0">
              <a:solidFill>
                <a:srgbClr val="002060"/>
              </a:solidFill>
              <a:latin typeface="Arial (Body)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392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03625" y="128197"/>
            <a:ext cx="6683175" cy="45191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Options</a:t>
            </a:r>
          </a:p>
        </p:txBody>
      </p:sp>
      <p:pic>
        <p:nvPicPr>
          <p:cNvPr id="19" name="Shape 4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47956" y="1495177"/>
            <a:ext cx="2538844" cy="149368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472"/>
          <p:cNvSpPr txBox="1"/>
          <p:nvPr/>
        </p:nvSpPr>
        <p:spPr>
          <a:xfrm>
            <a:off x="238835" y="955617"/>
            <a:ext cx="4073858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b="1" i="0" u="sng" strike="noStrike" cap="none" baseline="0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Mars Rover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 Robot (MRR)</a:t>
            </a:r>
            <a:endParaRPr lang="en-US" b="1" i="0" u="sng" strike="noStrike" cap="none" baseline="0" dirty="0">
              <a:solidFill>
                <a:srgbClr val="002060"/>
              </a:solidFill>
              <a:latin typeface="Arial (Body)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8835" y="1601948"/>
            <a:ext cx="6189260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altLang="en-US" dirty="0">
                <a:solidFill>
                  <a:srgbClr val="FF0000"/>
                </a:solidFill>
                <a:latin typeface="+mn-lt"/>
                <a:cs typeface="Tahoma" pitchFamily="34" charset="0"/>
              </a:rPr>
              <a:t>Extra Credit: </a:t>
            </a:r>
            <a:endParaRPr lang="en-US" altLang="en-US" dirty="0" smtClean="0">
              <a:solidFill>
                <a:srgbClr val="FF0000"/>
              </a:solidFill>
              <a:latin typeface="+mn-lt"/>
              <a:cs typeface="Tahoma" pitchFamily="34" charset="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en-US" dirty="0" smtClean="0">
                <a:solidFill>
                  <a:srgbClr val="FF0000"/>
                </a:solidFill>
                <a:latin typeface="+mn-lt"/>
                <a:cs typeface="Tahoma" pitchFamily="34" charset="0"/>
              </a:rPr>
              <a:t>Obtain </a:t>
            </a:r>
            <a:r>
              <a:rPr lang="en-US" altLang="en-US" dirty="0">
                <a:solidFill>
                  <a:srgbClr val="FF0000"/>
                </a:solidFill>
                <a:latin typeface="+mn-lt"/>
                <a:cs typeface="Tahoma" pitchFamily="34" charset="0"/>
              </a:rPr>
              <a:t>a third water source reading and return it to the space </a:t>
            </a:r>
            <a:r>
              <a:rPr lang="en-US" altLang="en-US" dirty="0" smtClean="0">
                <a:solidFill>
                  <a:srgbClr val="FF0000"/>
                </a:solidFill>
                <a:latin typeface="+mn-lt"/>
                <a:cs typeface="Tahoma" pitchFamily="34" charset="0"/>
              </a:rPr>
              <a:t>shuttle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en-US" dirty="0" smtClean="0">
                <a:solidFill>
                  <a:srgbClr val="FF0000"/>
                </a:solidFill>
                <a:latin typeface="+mn-lt"/>
                <a:cs typeface="Tahoma" pitchFamily="34" charset="0"/>
              </a:rPr>
              <a:t>Robot </a:t>
            </a:r>
            <a:r>
              <a:rPr lang="en-US" altLang="en-US" dirty="0">
                <a:solidFill>
                  <a:srgbClr val="FF0000"/>
                </a:solidFill>
                <a:latin typeface="+mn-lt"/>
                <a:cs typeface="Tahoma" pitchFamily="34" charset="0"/>
              </a:rPr>
              <a:t>travels down into and over the </a:t>
            </a:r>
            <a:r>
              <a:rPr lang="en-US" altLang="en-US" dirty="0" smtClean="0">
                <a:solidFill>
                  <a:srgbClr val="FF0000"/>
                </a:solidFill>
                <a:latin typeface="+mn-lt"/>
                <a:cs typeface="Tahoma" pitchFamily="34" charset="0"/>
              </a:rPr>
              <a:t>crater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en-US" dirty="0" smtClean="0">
                <a:solidFill>
                  <a:srgbClr val="FF0000"/>
                </a:solidFill>
                <a:latin typeface="+mn-lt"/>
                <a:cs typeface="Tahoma" pitchFamily="34" charset="0"/>
              </a:rPr>
              <a:t>Robot </a:t>
            </a:r>
            <a:r>
              <a:rPr lang="en-US" altLang="en-US" dirty="0">
                <a:solidFill>
                  <a:srgbClr val="FF0000"/>
                </a:solidFill>
                <a:latin typeface="+mn-lt"/>
                <a:cs typeface="Tahoma" pitchFamily="34" charset="0"/>
              </a:rPr>
              <a:t>travels up the step side of the hill</a:t>
            </a:r>
          </a:p>
        </p:txBody>
      </p:sp>
    </p:spTree>
    <p:extLst>
      <p:ext uri="{BB962C8B-B14F-4D97-AF65-F5344CB8AC3E}">
        <p14:creationId xmlns:p14="http://schemas.microsoft.com/office/powerpoint/2010/main" val="420918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YU Schools Master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6492</TotalTime>
  <Words>848</Words>
  <Application>Microsoft Office PowerPoint</Application>
  <PresentationFormat>On-screen Show (16:9)</PresentationFormat>
  <Paragraphs>171</Paragraphs>
  <Slides>30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 (Body)</vt:lpstr>
      <vt:lpstr>MS PGothic</vt:lpstr>
      <vt:lpstr>MS PGothic</vt:lpstr>
      <vt:lpstr>Arial</vt:lpstr>
      <vt:lpstr>Calibri</vt:lpstr>
      <vt:lpstr>Courier New</vt:lpstr>
      <vt:lpstr>Tahoma</vt:lpstr>
      <vt:lpstr>Wingdings</vt:lpstr>
      <vt:lpstr>NYU Schools Master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New York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Grading Committee</dc:creator>
  <cp:lastModifiedBy>Peter Li</cp:lastModifiedBy>
  <cp:revision>250</cp:revision>
  <dcterms:created xsi:type="dcterms:W3CDTF">2013-09-03T13:03:01Z</dcterms:created>
  <dcterms:modified xsi:type="dcterms:W3CDTF">2015-09-15T10:03:18Z</dcterms:modified>
</cp:coreProperties>
</file>