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1" r:id="rId5"/>
    <p:sldId id="301" r:id="rId6"/>
    <p:sldId id="262" r:id="rId7"/>
    <p:sldId id="263" r:id="rId8"/>
    <p:sldId id="264" r:id="rId9"/>
    <p:sldId id="265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2" r:id="rId20"/>
    <p:sldId id="293" r:id="rId21"/>
    <p:sldId id="294" r:id="rId22"/>
    <p:sldId id="295" r:id="rId23"/>
    <p:sldId id="302" r:id="rId24"/>
    <p:sldId id="296" r:id="rId25"/>
    <p:sldId id="297" r:id="rId26"/>
    <p:sldId id="298" r:id="rId27"/>
    <p:sldId id="299" r:id="rId28"/>
    <p:sldId id="266" r:id="rId29"/>
    <p:sldId id="267" r:id="rId30"/>
    <p:sldId id="268" r:id="rId31"/>
    <p:sldId id="269" r:id="rId32"/>
    <p:sldId id="270" r:id="rId33"/>
    <p:sldId id="3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 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manual.eg.poly.edu/index.php/3D_Printing_Extra_Credi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g.poly.edu/3DPrinting.ph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Semester-Long Design Project</a:t>
            </a:r>
            <a:endParaRPr lang="en-US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95" y="3543300"/>
            <a:ext cx="2867025" cy="2293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91" y="3543300"/>
            <a:ext cx="3194685" cy="2293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47" y="3543300"/>
            <a:ext cx="2785110" cy="2293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Mars Rover Robot (MRR)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Obtain a third water source reading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and return it to the space shuttle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Robot travels down into and over the crater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Robot travels up the step side of the hill</a:t>
            </a:r>
          </a:p>
        </p:txBody>
      </p:sp>
      <p:pic>
        <p:nvPicPr>
          <p:cNvPr id="4" name="Shape 4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3758" y="2737153"/>
            <a:ext cx="2849526" cy="1694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51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Search &amp; Recovery Robot (SRR)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lost space module from moon </a:t>
            </a:r>
            <a:br>
              <a:rPr lang="en-US" dirty="0" smtClean="0"/>
            </a:br>
            <a:r>
              <a:rPr lang="en-US" dirty="0" smtClean="0"/>
              <a:t>and return safely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move autonomously over </a:t>
            </a:r>
            <a:br>
              <a:rPr lang="en-US" dirty="0" smtClean="0"/>
            </a:br>
            <a:r>
              <a:rPr lang="en-US" dirty="0" smtClean="0"/>
              <a:t>a pre-selected route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power supply module and return to space shuttle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robot must fit in a start area that is 25cm x 25cm</a:t>
            </a:r>
            <a:endParaRPr lang="en-US" dirty="0"/>
          </a:p>
        </p:txBody>
      </p:sp>
      <p:pic>
        <p:nvPicPr>
          <p:cNvPr id="5" name="Shape 4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3996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742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Search and Recovery Robot (SRR)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Retrieves modules and returns them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to the space shuttle</a:t>
            </a:r>
          </a:p>
        </p:txBody>
      </p:sp>
      <p:pic>
        <p:nvPicPr>
          <p:cNvPr id="6" name="Shape 4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3996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71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Bomb Disarming Robot (BDR)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Day and night courses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be able to autonomously </a:t>
            </a:r>
            <a:br>
              <a:rPr lang="en-US" dirty="0" smtClean="0"/>
            </a:br>
            <a:r>
              <a:rPr lang="en-US" dirty="0" smtClean="0"/>
              <a:t>navigate the obstacle course provided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Disarm the bomb while avoiding any decoy bombs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fit in a start area that is 25cm x 25cm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Maximum height is 20cm</a:t>
            </a:r>
            <a:endParaRPr lang="en-US" dirty="0"/>
          </a:p>
        </p:txBody>
      </p:sp>
      <p:pic>
        <p:nvPicPr>
          <p:cNvPr id="6" name="Shape 4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6570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66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Bomb Disarming Robot (BDR)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Disable and retrieve triangulation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device(s)</a:t>
            </a:r>
          </a:p>
        </p:txBody>
      </p:sp>
      <p:pic>
        <p:nvPicPr>
          <p:cNvPr id="5" name="Shape 4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6570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248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Security Infiltration Drone (SID)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Open gates using barcode scanners </a:t>
            </a:r>
            <a:br>
              <a:rPr lang="en-US" dirty="0" smtClean="0"/>
            </a:br>
            <a:r>
              <a:rPr lang="en-US" dirty="0" smtClean="0"/>
              <a:t>to infiltrate enemy headquarters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Solve the barcode puzzle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fit in a start area that </a:t>
            </a:r>
            <a:br>
              <a:rPr lang="en-US" dirty="0" smtClean="0"/>
            </a:br>
            <a:r>
              <a:rPr lang="en-US" dirty="0" smtClean="0"/>
              <a:t>is 25cm x 25cm</a:t>
            </a:r>
            <a:endParaRPr lang="en-US" dirty="0"/>
          </a:p>
        </p:txBody>
      </p:sp>
      <p:pic>
        <p:nvPicPr>
          <p:cNvPr id="5" name="Shape 4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5751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51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Security Infiltration Drone (SID)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Retrieve data canisters (with a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robotic arm) and bring them to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extraction point</a:t>
            </a:r>
          </a:p>
        </p:txBody>
      </p:sp>
      <p:pic>
        <p:nvPicPr>
          <p:cNvPr id="6" name="Shape 4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5751" y="2749087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448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Retrieval &amp; Delivery System (RDS)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fuel cells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Deliver them to three different hospitals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Hospitals consume power at different </a:t>
            </a:r>
            <a:br>
              <a:rPr lang="en-US" dirty="0" smtClean="0"/>
            </a:br>
            <a:r>
              <a:rPr lang="en-US" dirty="0" smtClean="0"/>
              <a:t>levels of efficiency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Deliver a total of at least 200 hours of battery life</a:t>
            </a:r>
          </a:p>
          <a:p>
            <a:pPr>
              <a:lnSpc>
                <a:spcPct val="150000"/>
              </a:lnSpc>
            </a:pPr>
            <a:r>
              <a:rPr lang="en-US" dirty="0"/>
              <a:t>The robot must fit in a start area that is 25cm x </a:t>
            </a:r>
            <a:r>
              <a:rPr lang="en-US" dirty="0" smtClean="0"/>
              <a:t>25cm</a:t>
            </a:r>
          </a:p>
        </p:txBody>
      </p:sp>
      <p:pic>
        <p:nvPicPr>
          <p:cNvPr id="6" name="Shape 477"/>
          <p:cNvPicPr preferRelativeResize="0"/>
          <p:nvPr/>
        </p:nvPicPr>
        <p:blipFill rotWithShape="1">
          <a:blip r:embed="rId2">
            <a:alphaModFix/>
          </a:blip>
          <a:srcRect l="3481" t="6911" r="1" b="3071"/>
          <a:stretch/>
        </p:blipFill>
        <p:spPr>
          <a:xfrm>
            <a:off x="909349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944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Retrieval &amp; Delivery System (RDS)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Additional points rewarded for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additional fuel cells accumulated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past the 200-hour requirement</a:t>
            </a:r>
          </a:p>
        </p:txBody>
      </p:sp>
      <p:pic>
        <p:nvPicPr>
          <p:cNvPr id="6" name="Shape 477"/>
          <p:cNvPicPr preferRelativeResize="0"/>
          <p:nvPr/>
        </p:nvPicPr>
        <p:blipFill rotWithShape="1">
          <a:blip r:embed="rId2">
            <a:alphaModFix/>
          </a:blip>
          <a:srcRect l="3481" t="6911" r="1" b="3071"/>
          <a:stretch/>
        </p:blipFill>
        <p:spPr>
          <a:xfrm>
            <a:off x="909349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85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Disaster Relief Robot (DRR)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After tragedy strikes, clean the affect area,</a:t>
            </a:r>
            <a:br>
              <a:rPr lang="en-US" dirty="0" smtClean="0"/>
            </a:br>
            <a:r>
              <a:rPr lang="en-US" dirty="0" smtClean="0"/>
              <a:t> rescue workers, and remove hazardous waste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perform at least five of the</a:t>
            </a:r>
            <a:br>
              <a:rPr lang="en-US" dirty="0" smtClean="0"/>
            </a:br>
            <a:r>
              <a:rPr lang="en-US" dirty="0" smtClean="0"/>
              <a:t>six tasks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Must return back to base in 5 minutes or less</a:t>
            </a:r>
          </a:p>
          <a:p>
            <a:pPr>
              <a:lnSpc>
                <a:spcPct val="150000"/>
              </a:lnSpc>
            </a:pPr>
            <a:r>
              <a:rPr lang="en-US" dirty="0"/>
              <a:t>The robot must fit in a start area that is 25cm x </a:t>
            </a:r>
            <a:r>
              <a:rPr lang="en-US" dirty="0" smtClean="0"/>
              <a:t>25cm</a:t>
            </a:r>
          </a:p>
        </p:txBody>
      </p:sp>
      <p:pic>
        <p:nvPicPr>
          <p:cNvPr id="5" name="Shape 474"/>
          <p:cNvPicPr preferRelativeResize="0"/>
          <p:nvPr/>
        </p:nvPicPr>
        <p:blipFill rotWithShape="1">
          <a:blip r:embed="rId2">
            <a:alphaModFix/>
          </a:blip>
          <a:srcRect t="2132" b="3865"/>
          <a:stretch/>
        </p:blipFill>
        <p:spPr>
          <a:xfrm>
            <a:off x="9145069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88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Project duration: 10 weeks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Teams of 2-3 people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Projects to choose from: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Supermarket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Train Guidance System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Robot (seven types)</a:t>
            </a:r>
            <a:endParaRPr lang="en-US" dirty="0"/>
          </a:p>
        </p:txBody>
      </p:sp>
      <p:pic>
        <p:nvPicPr>
          <p:cNvPr id="4" name="Picture 4" descr="bd0688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134" y="1886651"/>
            <a:ext cx="3350571" cy="339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Disaster Relief Robot (DRR)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Complete all six tasks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Retrieve extra fuel cells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Activate a second power cutoff station</a:t>
            </a:r>
          </a:p>
        </p:txBody>
      </p:sp>
      <p:pic>
        <p:nvPicPr>
          <p:cNvPr id="5" name="Shape 474"/>
          <p:cNvPicPr preferRelativeResize="0"/>
          <p:nvPr/>
        </p:nvPicPr>
        <p:blipFill rotWithShape="1">
          <a:blip r:embed="rId2">
            <a:alphaModFix/>
          </a:blip>
          <a:srcRect t="2132" b="3865"/>
          <a:stretch/>
        </p:blipFill>
        <p:spPr>
          <a:xfrm>
            <a:off x="9145069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986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508229"/>
            <a:ext cx="6446520" cy="36331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Construct a robot that functions underwater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Perform tasks for a total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</a:t>
            </a:r>
            <a:r>
              <a:rPr lang="en-US" sz="3200" dirty="0"/>
              <a:t>100 </a:t>
            </a:r>
            <a:r>
              <a:rPr lang="en-US" sz="3200" dirty="0" smtClean="0"/>
              <a:t>points</a:t>
            </a:r>
            <a:endParaRPr lang="en-US" sz="3200" dirty="0"/>
          </a:p>
        </p:txBody>
      </p:sp>
      <p:sp>
        <p:nvSpPr>
          <p:cNvPr id="7" name="Shape 563"/>
          <p:cNvSpPr/>
          <p:nvPr/>
        </p:nvSpPr>
        <p:spPr>
          <a:xfrm>
            <a:off x="2696542" y="4912242"/>
            <a:ext cx="6734537" cy="141413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080760" y="1465209"/>
            <a:ext cx="60468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 AUV must fit into a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</a:t>
            </a:r>
            <a:r>
              <a:rPr lang="en-US" sz="3200" dirty="0"/>
              <a:t>’ x 1’ x 1’ box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Must  use waterproofed sensors and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Oil spill task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" y="911274"/>
            <a:ext cx="939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Autonomous Underwater Vehicle (AUV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3667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Autonomous Underwater Vehicle (AUV)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Marine Plant Samples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5 points per plant released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10 points per plant recovered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Data Canisters: 10 points each</a:t>
            </a:r>
            <a:endParaRPr lang="en-US" sz="3000" dirty="0"/>
          </a:p>
        </p:txBody>
      </p:sp>
      <p:sp>
        <p:nvSpPr>
          <p:cNvPr id="7" name="Shape 563"/>
          <p:cNvSpPr/>
          <p:nvPr/>
        </p:nvSpPr>
        <p:spPr>
          <a:xfrm>
            <a:off x="2696542" y="4912242"/>
            <a:ext cx="6734537" cy="141413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6584211" y="1867042"/>
            <a:ext cx="5693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Oceanographic Sensor:</a:t>
            </a:r>
            <a:br>
              <a:rPr lang="en-US" sz="3000" dirty="0" smtClean="0"/>
            </a:br>
            <a:r>
              <a:rPr lang="en-US" sz="3000" dirty="0" smtClean="0"/>
              <a:t>20 points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Seismic Reading: 10 points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Oil spill task: 40 points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07422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Autonomous Underwater Vehicle (AUV)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6600"/>
                </a:solidFill>
              </a:rPr>
              <a:t>Rover design (stays underwater): 5 points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6600"/>
                </a:solidFill>
              </a:rPr>
              <a:t>Skimmer </a:t>
            </a:r>
            <a:r>
              <a:rPr lang="en-US" sz="3200" dirty="0" smtClean="0">
                <a:solidFill>
                  <a:srgbClr val="FF6600"/>
                </a:solidFill>
              </a:rPr>
              <a:t>design (skims water surface): </a:t>
            </a:r>
            <a:r>
              <a:rPr lang="en-US" sz="3200" dirty="0">
                <a:solidFill>
                  <a:srgbClr val="FF6600"/>
                </a:solidFill>
              </a:rPr>
              <a:t>10 </a:t>
            </a:r>
            <a:r>
              <a:rPr lang="en-US" sz="3200" dirty="0" smtClean="0">
                <a:solidFill>
                  <a:srgbClr val="FF6600"/>
                </a:solidFill>
              </a:rPr>
              <a:t>points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6600"/>
                </a:solidFill>
              </a:rPr>
              <a:t>Hybrid design (floats underwater, changes elevation): </a:t>
            </a:r>
            <a:r>
              <a:rPr lang="en-US" sz="3200" dirty="0">
                <a:solidFill>
                  <a:srgbClr val="FF6600"/>
                </a:solidFill>
              </a:rPr>
              <a:t>15 </a:t>
            </a:r>
            <a:r>
              <a:rPr lang="en-US" sz="3200" dirty="0" smtClean="0">
                <a:solidFill>
                  <a:srgbClr val="FF6600"/>
                </a:solidFill>
              </a:rPr>
              <a:t>points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7" name="Shape 563"/>
          <p:cNvSpPr/>
          <p:nvPr/>
        </p:nvSpPr>
        <p:spPr>
          <a:xfrm>
            <a:off x="2696542" y="4912242"/>
            <a:ext cx="6734537" cy="141413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279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Supermarket Logistics System (SLS)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 a customer-friendly supermarket with AutoCAD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 for a 400’ x 400’ lot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Create scaled 3D model (actual or CAD)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Create security, lighting, and temperature </a:t>
            </a:r>
            <a:br>
              <a:rPr lang="en-US" dirty="0" smtClean="0"/>
            </a:br>
            <a:r>
              <a:rPr lang="en-US" dirty="0" smtClean="0"/>
              <a:t>systems for store using LabVIEW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Calculate building and maintenance costs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6" name="Shape 573"/>
          <p:cNvSpPr/>
          <p:nvPr/>
        </p:nvSpPr>
        <p:spPr>
          <a:xfrm>
            <a:off x="9159011" y="2738454"/>
            <a:ext cx="2852928" cy="16916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4422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Supermarket Logistics System (SLS)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Incorporate LEED certification into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the design of supermarket</a:t>
            </a:r>
          </a:p>
        </p:txBody>
      </p:sp>
      <p:sp>
        <p:nvSpPr>
          <p:cNvPr id="6" name="Shape 573"/>
          <p:cNvSpPr/>
          <p:nvPr/>
        </p:nvSpPr>
        <p:spPr>
          <a:xfrm>
            <a:off x="9180277" y="2738454"/>
            <a:ext cx="2852928" cy="16916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Picture 5" descr="Supermarket CAD dw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57" y="4252896"/>
            <a:ext cx="3621833" cy="200125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gbcbolivia.org/wordpress/wp-content/uploads/LEED-level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29" y="4539147"/>
            <a:ext cx="381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03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 fontScale="92500"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Railroad Train Guidance System (RTGS)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 a logic system to avoid obstacles by selecting an optimal path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Guide train from one end of the track to the other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Avoid collisions with other trains and obstructions</a:t>
            </a:r>
            <a:endParaRPr lang="en-US" dirty="0"/>
          </a:p>
        </p:txBody>
      </p:sp>
      <p:pic>
        <p:nvPicPr>
          <p:cNvPr id="5" name="Shape 5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5836" y="4837380"/>
            <a:ext cx="8122024" cy="1417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852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Railroad Train Guidance System (RTGS)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Implement digital logic program using LabVIEW to control the train track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61" y="2761578"/>
            <a:ext cx="5977697" cy="3406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2349"/>
          <a:stretch/>
        </p:blipFill>
        <p:spPr>
          <a:xfrm>
            <a:off x="679188" y="3400888"/>
            <a:ext cx="4210886" cy="27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33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Design your own SLDP team logo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Due by Milestone </a:t>
            </a:r>
            <a:r>
              <a:rPr lang="en-US" dirty="0" smtClean="0"/>
              <a:t>2 </a:t>
            </a:r>
            <a:r>
              <a:rPr lang="en-US" dirty="0" smtClean="0"/>
              <a:t>Presentations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 </a:t>
            </a:r>
            <a:r>
              <a:rPr lang="en-US" b="1" dirty="0" smtClean="0"/>
              <a:t>creative</a:t>
            </a:r>
            <a:r>
              <a:rPr lang="en-US" dirty="0" smtClean="0"/>
              <a:t> with your design (</a:t>
            </a:r>
            <a:r>
              <a:rPr lang="en-US" b="1" dirty="0" smtClean="0"/>
              <a:t>2 pts EC</a:t>
            </a:r>
            <a:r>
              <a:rPr lang="en-US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Your design will need approval by a 3D printing TA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Can’t be text like Lab 1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Multiple colors are available: purple, black, white, </a:t>
            </a:r>
            <a:br>
              <a:rPr lang="en-US" dirty="0" smtClean="0"/>
            </a:br>
            <a:r>
              <a:rPr lang="en-US" dirty="0" smtClean="0"/>
              <a:t>yellow, red, green, pink, light blue, blue, clear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More info on </a:t>
            </a:r>
            <a:r>
              <a:rPr lang="en-US" altLang="en-US" dirty="0">
                <a:solidFill>
                  <a:srgbClr val="000066"/>
                </a:solidFill>
                <a:hlinkClick r:id="rId2"/>
              </a:rPr>
              <a:t>3D Printing </a:t>
            </a:r>
            <a:r>
              <a:rPr lang="en-US" altLang="en-US" dirty="0" smtClean="0">
                <a:solidFill>
                  <a:srgbClr val="000066"/>
                </a:solidFill>
                <a:hlinkClick r:id="rId2"/>
              </a:rPr>
              <a:t>Extra Credit</a:t>
            </a:r>
            <a:r>
              <a:rPr lang="en-US" altLang="en-US" dirty="0"/>
              <a:t> </a:t>
            </a:r>
            <a:r>
              <a:rPr lang="en-US" altLang="en-US" dirty="0" smtClean="0"/>
              <a:t>page </a:t>
            </a:r>
            <a:r>
              <a:rPr lang="en-US" altLang="en-US" dirty="0"/>
              <a:t>on lab </a:t>
            </a:r>
            <a:r>
              <a:rPr lang="en-US" altLang="en-US" dirty="0" smtClean="0"/>
              <a:t>manual </a:t>
            </a:r>
            <a:endParaRPr lang="en-US" altLang="en-US" dirty="0"/>
          </a:p>
        </p:txBody>
      </p:sp>
      <p:pic>
        <p:nvPicPr>
          <p:cNvPr id="4" name="Picture 4" descr="http://www.flashforge-usa.com/shop/media/catalog/product/cache/1/image/9df78eab33525d08d6e5fb8d27136e95/c/r/creator-pro-i-1-nobg-we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3914" r="9690" b="7467"/>
          <a:stretch/>
        </p:blipFill>
        <p:spPr bwMode="auto">
          <a:xfrm>
            <a:off x="9441711" y="2239743"/>
            <a:ext cx="2442736" cy="26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23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Constraints: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Maximum weight of 15 grams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Must be two colors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 copyrighted logos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Must be attached to robot or worn </a:t>
            </a:r>
            <a:br>
              <a:rPr lang="en-US" b="1" dirty="0" smtClean="0"/>
            </a:br>
            <a:r>
              <a:rPr lang="en-US" b="1" dirty="0" smtClean="0"/>
              <a:t>as pin during Final Presentation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Must be done before any advanced printing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0048" r="4003" b="8090"/>
          <a:stretch/>
        </p:blipFill>
        <p:spPr>
          <a:xfrm>
            <a:off x="8222283" y="3484868"/>
            <a:ext cx="3464558" cy="1602036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8815" r="97" b="6725"/>
          <a:stretch/>
        </p:blipFill>
        <p:spPr>
          <a:xfrm>
            <a:off x="8222219" y="1467109"/>
            <a:ext cx="3463922" cy="1602528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2714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56250342"/>
              </p:ext>
            </p:extLst>
          </p:nvPr>
        </p:nvGraphicFramePr>
        <p:xfrm>
          <a:off x="797442" y="914400"/>
          <a:ext cx="10451806" cy="246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25903"/>
                <a:gridCol w="5225903"/>
              </a:tblGrid>
              <a:tr h="584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Item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% of Grade</a:t>
                      </a:r>
                      <a:endParaRPr lang="en-US" sz="3600" dirty="0"/>
                    </a:p>
                  </a:txBody>
                  <a:tcPr/>
                </a:tc>
              </a:tr>
              <a:tr h="584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Benchmarks</a:t>
                      </a:r>
                      <a:r>
                        <a:rPr lang="en-US" sz="3600" baseline="0" dirty="0" smtClean="0"/>
                        <a:t> and Commissioning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50%</a:t>
                      </a:r>
                      <a:endParaRPr lang="en-US" sz="3600" dirty="0"/>
                    </a:p>
                  </a:txBody>
                  <a:tcPr/>
                </a:tc>
              </a:tr>
              <a:tr h="584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Final Presentation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50%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0214" y="4359349"/>
            <a:ext cx="9696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NOTE: The SLDP counts toward 30% of your course final grade!</a:t>
            </a:r>
            <a:endParaRPr lang="en-US" sz="3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8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 ADVANCED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An experimental opportunity to create a prototype of a custom, </a:t>
            </a:r>
            <a:br>
              <a:rPr lang="en-US" dirty="0" smtClean="0"/>
            </a:br>
            <a:r>
              <a:rPr lang="en-US" dirty="0" smtClean="0"/>
              <a:t>3D-printed robot part </a:t>
            </a:r>
            <a:r>
              <a:rPr lang="en-US" dirty="0" smtClean="0"/>
              <a:t>or terrain modification (</a:t>
            </a:r>
            <a:r>
              <a:rPr lang="en-US" b="1" dirty="0" smtClean="0"/>
              <a:t>4 </a:t>
            </a:r>
            <a:r>
              <a:rPr lang="en-US" b="1" dirty="0" smtClean="0"/>
              <a:t>pts EC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Constraints: (</a:t>
            </a:r>
            <a:r>
              <a:rPr lang="en-US" i="1" dirty="0" smtClean="0">
                <a:solidFill>
                  <a:srgbClr val="FF6600"/>
                </a:solidFill>
              </a:rPr>
              <a:t>Rules subject to change, no guarantee</a:t>
            </a:r>
            <a:r>
              <a:rPr lang="en-US" i="1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Due by Milestone 2 </a:t>
            </a:r>
            <a:r>
              <a:rPr lang="en-US" dirty="0" smtClean="0"/>
              <a:t>Presentations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Maximum 2-hour print time and 3 attempts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rgbClr val="FF6600"/>
                </a:solidFill>
              </a:rPr>
              <a:t>YOU MUST HAVE A CONTINGENCY PLAN </a:t>
            </a:r>
            <a:r>
              <a:rPr lang="en-US" dirty="0" smtClean="0"/>
              <a:t>if the piece does not </a:t>
            </a:r>
            <a:br>
              <a:rPr lang="en-US" dirty="0" smtClean="0"/>
            </a:br>
            <a:r>
              <a:rPr lang="en-US" dirty="0" smtClean="0"/>
              <a:t>work or cannot be printed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You may also </a:t>
            </a:r>
            <a:r>
              <a:rPr lang="en-US" dirty="0" smtClean="0"/>
              <a:t>print </a:t>
            </a:r>
            <a:r>
              <a:rPr lang="en-US" dirty="0" smtClean="0"/>
              <a:t>parts at </a:t>
            </a:r>
            <a:r>
              <a:rPr lang="en-US" dirty="0" smtClean="0"/>
              <a:t>the </a:t>
            </a:r>
            <a:r>
              <a:rPr lang="en-US" dirty="0" err="1" smtClean="0"/>
              <a:t>MakerSpace</a:t>
            </a:r>
            <a:r>
              <a:rPr lang="en-US" dirty="0" smtClean="0"/>
              <a:t>, or you can receive one on one instruction in the EG Prototyping Lab </a:t>
            </a:r>
            <a:r>
              <a:rPr lang="en-US" dirty="0" smtClean="0"/>
              <a:t>(Rogers </a:t>
            </a:r>
            <a:r>
              <a:rPr lang="en-US" dirty="0" smtClean="0"/>
              <a:t>Hall </a:t>
            </a:r>
            <a:r>
              <a:rPr lang="en-US" dirty="0" smtClean="0"/>
              <a:t>223)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21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Submit your design at </a:t>
            </a:r>
            <a:r>
              <a:rPr lang="en-US" b="1" dirty="0" smtClean="0"/>
              <a:t>eg.poly.edu </a:t>
            </a:r>
            <a:r>
              <a:rPr lang="en-US" dirty="0" smtClean="0"/>
              <a:t>under the </a:t>
            </a:r>
            <a:r>
              <a:rPr lang="en-US" b="1" i="1" dirty="0" smtClean="0">
                <a:hlinkClick r:id="rId2"/>
              </a:rPr>
              <a:t>3D Printing </a:t>
            </a:r>
            <a:r>
              <a:rPr lang="en-US" b="1" i="1" dirty="0" smtClean="0">
                <a:hlinkClick r:id="rId2"/>
              </a:rPr>
              <a:t>Submission</a:t>
            </a:r>
            <a:r>
              <a:rPr lang="en-US" i="1" dirty="0" smtClean="0"/>
              <a:t> </a:t>
            </a:r>
            <a:r>
              <a:rPr lang="en-US" dirty="0" smtClean="0"/>
              <a:t>tab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Your first submission is due by Milestone 2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Your </a:t>
            </a:r>
            <a:r>
              <a:rPr lang="en-US" dirty="0" smtClean="0"/>
              <a:t>design should be a </a:t>
            </a:r>
            <a:r>
              <a:rPr lang="en-US" b="1" dirty="0" smtClean="0"/>
              <a:t>.thing </a:t>
            </a:r>
            <a:r>
              <a:rPr lang="en-US" dirty="0" smtClean="0"/>
              <a:t>file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After your submission has been received you will be contacted by a TA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20751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Refer to </a:t>
            </a:r>
            <a:r>
              <a:rPr lang="en-US" b="1" dirty="0" smtClean="0"/>
              <a:t>manual.eg.poly.edu</a:t>
            </a:r>
            <a:r>
              <a:rPr lang="en-US" dirty="0" smtClean="0"/>
              <a:t> for details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Think about which project interests you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Brainstorm ideas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Speak with professors and TAs regarding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05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Semester-Long Design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sz="4000" dirty="0" smtClean="0"/>
          </a:p>
          <a:p>
            <a:pPr marL="457200" indent="0"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2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6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Benchmarks: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Completion of a specified portion </a:t>
            </a:r>
            <a:br>
              <a:rPr lang="en-US" dirty="0" smtClean="0"/>
            </a:br>
            <a:r>
              <a:rPr lang="en-US" dirty="0" smtClean="0"/>
              <a:t>of the project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2 Benchmarks throughout semester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Refer to schedule for due dates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Penalties for not completing on time</a:t>
            </a:r>
          </a:p>
        </p:txBody>
      </p:sp>
      <p:pic>
        <p:nvPicPr>
          <p:cNvPr id="4" name="Picture 4" descr="http://www.brandt-companies.com/wp-content/uploads/2012/02/building-commissio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65" y="2493370"/>
            <a:ext cx="3425127" cy="21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0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Commissioning: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Completion of all required tasks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Last phase of project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Refer to syllabus for due dates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Failure to commission will result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penalties </a:t>
            </a:r>
            <a:r>
              <a:rPr lang="en-US" dirty="0" smtClean="0"/>
              <a:t>(</a:t>
            </a:r>
            <a:r>
              <a:rPr lang="en-US" dirty="0"/>
              <a:t>Partial Commissioning</a:t>
            </a:r>
            <a:r>
              <a:rPr lang="en-US" dirty="0" smtClean="0"/>
              <a:t>)</a:t>
            </a:r>
          </a:p>
        </p:txBody>
      </p:sp>
      <p:pic>
        <p:nvPicPr>
          <p:cNvPr id="4" name="Picture 4" descr="http://www.brandt-companies.com/wp-content/uploads/2012/02/building-commissio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65" y="2493370"/>
            <a:ext cx="3425127" cy="21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Project Submission: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Hand in Technical and Managerial related documents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Must be received in order to obtain SLDP grade (30%)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Any missing items will result in penalties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Refer to syllabus for deadline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Refer to Submission Guidelines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Must hand in </a:t>
            </a:r>
            <a:r>
              <a:rPr lang="en-US" dirty="0" smtClean="0"/>
              <a:t>folder </a:t>
            </a:r>
            <a:r>
              <a:rPr lang="en-US" dirty="0"/>
              <a:t>before due date for credit!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2" descr="http://www.ideachampions.com/weblogs/rfp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44" y="3258892"/>
            <a:ext cx="24288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5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648586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Seven Robot Variants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Supermarket Logistics System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Digital Logic Train Guidance System</a:t>
            </a:r>
            <a:endParaRPr lang="en-US" dirty="0"/>
          </a:p>
        </p:txBody>
      </p:sp>
      <p:pic>
        <p:nvPicPr>
          <p:cNvPr id="4" name="Shape 4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18029" y="1467292"/>
            <a:ext cx="5422604" cy="3806455"/>
          </a:xfrm>
          <a:prstGeom prst="rect">
            <a:avLst/>
          </a:prstGeom>
          <a:noFill/>
          <a:ln w="28575" cap="flat" cmpd="sng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85346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>
              <a:buNone/>
            </a:pPr>
            <a:r>
              <a:rPr lang="en-US" b="1" dirty="0" smtClean="0"/>
              <a:t>Robot Variants</a:t>
            </a:r>
            <a:endParaRPr lang="en-US" b="1" dirty="0"/>
          </a:p>
        </p:txBody>
      </p:sp>
      <p:pic>
        <p:nvPicPr>
          <p:cNvPr id="4" name="Shape 4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222" y="1694091"/>
            <a:ext cx="3046840" cy="18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4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0013" y="1708305"/>
            <a:ext cx="2784553" cy="18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4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4517" y="1719563"/>
            <a:ext cx="2762279" cy="18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4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222" y="3848987"/>
            <a:ext cx="3096584" cy="213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477"/>
          <p:cNvPicPr preferRelativeResize="0"/>
          <p:nvPr/>
        </p:nvPicPr>
        <p:blipFill rotWithShape="1">
          <a:blip r:embed="rId6">
            <a:alphaModFix/>
          </a:blip>
          <a:srcRect l="3481" t="6911" r="1" b="3071"/>
          <a:stretch/>
        </p:blipFill>
        <p:spPr>
          <a:xfrm>
            <a:off x="4539762" y="3778208"/>
            <a:ext cx="2784553" cy="209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474"/>
          <p:cNvPicPr preferRelativeResize="0"/>
          <p:nvPr/>
        </p:nvPicPr>
        <p:blipFill rotWithShape="1">
          <a:blip r:embed="rId7">
            <a:alphaModFix/>
          </a:blip>
          <a:srcRect t="2132" b="3865"/>
          <a:stretch/>
        </p:blipFill>
        <p:spPr>
          <a:xfrm>
            <a:off x="8134271" y="3778208"/>
            <a:ext cx="2762279" cy="2093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37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Mars Rover Robot (MRR)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and analyze water salinity readings </a:t>
            </a:r>
            <a:br>
              <a:rPr lang="en-US" dirty="0" smtClean="0"/>
            </a:br>
            <a:r>
              <a:rPr lang="en-US" dirty="0" smtClean="0"/>
              <a:t>to determine in life can exist on Mars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Collect two different readings of water </a:t>
            </a:r>
            <a:br>
              <a:rPr lang="en-US" dirty="0" smtClean="0"/>
            </a:br>
            <a:r>
              <a:rPr lang="en-US" dirty="0" smtClean="0"/>
              <a:t>sources with the Vernier salinity sensor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Return to the space shuttle at the landing </a:t>
            </a:r>
            <a:br>
              <a:rPr lang="en-US" dirty="0" smtClean="0"/>
            </a:br>
            <a:r>
              <a:rPr lang="en-US" dirty="0" smtClean="0"/>
              <a:t>site once both readings are taken</a:t>
            </a:r>
            <a:endParaRPr lang="en-US" dirty="0"/>
          </a:p>
        </p:txBody>
      </p:sp>
      <p:pic>
        <p:nvPicPr>
          <p:cNvPr id="4" name="Shape 4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3758" y="2737153"/>
            <a:ext cx="2849526" cy="1694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470302"/>
      </p:ext>
    </p:extLst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 (5)</Template>
  <TotalTime>192</TotalTime>
  <Words>735</Words>
  <Application>Microsoft Office PowerPoint</Application>
  <PresentationFormat>Widescreen</PresentationFormat>
  <Paragraphs>183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MS PGothic</vt:lpstr>
      <vt:lpstr>Arial</vt:lpstr>
      <vt:lpstr>EG template</vt:lpstr>
      <vt:lpstr>Semester-Long Design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Semester-Long Design Project</dc:title>
  <dc:creator>Eve Fishinevich</dc:creator>
  <cp:lastModifiedBy>User</cp:lastModifiedBy>
  <cp:revision>138</cp:revision>
  <dcterms:created xsi:type="dcterms:W3CDTF">2016-01-21T00:46:48Z</dcterms:created>
  <dcterms:modified xsi:type="dcterms:W3CDTF">2016-09-05T16:59:03Z</dcterms:modified>
</cp:coreProperties>
</file>